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143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4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36.png"/><Relationship Id="rId5" Type="http://schemas.openxmlformats.org/officeDocument/2006/relationships/image" Target="../media/image5.png"/><Relationship Id="rId10" Type="http://schemas.openxmlformats.org/officeDocument/2006/relationships/image" Target="../media/image22.png"/><Relationship Id="rId4" Type="http://schemas.openxmlformats.org/officeDocument/2006/relationships/image" Target="../media/image33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8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36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15.png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3.png"/><Relationship Id="rId4" Type="http://schemas.openxmlformats.org/officeDocument/2006/relationships/image" Target="../media/image48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24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4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24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2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7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206240"/>
            <a:ext cx="10881360" cy="644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40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V ENCONTRO DE OSC – PARAÍBA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21792" y="5033264"/>
            <a:ext cx="1088136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01698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TEMA: Reforma Tributária e seus impactos no Terceiro Setor.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21792" y="6084824"/>
            <a:ext cx="10881360" cy="378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INSTRUTORA: Ana Cláudia P. Simões Carvalho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21792" y="6536944"/>
            <a:ext cx="10881360" cy="334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9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Empresa: Ativo Assessoria e Consultoria Ltda – Vila Velha/ES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7315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2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SOBRE A INSTRUTORA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02920" y="1188720"/>
            <a:ext cx="2834640" cy="1284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Ana Cláudia P. Simões Carvalho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2478024"/>
            <a:ext cx="2706624" cy="4014216"/>
          </a:xfrm>
          <a:prstGeom prst="roundRect">
            <a:avLst>
              <a:gd name="adj" fmla="val 4054"/>
            </a:avLst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assets/foto_instruto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523744"/>
            <a:ext cx="2615184" cy="392277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343400" y="1252728"/>
            <a:ext cx="377190" cy="37719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241" y="1354569"/>
            <a:ext cx="173507" cy="17350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976622" y="1207008"/>
            <a:ext cx="66819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44" b="1" dirty="0">
                <a:solidFill>
                  <a:srgbClr val="01698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CEO há 24 anos</a:t>
            </a:r>
            <a:endParaRPr lang="en-US" sz="2244" dirty="0"/>
          </a:p>
        </p:txBody>
      </p:sp>
      <p:sp>
        <p:nvSpPr>
          <p:cNvPr id="9" name="Text 5"/>
          <p:cNvSpPr/>
          <p:nvPr/>
        </p:nvSpPr>
        <p:spPr>
          <a:xfrm>
            <a:off x="4976622" y="1545336"/>
            <a:ext cx="6681978" cy="1102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Ativo Assessoria e Consultoria Ltda, empresa capixaba, situada na Prainha – Vila Velha/ES.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4343400" y="2876804"/>
            <a:ext cx="377190" cy="37719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5241" y="2978645"/>
            <a:ext cx="173507" cy="17350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976622" y="2831084"/>
            <a:ext cx="66819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44" b="1" dirty="0">
                <a:solidFill>
                  <a:srgbClr val="01698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Ramo de atuação</a:t>
            </a:r>
            <a:endParaRPr lang="en-US" sz="2244" dirty="0"/>
          </a:p>
        </p:txBody>
      </p:sp>
      <p:sp>
        <p:nvSpPr>
          <p:cNvPr id="13" name="Text 8"/>
          <p:cNvSpPr/>
          <p:nvPr/>
        </p:nvSpPr>
        <p:spPr>
          <a:xfrm>
            <a:off x="4976622" y="3169412"/>
            <a:ext cx="6681978" cy="1102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Consultoria voltada às temáticas Terceiro Setor, Responsabilidade Social e Sustentabilidade/ESG.</a:t>
            </a:r>
            <a:endParaRPr lang="en-US" sz="2200" dirty="0"/>
          </a:p>
        </p:txBody>
      </p:sp>
      <p:sp>
        <p:nvSpPr>
          <p:cNvPr id="14" name="Shape 9"/>
          <p:cNvSpPr/>
          <p:nvPr/>
        </p:nvSpPr>
        <p:spPr>
          <a:xfrm>
            <a:off x="4343400" y="4500880"/>
            <a:ext cx="377190" cy="37719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241" y="4602721"/>
            <a:ext cx="173507" cy="17350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976622" y="4455160"/>
            <a:ext cx="66819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44" b="1" dirty="0">
                <a:solidFill>
                  <a:srgbClr val="01698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Alcance</a:t>
            </a:r>
            <a:endParaRPr lang="en-US" sz="2244" dirty="0"/>
          </a:p>
        </p:txBody>
      </p:sp>
      <p:sp>
        <p:nvSpPr>
          <p:cNvPr id="17" name="Text 11"/>
          <p:cNvSpPr/>
          <p:nvPr/>
        </p:nvSpPr>
        <p:spPr>
          <a:xfrm>
            <a:off x="4976622" y="4793488"/>
            <a:ext cx="6681978" cy="4041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Atuando atualmente em 9 estados brasileiros.</a:t>
            </a:r>
            <a:endParaRPr lang="en-US" sz="2200" dirty="0"/>
          </a:p>
        </p:txBody>
      </p:sp>
      <p:sp>
        <p:nvSpPr>
          <p:cNvPr id="18" name="Shape 12"/>
          <p:cNvSpPr/>
          <p:nvPr/>
        </p:nvSpPr>
        <p:spPr>
          <a:xfrm>
            <a:off x="4343400" y="5426456"/>
            <a:ext cx="377190" cy="37719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5241" y="5528297"/>
            <a:ext cx="173507" cy="173507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4976622" y="5380736"/>
            <a:ext cx="66819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44" b="1" dirty="0">
                <a:solidFill>
                  <a:srgbClr val="01698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Especialidades</a:t>
            </a:r>
            <a:endParaRPr lang="en-US" sz="2244" dirty="0"/>
          </a:p>
        </p:txBody>
      </p:sp>
      <p:sp>
        <p:nvSpPr>
          <p:cNvPr id="21" name="Text 14"/>
          <p:cNvSpPr/>
          <p:nvPr/>
        </p:nvSpPr>
        <p:spPr>
          <a:xfrm>
            <a:off x="4976622" y="5719064"/>
            <a:ext cx="6681978" cy="753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Áreas de gestão, contábil e jurídica no Terceiro Setor.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SOBRE A INSTRUTORA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Formação acadêmica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68680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17" y="2302825"/>
            <a:ext cx="386974" cy="3869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Graduação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68680" y="3606800"/>
            <a:ext cx="2950464" cy="581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Graduada em Ciências Contábeis.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68680" y="4216400"/>
            <a:ext cx="2950464" cy="327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Graduanda em Direito.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322064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1"/>
          <p:cNvSpPr/>
          <p:nvPr/>
        </p:nvSpPr>
        <p:spPr>
          <a:xfrm>
            <a:off x="4623816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953" y="2302825"/>
            <a:ext cx="386974" cy="38697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623816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Pós-graduação</a:t>
            </a:r>
            <a:endParaRPr lang="en-US" sz="2200" dirty="0"/>
          </a:p>
        </p:txBody>
      </p:sp>
      <p:sp>
        <p:nvSpPr>
          <p:cNvPr id="17" name="Text 13"/>
          <p:cNvSpPr/>
          <p:nvPr/>
        </p:nvSpPr>
        <p:spPr>
          <a:xfrm>
            <a:off x="4623816" y="3606800"/>
            <a:ext cx="2950464" cy="835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Auditoria antifraude pelo Institute for International Research.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4623816" y="4470400"/>
            <a:ext cx="2950464" cy="835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Planejamento fiscal pela Universidade de Vila Velha/ES.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4623816" y="5334000"/>
            <a:ext cx="2950464" cy="581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Direito Civil no Terceiro Setor.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8077200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Shape 17"/>
          <p:cNvSpPr/>
          <p:nvPr/>
        </p:nvSpPr>
        <p:spPr>
          <a:xfrm>
            <a:off x="8378952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6089" y="2302825"/>
            <a:ext cx="386974" cy="386974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378952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Mestrado</a:t>
            </a:r>
            <a:endParaRPr lang="en-US" sz="2200" dirty="0"/>
          </a:p>
        </p:txBody>
      </p:sp>
      <p:sp>
        <p:nvSpPr>
          <p:cNvPr id="24" name="Text 19"/>
          <p:cNvSpPr/>
          <p:nvPr/>
        </p:nvSpPr>
        <p:spPr>
          <a:xfrm>
            <a:off x="8378952" y="3606800"/>
            <a:ext cx="2950464" cy="835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Mestre, pela Emescam, em Desenvolvimento Sustentável.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SOBRE A INSTRUTORA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Certificações e liderança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68680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17" y="2302825"/>
            <a:ext cx="386974" cy="3869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Certificação GRI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68680" y="3606800"/>
            <a:ext cx="2950464" cy="1819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Certificação internacional GRI para elaboração de relatórios de sustentabilidade.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4322064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4623816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953" y="2302825"/>
            <a:ext cx="386974" cy="38697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23816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ESG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4623816" y="3606800"/>
            <a:ext cx="2950464" cy="2168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Especialista em ESG pela PUC-SP. Auditora líder ESG – ABNT PR 2030 pela Bureau Veritas.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8077200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4"/>
          <p:cNvSpPr/>
          <p:nvPr/>
        </p:nvSpPr>
        <p:spPr>
          <a:xfrm>
            <a:off x="8378952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6089" y="2302825"/>
            <a:ext cx="386974" cy="38697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378952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Liderança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8378952" y="3606800"/>
            <a:ext cx="2950464" cy="2168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Formação em liderança pelas instituições norte-americanas: Ohio University e Harvard University.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SOBRE A INSTRUTORA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Atuação, docência e produção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56232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4" y="1946758"/>
            <a:ext cx="154229" cy="15422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39952" y="1837944"/>
            <a:ext cx="10491216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Coordena trabalhos sociais em empresas multinacionais.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66928" y="2426208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54" y="2516734"/>
            <a:ext cx="154229" cy="15422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39952" y="2407920"/>
            <a:ext cx="10491216" cy="784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Responsável pela auditoria dos investimentos sociais realizados no Brasil pela Fundação Americana PCLB, sediada em Nova York.</a:t>
            </a:r>
            <a:endParaRPr lang="en-US" sz="2200" dirty="0"/>
          </a:p>
        </p:txBody>
      </p:sp>
      <p:sp>
        <p:nvSpPr>
          <p:cNvPr id="13" name="Shape 9"/>
          <p:cNvSpPr/>
          <p:nvPr/>
        </p:nvSpPr>
        <p:spPr>
          <a:xfrm>
            <a:off x="566928" y="3342640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54" y="3433166"/>
            <a:ext cx="154229" cy="15422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39952" y="3324352"/>
            <a:ext cx="10491216" cy="784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Foi professora universitária na Universidade Federal do ES e em Universidades privadas.</a:t>
            </a:r>
            <a:endParaRPr lang="en-US" sz="2200" dirty="0"/>
          </a:p>
        </p:txBody>
      </p:sp>
      <p:sp>
        <p:nvSpPr>
          <p:cNvPr id="16" name="Shape 11"/>
          <p:cNvSpPr/>
          <p:nvPr/>
        </p:nvSpPr>
        <p:spPr>
          <a:xfrm>
            <a:off x="566928" y="4259072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454" y="4349598"/>
            <a:ext cx="154229" cy="15422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39952" y="4240784"/>
            <a:ext cx="10491216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Palestrante em eventos internacionais.</a:t>
            </a:r>
            <a:endParaRPr lang="en-US" sz="2200" dirty="0"/>
          </a:p>
        </p:txBody>
      </p:sp>
      <p:sp>
        <p:nvSpPr>
          <p:cNvPr id="19" name="Shape 13"/>
          <p:cNvSpPr/>
          <p:nvPr/>
        </p:nvSpPr>
        <p:spPr>
          <a:xfrm>
            <a:off x="566928" y="4829048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54" y="4919574"/>
            <a:ext cx="154229" cy="15422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139952" y="4810760"/>
            <a:ext cx="10491216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Autora de 4 obras publicadas entre 2014 e 2021 voltadas à área social.</a:t>
            </a:r>
            <a:endParaRPr lang="en-US" sz="2200" dirty="0"/>
          </a:p>
        </p:txBody>
      </p:sp>
      <p:sp>
        <p:nvSpPr>
          <p:cNvPr id="22" name="Shape 15"/>
          <p:cNvSpPr/>
          <p:nvPr/>
        </p:nvSpPr>
        <p:spPr>
          <a:xfrm>
            <a:off x="566928" y="5399024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454" y="5489550"/>
            <a:ext cx="154229" cy="154229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139952" y="5380736"/>
            <a:ext cx="10491216" cy="784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Foi secretária de Assistência Social do Município de Vila Velha/ES de 2017 a 2020.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74520"/>
            <a:ext cx="12191695" cy="3108960"/>
          </a:xfrm>
          <a:prstGeom prst="rect">
            <a:avLst/>
          </a:prstGeom>
          <a:solidFill>
            <a:srgbClr val="0B1E33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21408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PARTE 01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8680" y="2560320"/>
            <a:ext cx="10424160" cy="1306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Alguns conceitos e legislações de regência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CONCEITOS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Quem são as entidades sem fins lucrativos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029968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07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340864"/>
            <a:ext cx="3553968" cy="3877056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68680" y="2615184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17" y="2842321"/>
            <a:ext cx="386974" cy="3869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3639312"/>
            <a:ext cx="2950464" cy="721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Entidades sem fins lucrativos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68680" y="4470400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Associações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68680" y="4848225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Fundações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68680" y="5226050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Organizações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68680" y="5603875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Sindicatos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322064" y="2340864"/>
            <a:ext cx="3553968" cy="3877056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6" name="Shape 13"/>
          <p:cNvSpPr/>
          <p:nvPr/>
        </p:nvSpPr>
        <p:spPr>
          <a:xfrm>
            <a:off x="4623816" y="2615184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953" y="2842321"/>
            <a:ext cx="386974" cy="38697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4623816" y="3639312"/>
            <a:ext cx="2950464" cy="721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Siglas sob as quais são conhecidas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4623816" y="4470400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OSC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4623816" y="4848225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ONG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4623816" y="5226050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OSCIP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4623816" y="5603875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O.S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77200" y="2340864"/>
            <a:ext cx="3553968" cy="3877056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4" name="Shape 20"/>
          <p:cNvSpPr/>
          <p:nvPr/>
        </p:nvSpPr>
        <p:spPr>
          <a:xfrm>
            <a:off x="8378952" y="2615184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6089" y="2842321"/>
            <a:ext cx="386974" cy="386974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8378952" y="3639312"/>
            <a:ext cx="2950464" cy="721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Denominações sociais que usam</a:t>
            </a:r>
            <a:endParaRPr lang="en-US" sz="2200" dirty="0"/>
          </a:p>
        </p:txBody>
      </p:sp>
      <p:sp>
        <p:nvSpPr>
          <p:cNvPr id="27" name="Text 22"/>
          <p:cNvSpPr/>
          <p:nvPr/>
        </p:nvSpPr>
        <p:spPr>
          <a:xfrm>
            <a:off x="8378952" y="4470400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Associações</a:t>
            </a:r>
            <a:endParaRPr lang="en-US" sz="1700" dirty="0"/>
          </a:p>
        </p:txBody>
      </p:sp>
      <p:sp>
        <p:nvSpPr>
          <p:cNvPr id="28" name="Text 23"/>
          <p:cNvSpPr/>
          <p:nvPr/>
        </p:nvSpPr>
        <p:spPr>
          <a:xfrm>
            <a:off x="8378952" y="4848225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Sindicatos</a:t>
            </a:r>
            <a:endParaRPr lang="en-US" sz="1700" dirty="0"/>
          </a:p>
        </p:txBody>
      </p:sp>
      <p:sp>
        <p:nvSpPr>
          <p:cNvPr id="29" name="Text 24"/>
          <p:cNvSpPr/>
          <p:nvPr/>
        </p:nvSpPr>
        <p:spPr>
          <a:xfrm>
            <a:off x="8378952" y="5226050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Institutos</a:t>
            </a:r>
            <a:endParaRPr lang="en-US" sz="1700" dirty="0"/>
          </a:p>
        </p:txBody>
      </p:sp>
      <p:sp>
        <p:nvSpPr>
          <p:cNvPr id="30" name="Text 25"/>
          <p:cNvSpPr/>
          <p:nvPr/>
        </p:nvSpPr>
        <p:spPr>
          <a:xfrm>
            <a:off x="8378952" y="5603875"/>
            <a:ext cx="2950464" cy="343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Centros comunitários etc.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LEGISLAÇÃO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Legislações que as regem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08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5431536" cy="4392930"/>
          </a:xfrm>
          <a:prstGeom prst="roundRect">
            <a:avLst>
              <a:gd name="adj" fmla="val 2082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2306300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Legislações gerais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163824"/>
            <a:ext cx="180975" cy="18097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313639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5.172/66</a:t>
            </a:r>
            <a:endParaRPr lang="en-US" sz="15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521964"/>
            <a:ext cx="180975" cy="180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25296" y="349453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CF/88 (art. 150)</a:t>
            </a:r>
            <a:endParaRPr lang="en-US" sz="15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880104"/>
            <a:ext cx="180975" cy="18097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25296" y="385267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10.406/2002</a:t>
            </a:r>
            <a:endParaRPr lang="en-US" sz="15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238244"/>
            <a:ext cx="180975" cy="18097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25296" y="421081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13.019/14</a:t>
            </a:r>
            <a:endParaRPr lang="en-US" sz="15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596384"/>
            <a:ext cx="180975" cy="180975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225296" y="456895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9.532/97</a:t>
            </a:r>
            <a:endParaRPr lang="en-US" sz="15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954524"/>
            <a:ext cx="180975" cy="180975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225296" y="492709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9.430/96</a:t>
            </a:r>
            <a:endParaRPr lang="en-US" sz="1500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5312664"/>
            <a:ext cx="180975" cy="180975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1225296" y="528523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L.C 214/25</a:t>
            </a:r>
            <a:endParaRPr lang="en-US" sz="150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5670804"/>
            <a:ext cx="180975" cy="180975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1225296" y="564337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Resolução CFC 1.409/12</a:t>
            </a:r>
            <a:endParaRPr lang="en-US" sz="1500" dirty="0"/>
          </a:p>
        </p:txBody>
      </p:sp>
      <p:sp>
        <p:nvSpPr>
          <p:cNvPr id="27" name="Shape 16"/>
          <p:cNvSpPr/>
          <p:nvPr/>
        </p:nvSpPr>
        <p:spPr>
          <a:xfrm>
            <a:off x="6199632" y="1801368"/>
            <a:ext cx="5431536" cy="4392930"/>
          </a:xfrm>
          <a:prstGeom prst="roundRect">
            <a:avLst>
              <a:gd name="adj" fmla="val 2082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8" name="Shape 17"/>
          <p:cNvSpPr/>
          <p:nvPr/>
        </p:nvSpPr>
        <p:spPr>
          <a:xfrm>
            <a:off x="6528816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2306300"/>
            <a:ext cx="361737" cy="361737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7461504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Leis específicas</a:t>
            </a:r>
            <a:endParaRPr lang="en-US" sz="2300" dirty="0"/>
          </a:p>
        </p:txBody>
      </p:sp>
      <p:pic>
        <p:nvPicPr>
          <p:cNvPr id="31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163824"/>
            <a:ext cx="180975" cy="180975"/>
          </a:xfrm>
          <a:prstGeom prst="rect">
            <a:avLst/>
          </a:prstGeom>
        </p:spPr>
      </p:pic>
      <p:sp>
        <p:nvSpPr>
          <p:cNvPr id="32" name="Text 19"/>
          <p:cNvSpPr/>
          <p:nvPr/>
        </p:nvSpPr>
        <p:spPr>
          <a:xfrm>
            <a:off x="6858000" y="313639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9.790/99</a:t>
            </a:r>
            <a:endParaRPr lang="en-US" sz="1500" dirty="0"/>
          </a:p>
        </p:txBody>
      </p:sp>
      <p:pic>
        <p:nvPicPr>
          <p:cNvPr id="33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521964"/>
            <a:ext cx="180975" cy="180975"/>
          </a:xfrm>
          <a:prstGeom prst="rect">
            <a:avLst/>
          </a:prstGeom>
        </p:spPr>
      </p:pic>
      <p:sp>
        <p:nvSpPr>
          <p:cNvPr id="34" name="Text 20"/>
          <p:cNvSpPr/>
          <p:nvPr/>
        </p:nvSpPr>
        <p:spPr>
          <a:xfrm>
            <a:off x="6858000" y="349453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9.637/98</a:t>
            </a:r>
            <a:endParaRPr lang="en-US" sz="1500" dirty="0"/>
          </a:p>
        </p:txBody>
      </p:sp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880104"/>
            <a:ext cx="180975" cy="180975"/>
          </a:xfrm>
          <a:prstGeom prst="rect">
            <a:avLst/>
          </a:prstGeom>
        </p:spPr>
      </p:pic>
      <p:sp>
        <p:nvSpPr>
          <p:cNvPr id="36" name="Text 21"/>
          <p:cNvSpPr/>
          <p:nvPr/>
        </p:nvSpPr>
        <p:spPr>
          <a:xfrm>
            <a:off x="6858000" y="3852672"/>
            <a:ext cx="4462272" cy="29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8.742/93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74520"/>
            <a:ext cx="12191695" cy="3108960"/>
          </a:xfrm>
          <a:prstGeom prst="rect">
            <a:avLst/>
          </a:prstGeom>
          <a:solidFill>
            <a:srgbClr val="0B1E33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21408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PARTE 02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8680" y="2560320"/>
            <a:ext cx="10424160" cy="1895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Como era o posicionamento do fisco (RFB) antes da Reforma Tributária de 2025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ANTES DA REFORMA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IRPJ e CSLL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68680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17" y="2302825"/>
            <a:ext cx="386974" cy="3869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Regra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68680" y="3606800"/>
            <a:ext cx="2950464" cy="2359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Não havia tributação sobre o resultado positivo anual (superávit). Benefício de imunidade ou isenção não permitia cobrança de IRPJ ou de CSLL.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322064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4623816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953" y="2302825"/>
            <a:ext cx="386974" cy="38697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23816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Imunes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4623816" y="3606800"/>
            <a:ext cx="2950464" cy="1787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Templos, sindicatos dos trabalhadores, entidades de educação, assistência social ou saúde (com certificado CEBAS).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8077200" y="1801368"/>
            <a:ext cx="3553968" cy="4416552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4"/>
          <p:cNvSpPr/>
          <p:nvPr/>
        </p:nvSpPr>
        <p:spPr>
          <a:xfrm>
            <a:off x="8378952" y="2075688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6089" y="2302825"/>
            <a:ext cx="386974" cy="38697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378952" y="3099816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Isentas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8378952" y="3606800"/>
            <a:ext cx="2950464" cy="15019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Demais entidades sem fins lucrativos que cumprissem os requisitos da Lei 9.532/97.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ANTES DA REFORMA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PIS e COFINS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5431536" cy="3515868"/>
          </a:xfrm>
          <a:prstGeom prst="roundRect">
            <a:avLst>
              <a:gd name="adj" fmla="val 2601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2306300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PIS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163824"/>
            <a:ext cx="217170" cy="21717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3136392"/>
            <a:ext cx="446227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São contribuintes do PIS sobre folha de pagamento.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6199632" y="1801368"/>
            <a:ext cx="5431536" cy="3515868"/>
          </a:xfrm>
          <a:prstGeom prst="roundRect">
            <a:avLst>
              <a:gd name="adj" fmla="val 2601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6528816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2306300"/>
            <a:ext cx="361737" cy="36173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461504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COFINS</a:t>
            </a:r>
            <a:endParaRPr lang="en-US" sz="2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163824"/>
            <a:ext cx="217170" cy="21717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58000" y="3136392"/>
            <a:ext cx="4462272" cy="9189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Não pagavam COFINS sobre faturamento, independentemente do tipo de receita.</a:t>
            </a:r>
            <a:endParaRPr lang="en-US" sz="18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4169664"/>
            <a:ext cx="217170" cy="21717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858000" y="4142232"/>
            <a:ext cx="4462272" cy="9189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Entidades beneficentes como CEBAS, se atenderem os requisitos dos artigos 12 e 15 da Lei 9.532/97.</a:t>
            </a:r>
            <a:endParaRPr lang="en-US" sz="1800" dirty="0"/>
          </a:p>
        </p:txBody>
      </p:sp>
      <p:sp>
        <p:nvSpPr>
          <p:cNvPr id="21" name="Shape 14"/>
          <p:cNvSpPr/>
          <p:nvPr/>
        </p:nvSpPr>
        <p:spPr>
          <a:xfrm>
            <a:off x="566928" y="5504688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18345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5"/>
          <p:cNvSpPr/>
          <p:nvPr/>
        </p:nvSpPr>
        <p:spPr>
          <a:xfrm>
            <a:off x="822960" y="5504688"/>
            <a:ext cx="105521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Capítulo XXVII, pergunta 4, pág. 630 – Perguntas e Respostas SRF/26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ANTES DA REFORMA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Não contribuintes de COFINS sobre atividades próprias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029968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340864"/>
            <a:ext cx="3553968" cy="3127248"/>
          </a:xfrm>
          <a:prstGeom prst="roundRect">
            <a:avLst>
              <a:gd name="adj" fmla="val 2924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68680" y="2615184"/>
            <a:ext cx="813084" cy="8130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213" y="2834717"/>
            <a:ext cx="374019" cy="37401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3611148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O que entra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68680" y="4118132"/>
            <a:ext cx="2950464" cy="1089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Contribuições, doações, anuidades ou mensalidades fixadas por lei, assembleia ou estatuto.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322064" y="2340864"/>
            <a:ext cx="3553968" cy="3127248"/>
          </a:xfrm>
          <a:prstGeom prst="roundRect">
            <a:avLst>
              <a:gd name="adj" fmla="val 2924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4623816" y="2615184"/>
            <a:ext cx="813084" cy="8130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3349" y="2834717"/>
            <a:ext cx="374019" cy="37401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23816" y="3611148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De quem vem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4623816" y="4118132"/>
            <a:ext cx="2950464" cy="581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Recebidas de associados ou mantenedores.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8077200" y="2340864"/>
            <a:ext cx="3553968" cy="3127248"/>
          </a:xfrm>
          <a:prstGeom prst="roundRect">
            <a:avLst>
              <a:gd name="adj" fmla="val 2924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4"/>
          <p:cNvSpPr/>
          <p:nvPr/>
        </p:nvSpPr>
        <p:spPr>
          <a:xfrm>
            <a:off x="8378952" y="2615184"/>
            <a:ext cx="813084" cy="8130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8485" y="2834717"/>
            <a:ext cx="374019" cy="37401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378952" y="3611148"/>
            <a:ext cx="2950464" cy="39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Qual a natureza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8378952" y="4118132"/>
            <a:ext cx="2950464" cy="581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 caráter contraprestacional direto.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566928" y="553212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01698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18"/>
          <p:cNvSpPr/>
          <p:nvPr/>
        </p:nvSpPr>
        <p:spPr>
          <a:xfrm>
            <a:off x="841248" y="5532120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Capítulo XXVII, pergunta 5, pág. 630 – Perguntas e Respostas SRF/26</a:t>
            </a:r>
            <a:endParaRPr lang="en-US" sz="1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ANTES DA REFORMA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São contribuintes de COFINS sobre as receitas de atividades não próprias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029968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395728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09" y="2473909"/>
            <a:ext cx="133198" cy="1331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94232" y="2377440"/>
            <a:ext cx="4840224" cy="689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Exploração de estacionamento de veículos.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566928" y="3187192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09" y="3265373"/>
            <a:ext cx="133198" cy="1331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94232" y="3168904"/>
            <a:ext cx="4840224" cy="39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Aluguel de imóveis.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566928" y="3679444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109" y="3757625"/>
            <a:ext cx="133198" cy="13319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94232" y="3661156"/>
            <a:ext cx="4840224" cy="39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Sorteio e exploração do jogo de bingo.</a:t>
            </a:r>
            <a:endParaRPr lang="en-US" sz="1900" dirty="0"/>
          </a:p>
        </p:txBody>
      </p:sp>
      <p:sp>
        <p:nvSpPr>
          <p:cNvPr id="16" name="Shape 11"/>
          <p:cNvSpPr/>
          <p:nvPr/>
        </p:nvSpPr>
        <p:spPr>
          <a:xfrm>
            <a:off x="566928" y="4171696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109" y="4249877"/>
            <a:ext cx="133198" cy="13319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94232" y="4153408"/>
            <a:ext cx="4840224" cy="39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Comissões sobre prêmios de seguros.</a:t>
            </a:r>
            <a:endParaRPr lang="en-US" sz="1900" dirty="0"/>
          </a:p>
        </p:txBody>
      </p:sp>
      <p:sp>
        <p:nvSpPr>
          <p:cNvPr id="19" name="Shape 13"/>
          <p:cNvSpPr/>
          <p:nvPr/>
        </p:nvSpPr>
        <p:spPr>
          <a:xfrm>
            <a:off x="566928" y="4663948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109" y="4742129"/>
            <a:ext cx="133198" cy="13319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94232" y="4645660"/>
            <a:ext cx="4840224" cy="9890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Prestação de serviços e/ou venda de mercadoria, mesmo que exclusivamente para associados.</a:t>
            </a:r>
            <a:endParaRPr lang="en-US" sz="1900" dirty="0"/>
          </a:p>
        </p:txBody>
      </p:sp>
      <p:sp>
        <p:nvSpPr>
          <p:cNvPr id="22" name="Shape 15"/>
          <p:cNvSpPr/>
          <p:nvPr/>
        </p:nvSpPr>
        <p:spPr>
          <a:xfrm>
            <a:off x="6263640" y="2395728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1821" y="2473909"/>
            <a:ext cx="133198" cy="13319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790944" y="2377440"/>
            <a:ext cx="4840224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Aluguel ou taxa cobrada pela utilização de salões, auditórios, quadras, piscinas, campos esportivos, dependências e instalações.</a:t>
            </a:r>
            <a:endParaRPr lang="en-US" sz="1900" dirty="0"/>
          </a:p>
        </p:txBody>
      </p:sp>
      <p:sp>
        <p:nvSpPr>
          <p:cNvPr id="25" name="Shape 17"/>
          <p:cNvSpPr/>
          <p:nvPr/>
        </p:nvSpPr>
        <p:spPr>
          <a:xfrm>
            <a:off x="6263640" y="4084828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1821" y="4163009"/>
            <a:ext cx="133198" cy="133198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790944" y="4066540"/>
            <a:ext cx="4840224" cy="689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Venda de ingressos para eventos promovidos pelas entidades.</a:t>
            </a:r>
            <a:endParaRPr lang="en-US" sz="1900" dirty="0"/>
          </a:p>
        </p:txBody>
      </p:sp>
      <p:sp>
        <p:nvSpPr>
          <p:cNvPr id="28" name="Shape 19"/>
          <p:cNvSpPr/>
          <p:nvPr/>
        </p:nvSpPr>
        <p:spPr>
          <a:xfrm>
            <a:off x="6263640" y="4876292"/>
            <a:ext cx="289560" cy="28956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1821" y="4954473"/>
            <a:ext cx="133198" cy="133198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6790944" y="4858004"/>
            <a:ext cx="4840224" cy="390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Receitas financeiras.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74520"/>
            <a:ext cx="12191695" cy="3108960"/>
          </a:xfrm>
          <a:prstGeom prst="rect">
            <a:avLst/>
          </a:prstGeom>
          <a:solidFill>
            <a:srgbClr val="0B1E33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21408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PARTE 03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8680" y="2560320"/>
            <a:ext cx="10424160" cy="1895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Requisitos exigidos para não tributação até 2026 e que continuam após reforma tributária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1325880" y="4565904"/>
            <a:ext cx="950976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dirty="0">
                <a:solidFill>
                  <a:srgbClr val="DCEA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9.532/97, artigos 12 ao 15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9.532/97, ARTIGOS 12 AO 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Requisitos de conformidade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56232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13" y="1963217"/>
            <a:ext cx="182270" cy="18227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00912" y="1837944"/>
            <a:ext cx="4733544" cy="1319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Não deixar de exigir notas fiscais nas compras e contratações de serviços.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566928" y="3348736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13" y="3455721"/>
            <a:ext cx="182270" cy="18227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00912" y="3330448"/>
            <a:ext cx="4733544" cy="1319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Prestar os serviços previstos no estatuto para o público lá previsto.</a:t>
            </a:r>
            <a:endParaRPr lang="en-US" sz="2600" dirty="0"/>
          </a:p>
        </p:txBody>
      </p:sp>
      <p:sp>
        <p:nvSpPr>
          <p:cNvPr id="13" name="Shape 9"/>
          <p:cNvSpPr/>
          <p:nvPr/>
        </p:nvSpPr>
        <p:spPr>
          <a:xfrm>
            <a:off x="566928" y="4841240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913" y="4948225"/>
            <a:ext cx="182270" cy="18227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00912" y="4822952"/>
            <a:ext cx="4733544" cy="1319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Aplicar 100% dos recursos na manutenção dos objetivos sociais.</a:t>
            </a:r>
            <a:endParaRPr lang="en-US" sz="2600" dirty="0"/>
          </a:p>
        </p:txBody>
      </p:sp>
      <p:sp>
        <p:nvSpPr>
          <p:cNvPr id="16" name="Shape 11"/>
          <p:cNvSpPr/>
          <p:nvPr/>
        </p:nvSpPr>
        <p:spPr>
          <a:xfrm>
            <a:off x="6263640" y="1856232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625" y="1963217"/>
            <a:ext cx="182270" cy="18227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97624" y="1837944"/>
            <a:ext cx="4733544" cy="910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 contabilidade completa e livros contábeis.</a:t>
            </a:r>
            <a:endParaRPr lang="en-US" sz="2600" dirty="0"/>
          </a:p>
        </p:txBody>
      </p:sp>
      <p:sp>
        <p:nvSpPr>
          <p:cNvPr id="19" name="Shape 13"/>
          <p:cNvSpPr/>
          <p:nvPr/>
        </p:nvSpPr>
        <p:spPr>
          <a:xfrm>
            <a:off x="6263640" y="2939288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0625" y="3046273"/>
            <a:ext cx="182270" cy="18227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897624" y="2921000"/>
            <a:ext cx="4733544" cy="910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Guardar todos os documentos por 5 anos.</a:t>
            </a:r>
            <a:endParaRPr lang="en-US" sz="2600" dirty="0"/>
          </a:p>
        </p:txBody>
      </p:sp>
      <p:sp>
        <p:nvSpPr>
          <p:cNvPr id="22" name="Shape 15"/>
          <p:cNvSpPr/>
          <p:nvPr/>
        </p:nvSpPr>
        <p:spPr>
          <a:xfrm>
            <a:off x="6263640" y="4022344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0625" y="4129329"/>
            <a:ext cx="182270" cy="18227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897624" y="4004056"/>
            <a:ext cx="4733544" cy="910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Apresentar anualmente a ECF.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9.532/97, ARTIGOS 12 AO 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Receitas e dirigentes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5431536" cy="3155442"/>
          </a:xfrm>
          <a:prstGeom prst="roundRect">
            <a:avLst>
              <a:gd name="adj" fmla="val 2898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2306300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Receitas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163824"/>
            <a:ext cx="253365" cy="2533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3136392"/>
            <a:ext cx="4462272" cy="1399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 valores que recebe referem-se às receitas ligadas às finalidades para as quais foram constituídas.</a:t>
            </a:r>
            <a:endParaRPr lang="en-US" sz="2100" dirty="0"/>
          </a:p>
        </p:txBody>
      </p:sp>
      <p:sp>
        <p:nvSpPr>
          <p:cNvPr id="13" name="Shape 9"/>
          <p:cNvSpPr/>
          <p:nvPr/>
        </p:nvSpPr>
        <p:spPr>
          <a:xfrm>
            <a:off x="6199632" y="1801368"/>
            <a:ext cx="5431536" cy="3155442"/>
          </a:xfrm>
          <a:prstGeom prst="roundRect">
            <a:avLst>
              <a:gd name="adj" fmla="val 2898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6528816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2306300"/>
            <a:ext cx="361737" cy="36173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461504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Dirigentes</a:t>
            </a:r>
            <a:endParaRPr lang="en-US" sz="2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163824"/>
            <a:ext cx="253365" cy="25336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58000" y="3136392"/>
            <a:ext cx="4462272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Não remunerar dirigentes por serviços prestados; ou</a:t>
            </a:r>
            <a:endParaRPr lang="en-US" sz="21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4001262"/>
            <a:ext cx="253365" cy="25336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858000" y="3973830"/>
            <a:ext cx="4462272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remunerar dirigentes, precisa declarar que: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LEI 9.532/97, ARTIGOS 12 AO 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Se remunerar dirigentes, precisa declarar que: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029968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395728"/>
            <a:ext cx="320040" cy="3200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39" y="2482139"/>
            <a:ext cx="147218" cy="14721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24712" y="2377440"/>
            <a:ext cx="10506456" cy="422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Atuam efetivamente na gestão executiva.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566928" y="2939796"/>
            <a:ext cx="320040" cy="3200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9" y="3026207"/>
            <a:ext cx="147218" cy="14721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24712" y="2921508"/>
            <a:ext cx="10506456" cy="752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Tenham no estatuto pelo menos um dos serviços descritos no artigo 3º da Lei 9.790/99.</a:t>
            </a:r>
            <a:endParaRPr lang="en-US" sz="2100" dirty="0"/>
          </a:p>
        </p:txBody>
      </p:sp>
      <p:sp>
        <p:nvSpPr>
          <p:cNvPr id="13" name="Shape 9"/>
          <p:cNvSpPr/>
          <p:nvPr/>
        </p:nvSpPr>
        <p:spPr>
          <a:xfrm>
            <a:off x="566928" y="3814572"/>
            <a:ext cx="320040" cy="3200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339" y="3900983"/>
            <a:ext cx="147218" cy="14721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24712" y="3796284"/>
            <a:ext cx="10506456" cy="422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Não participa de campanhas de interesse político-partidário ou eleitorais.</a:t>
            </a:r>
            <a:endParaRPr lang="en-US" sz="2100" dirty="0"/>
          </a:p>
        </p:txBody>
      </p:sp>
      <p:sp>
        <p:nvSpPr>
          <p:cNvPr id="16" name="Shape 11"/>
          <p:cNvSpPr/>
          <p:nvPr/>
        </p:nvSpPr>
        <p:spPr>
          <a:xfrm>
            <a:off x="566928" y="4358640"/>
            <a:ext cx="320040" cy="3200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339" y="4445051"/>
            <a:ext cx="147218" cy="14721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24712" y="4340352"/>
            <a:ext cx="10506456" cy="752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remuneração respeita o limite máximo praticado pelo mercado na região onde está situada.</a:t>
            </a:r>
            <a:endParaRPr lang="en-US" sz="2100" dirty="0"/>
          </a:p>
        </p:txBody>
      </p:sp>
      <p:sp>
        <p:nvSpPr>
          <p:cNvPr id="19" name="Shape 13"/>
          <p:cNvSpPr/>
          <p:nvPr/>
        </p:nvSpPr>
        <p:spPr>
          <a:xfrm>
            <a:off x="566928" y="5233416"/>
            <a:ext cx="320040" cy="3200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339" y="5319827"/>
            <a:ext cx="147218" cy="14721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124712" y="5215128"/>
            <a:ext cx="10506456" cy="752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valor da remuneração do dirigente foi fixado pela assembleia geral e está registrado em ata.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74520"/>
            <a:ext cx="12191695" cy="3108960"/>
          </a:xfrm>
          <a:prstGeom prst="rect">
            <a:avLst/>
          </a:prstGeom>
          <a:solidFill>
            <a:srgbClr val="0B1E33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21408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PARTE 03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8680" y="2560320"/>
            <a:ext cx="10424160" cy="1895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ARTIGOS TRAZIDOS PELA L.C 214/2026 QUE IMPACTAM O TERCEIRO SETOR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ART. 6º · L.C 214/2026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Não terão incidência de CBS e IBS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11064240" cy="4416552"/>
          </a:xfrm>
          <a:prstGeom prst="roundRect">
            <a:avLst>
              <a:gd name="adj" fmla="val 2070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566928" y="1947672"/>
            <a:ext cx="77724" cy="4123944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932688" y="2093976"/>
            <a:ext cx="10332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90" b="1" dirty="0">
                <a:solidFill>
                  <a:srgbClr val="01698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Art. 6º  O IBS e a CBS não incidem sobre:</a:t>
            </a:r>
            <a:endParaRPr lang="en-US" sz="209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2596896"/>
            <a:ext cx="223520" cy="2235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344168" y="2551176"/>
            <a:ext cx="9921240" cy="4041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VIII – doações sem contraprestação em benefício do doador;</a:t>
            </a:r>
            <a:endParaRPr lang="en-US" sz="22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3155696"/>
            <a:ext cx="223520" cy="2235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344168" y="3109976"/>
            <a:ext cx="9921240" cy="1102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IX – transferências de recursos públicos e demais bens públicos para organizações da sociedade civil constituídas como pessoas jurídicas sem fins lucrativos no País;</a:t>
            </a:r>
            <a:endParaRPr lang="en-US" sz="22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4412996"/>
            <a:ext cx="223520" cy="2235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44168" y="4367276"/>
            <a:ext cx="9921240" cy="18011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XII – as contribuições associativas estatutárias, de natureza não contraprestacional e destinadas à manutenção das associações civis sem fins econômicos que atendam aos requisitos previstos no art. 14 da Lei nº 5.172, de 25 de outubro de 1966 (Código Tributário Nacional).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ART. 6º, IX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Instrumentos alcançados pela não incidência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029968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395728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4" y="2486254"/>
            <a:ext cx="154229" cy="15422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39952" y="2377440"/>
            <a:ext cx="4794504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Termos de fomento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566928" y="2965704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54" y="3056230"/>
            <a:ext cx="154229" cy="15422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39952" y="2947416"/>
            <a:ext cx="4794504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Termos de colaboração</a:t>
            </a:r>
            <a:endParaRPr lang="en-US" sz="2200" dirty="0"/>
          </a:p>
        </p:txBody>
      </p:sp>
      <p:sp>
        <p:nvSpPr>
          <p:cNvPr id="13" name="Shape 9"/>
          <p:cNvSpPr/>
          <p:nvPr/>
        </p:nvSpPr>
        <p:spPr>
          <a:xfrm>
            <a:off x="566928" y="3535680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54" y="3626206"/>
            <a:ext cx="154229" cy="15422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39952" y="3517392"/>
            <a:ext cx="4794504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Acordos de cooperação</a:t>
            </a:r>
            <a:endParaRPr lang="en-US" sz="2200" dirty="0"/>
          </a:p>
        </p:txBody>
      </p:sp>
      <p:sp>
        <p:nvSpPr>
          <p:cNvPr id="16" name="Shape 11"/>
          <p:cNvSpPr/>
          <p:nvPr/>
        </p:nvSpPr>
        <p:spPr>
          <a:xfrm>
            <a:off x="566928" y="4105656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454" y="4196182"/>
            <a:ext cx="154229" cy="15422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39952" y="4087368"/>
            <a:ext cx="4794504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Termos de parceria</a:t>
            </a:r>
            <a:endParaRPr lang="en-US" sz="2200" dirty="0"/>
          </a:p>
        </p:txBody>
      </p:sp>
      <p:sp>
        <p:nvSpPr>
          <p:cNvPr id="19" name="Shape 13"/>
          <p:cNvSpPr/>
          <p:nvPr/>
        </p:nvSpPr>
        <p:spPr>
          <a:xfrm>
            <a:off x="566928" y="4675632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54" y="4766158"/>
            <a:ext cx="154229" cy="15422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139952" y="4657344"/>
            <a:ext cx="4794504" cy="784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Termos de execução descentralizada</a:t>
            </a:r>
            <a:endParaRPr lang="en-US" sz="2200" dirty="0"/>
          </a:p>
        </p:txBody>
      </p:sp>
      <p:sp>
        <p:nvSpPr>
          <p:cNvPr id="22" name="Shape 15"/>
          <p:cNvSpPr/>
          <p:nvPr/>
        </p:nvSpPr>
        <p:spPr>
          <a:xfrm>
            <a:off x="6263640" y="2395728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4166" y="2486254"/>
            <a:ext cx="154229" cy="154229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836664" y="2377440"/>
            <a:ext cx="4794504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Contratos de gestão</a:t>
            </a:r>
            <a:endParaRPr lang="en-US" sz="2200" dirty="0"/>
          </a:p>
        </p:txBody>
      </p:sp>
      <p:sp>
        <p:nvSpPr>
          <p:cNvPr id="25" name="Shape 17"/>
          <p:cNvSpPr/>
          <p:nvPr/>
        </p:nvSpPr>
        <p:spPr>
          <a:xfrm>
            <a:off x="6263640" y="2965704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4166" y="3056230"/>
            <a:ext cx="154229" cy="154229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836664" y="2947416"/>
            <a:ext cx="4794504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Contratos de repasse</a:t>
            </a:r>
            <a:endParaRPr lang="en-US" sz="2200" dirty="0"/>
          </a:p>
        </p:txBody>
      </p:sp>
      <p:sp>
        <p:nvSpPr>
          <p:cNvPr id="28" name="Shape 19"/>
          <p:cNvSpPr/>
          <p:nvPr/>
        </p:nvSpPr>
        <p:spPr>
          <a:xfrm>
            <a:off x="6263640" y="3535680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4166" y="3626206"/>
            <a:ext cx="154229" cy="154229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6836664" y="3517392"/>
            <a:ext cx="4794504" cy="437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Subvenções</a:t>
            </a:r>
            <a:endParaRPr lang="en-US" sz="2200" dirty="0"/>
          </a:p>
        </p:txBody>
      </p:sp>
      <p:sp>
        <p:nvSpPr>
          <p:cNvPr id="31" name="Shape 21"/>
          <p:cNvSpPr/>
          <p:nvPr/>
        </p:nvSpPr>
        <p:spPr>
          <a:xfrm>
            <a:off x="6263640" y="4105656"/>
            <a:ext cx="335280" cy="33528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4166" y="4196182"/>
            <a:ext cx="154229" cy="154229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6836664" y="4087368"/>
            <a:ext cx="4794504" cy="784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Convênios e demais instrumentos</a:t>
            </a:r>
            <a:endParaRPr lang="en-US" sz="2200" dirty="0"/>
          </a:p>
        </p:txBody>
      </p:sp>
      <p:sp>
        <p:nvSpPr>
          <p:cNvPr id="34" name="Shape 23"/>
          <p:cNvSpPr/>
          <p:nvPr/>
        </p:nvSpPr>
        <p:spPr>
          <a:xfrm>
            <a:off x="566928" y="553212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18345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24"/>
          <p:cNvSpPr/>
          <p:nvPr/>
        </p:nvSpPr>
        <p:spPr>
          <a:xfrm>
            <a:off x="841248" y="5532120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Celebrados pela administração pública direta, por autarquias e por fundações públicas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B1E33">
              <a:alpha val="6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4884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ART. 4º · L.C 214/2026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86384" y="2606040"/>
            <a:ext cx="10607040" cy="2090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O IBS e a CBS incidem sobre </a:t>
            </a:r>
            <a:r>
              <a:rPr lang="en-US" sz="44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operações onerosas</a:t>
            </a:r>
            <a:r>
              <a:rPr lang="en-US" sz="44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 com bens ou com serviços.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1325880" y="4824984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900" dirty="0">
                <a:solidFill>
                  <a:srgbClr val="DCEA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§ 2º Considera-se operação onerosa com bens ou com serviços qualquer fornecimento com contraprestação.</a:t>
            </a:r>
            <a:endParaRPr lang="en-US" sz="1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ART. 4º, § 2º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Terão incidência de CBS e IBS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22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56232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913" y="1963217"/>
            <a:ext cx="182270" cy="18227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00912" y="1837944"/>
            <a:ext cx="4733544" cy="1729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 – compra e venda, troca ou permuta, dação em pagamento e demais espécies de alienação;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566928" y="3758184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13" y="3865169"/>
            <a:ext cx="182270" cy="18227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00912" y="3739896"/>
            <a:ext cx="4733544" cy="500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II – locação;</a:t>
            </a:r>
            <a:endParaRPr lang="en-US" sz="2600" dirty="0"/>
          </a:p>
        </p:txBody>
      </p:sp>
      <p:sp>
        <p:nvSpPr>
          <p:cNvPr id="13" name="Shape 9"/>
          <p:cNvSpPr/>
          <p:nvPr/>
        </p:nvSpPr>
        <p:spPr>
          <a:xfrm>
            <a:off x="566928" y="4431792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913" y="4538777"/>
            <a:ext cx="182270" cy="18227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00912" y="4413504"/>
            <a:ext cx="4733544" cy="910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III – licenciamento, concessão, cessão;</a:t>
            </a:r>
            <a:endParaRPr lang="en-US" sz="2600" dirty="0"/>
          </a:p>
        </p:txBody>
      </p:sp>
      <p:sp>
        <p:nvSpPr>
          <p:cNvPr id="16" name="Shape 11"/>
          <p:cNvSpPr/>
          <p:nvPr/>
        </p:nvSpPr>
        <p:spPr>
          <a:xfrm>
            <a:off x="6263640" y="1856232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625" y="1963217"/>
            <a:ext cx="182270" cy="18227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97624" y="1837944"/>
            <a:ext cx="4733544" cy="500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 – mútuo oneroso;</a:t>
            </a:r>
            <a:endParaRPr lang="en-US" sz="2600" dirty="0"/>
          </a:p>
        </p:txBody>
      </p:sp>
      <p:sp>
        <p:nvSpPr>
          <p:cNvPr id="19" name="Shape 13"/>
          <p:cNvSpPr/>
          <p:nvPr/>
        </p:nvSpPr>
        <p:spPr>
          <a:xfrm>
            <a:off x="6263640" y="2529840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0625" y="2636825"/>
            <a:ext cx="182270" cy="18227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897624" y="2511552"/>
            <a:ext cx="4733544" cy="1319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 – doação com contraprestação em benefício do doador;</a:t>
            </a:r>
            <a:endParaRPr lang="en-US" sz="2600" dirty="0"/>
          </a:p>
        </p:txBody>
      </p:sp>
      <p:sp>
        <p:nvSpPr>
          <p:cNvPr id="22" name="Shape 15"/>
          <p:cNvSpPr/>
          <p:nvPr/>
        </p:nvSpPr>
        <p:spPr>
          <a:xfrm>
            <a:off x="6263640" y="4022344"/>
            <a:ext cx="396240" cy="39624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0625" y="4129329"/>
            <a:ext cx="182270" cy="18227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897624" y="4004056"/>
            <a:ext cx="4733544" cy="910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VIII – prestação de serviços.</a:t>
            </a:r>
            <a:endParaRPr lang="en-US" sz="2600" dirty="0"/>
          </a:p>
        </p:txBody>
      </p:sp>
      <p:sp>
        <p:nvSpPr>
          <p:cNvPr id="25" name="Shape 17"/>
          <p:cNvSpPr/>
          <p:nvPr/>
        </p:nvSpPr>
        <p:spPr>
          <a:xfrm>
            <a:off x="566928" y="5532120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18345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18"/>
          <p:cNvSpPr/>
          <p:nvPr/>
        </p:nvSpPr>
        <p:spPr>
          <a:xfrm>
            <a:off x="841248" y="5532120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O Decreto 12.955/26 ratificou, no Art. 4º, § 2º, V, que a </a:t>
            </a:r>
            <a:r>
              <a:rPr lang="en-US" sz="17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doação com contraprestação será tributada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ART. 4º, § 3º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Não importa se há lucro ou não na operação, nem o nome dado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029968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23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340864"/>
            <a:ext cx="5431536" cy="2862072"/>
          </a:xfrm>
          <a:prstGeom prst="roundRect">
            <a:avLst>
              <a:gd name="adj" fmla="val 3195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2633472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2845796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633472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III · Lucro é irrelevante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703320"/>
            <a:ext cx="229235" cy="22923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3675888"/>
            <a:ext cx="4462272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 irrelevante para a caracterização das operações a obtenção de lucro com a operação.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6199632" y="2340864"/>
            <a:ext cx="5431536" cy="2862072"/>
          </a:xfrm>
          <a:prstGeom prst="roundRect">
            <a:avLst>
              <a:gd name="adj" fmla="val 3195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6528816" y="2633472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140" y="2845796"/>
            <a:ext cx="361737" cy="36173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461504" y="2633472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IV · Exigências legais</a:t>
            </a:r>
            <a:endParaRPr lang="en-US" sz="2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7104" y="3703320"/>
            <a:ext cx="229235" cy="22923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58000" y="3675888"/>
            <a:ext cx="4462272" cy="1271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 irrelevante para a caracterização das operações o cumprimento de exigências legais, regulamentares ou administrativas.</a:t>
            </a:r>
            <a:endParaRPr lang="en-US" sz="1900" dirty="0"/>
          </a:p>
        </p:txBody>
      </p:sp>
      <p:sp>
        <p:nvSpPr>
          <p:cNvPr id="19" name="Shape 13"/>
          <p:cNvSpPr/>
          <p:nvPr/>
        </p:nvSpPr>
        <p:spPr>
          <a:xfrm>
            <a:off x="566928" y="5504688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18345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4"/>
          <p:cNvSpPr/>
          <p:nvPr/>
        </p:nvSpPr>
        <p:spPr>
          <a:xfrm>
            <a:off x="822960" y="5504688"/>
            <a:ext cx="105521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O § 3º do artigo 4º do Decreto 12.955/26: não importa o título jurídico nem a forma jurídica</a:t>
            </a:r>
            <a:endParaRPr lang="en-US" sz="1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B1E33">
              <a:alpha val="6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4884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REGRA PRÁTICA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86384" y="2606040"/>
            <a:ext cx="10607040" cy="144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Havendo contraprestação, </a:t>
            </a:r>
            <a:r>
              <a:rPr lang="en-US" sz="44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haverá tributação.</a:t>
            </a:r>
            <a:endParaRPr lang="en-US" sz="4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ART. 9º · L.C 214/2026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Não existe imunidade para serviços prestados com contraprestação ou cobrança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569464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880360"/>
            <a:ext cx="5431536" cy="308610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3172968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3385292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3172968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 · Alcance da imunidade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242816"/>
            <a:ext cx="180975" cy="18097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4215384"/>
            <a:ext cx="4462272" cy="774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Compreende somente as operações relacionadas com as suas finalidades essenciais ou as delas decorrentes.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199632" y="2880360"/>
            <a:ext cx="5431536" cy="3086100"/>
          </a:xfrm>
          <a:prstGeom prst="roundRect">
            <a:avLst>
              <a:gd name="adj" fmla="val 2963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6528816" y="3172968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3385292"/>
            <a:ext cx="361737" cy="36173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461504" y="3172968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II · Onde não se aplica</a:t>
            </a:r>
            <a:endParaRPr lang="en-US" sz="2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4242816"/>
            <a:ext cx="180975" cy="1809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58000" y="4215384"/>
            <a:ext cx="4462272" cy="1495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Não se aplica às operações relacionadas com exploração de atividades econômicas regidas pelas normas aplicáveis a empreendimentos privados ou em que haja contraprestação ou pagamento de preços ou tarifas pelo usuário.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ART. 60 · L.C 214/2026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Terão emissão de notas fiscais todas as operações (com e sem contraprestação)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569464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26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880360"/>
            <a:ext cx="5431536" cy="3166110"/>
          </a:xfrm>
          <a:prstGeom prst="roundRect">
            <a:avLst>
              <a:gd name="adj" fmla="val 2888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3172968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3385292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3172968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Art. 60 · Regra geral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242816"/>
            <a:ext cx="229235" cy="22923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4215384"/>
            <a:ext cx="4462272" cy="1575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sujeito passivo do IBS e da CBS, ao realizar operações com bens ou com serviços, inclusive exportações e importações, deverá emitir documento fiscal eletrônico.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6199632" y="2880360"/>
            <a:ext cx="5431536" cy="3166110"/>
          </a:xfrm>
          <a:prstGeom prst="roundRect">
            <a:avLst>
              <a:gd name="adj" fmla="val 2888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6528816" y="3172968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3385292"/>
            <a:ext cx="361737" cy="36173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461504" y="3172968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§ 2º, I · Aplica-se inclusive</a:t>
            </a:r>
            <a:endParaRPr lang="en-US" sz="23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4242816"/>
            <a:ext cx="229235" cy="22923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58000" y="4215384"/>
            <a:ext cx="4462272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operações imunes, isentas ou contempladas com alíquota zero ou suspensão.</a:t>
            </a:r>
            <a:endParaRPr lang="en-US" sz="1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74520"/>
            <a:ext cx="12191695" cy="3108960"/>
          </a:xfrm>
          <a:prstGeom prst="rect">
            <a:avLst/>
          </a:prstGeom>
          <a:solidFill>
            <a:srgbClr val="0B1E33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21408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PARTE 04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8680" y="2560320"/>
            <a:ext cx="10424160" cy="717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Declarações criadas pela IN 2.335/26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0B1E33">
              <a:alpha val="6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4884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2.335/26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86384" y="2606040"/>
            <a:ext cx="10607040" cy="2090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Toda entidade sem fins lucrativos constituída no Brasil é obrigada a </a:t>
            </a:r>
            <a:r>
              <a:rPr lang="en-US" sz="44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emitir as declarações</a:t>
            </a:r>
            <a:endParaRPr lang="en-US" sz="4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2.335/26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Os dois modelos de declaração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29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5431536" cy="3547872"/>
          </a:xfrm>
          <a:prstGeom prst="roundRect">
            <a:avLst>
              <a:gd name="adj" fmla="val 2577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2306300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ANEXO I · Doações recebidas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163824"/>
            <a:ext cx="193040" cy="193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3136392"/>
            <a:ext cx="4462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Emitido quando as empresas de lucro real fizerem doações para as entidades sem fins lucrativos.</a:t>
            </a:r>
            <a:endParaRPr lang="en-US" sz="16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057904"/>
            <a:ext cx="193040" cy="1930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25296" y="4030472"/>
            <a:ext cx="44622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Limite de 2% do lucro operacional.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6199632" y="1801368"/>
            <a:ext cx="5431536" cy="3547872"/>
          </a:xfrm>
          <a:prstGeom prst="roundRect">
            <a:avLst>
              <a:gd name="adj" fmla="val 2577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6" name="Shape 11"/>
          <p:cNvSpPr/>
          <p:nvPr/>
        </p:nvSpPr>
        <p:spPr>
          <a:xfrm>
            <a:off x="6528816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2306300"/>
            <a:ext cx="361737" cy="36173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461504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ANEXO II · Não retenção na fonte</a:t>
            </a:r>
            <a:endParaRPr lang="en-US" sz="23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163824"/>
            <a:ext cx="193040" cy="19304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858000" y="3136392"/>
            <a:ext cx="4462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Apresentado pelas entidades sem fins lucrativos para não sofrerem retenção na fonte.</a:t>
            </a:r>
            <a:endParaRPr lang="en-US" sz="160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4057904"/>
            <a:ext cx="193040" cy="19304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858000" y="4030472"/>
            <a:ext cx="446227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Sempre que prestarem serviços com contraprestação previstos na lista de retenção de 1%/1,5% de IRRF ou de 4,65% (IRPJ, CSLL, COFINS e PIS).</a:t>
            </a:r>
            <a:endParaRPr lang="en-US" sz="1600" dirty="0"/>
          </a:p>
        </p:txBody>
      </p:sp>
      <p:sp>
        <p:nvSpPr>
          <p:cNvPr id="23" name="Shape 15"/>
          <p:cNvSpPr/>
          <p:nvPr/>
        </p:nvSpPr>
        <p:spPr>
          <a:xfrm>
            <a:off x="566928" y="5504688"/>
            <a:ext cx="11064240" cy="658368"/>
          </a:xfrm>
          <a:prstGeom prst="roundRect">
            <a:avLst>
              <a:gd name="adj" fmla="val 13889"/>
            </a:avLst>
          </a:prstGeom>
          <a:solidFill>
            <a:srgbClr val="18345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16"/>
          <p:cNvSpPr/>
          <p:nvPr/>
        </p:nvSpPr>
        <p:spPr>
          <a:xfrm>
            <a:off x="822960" y="5504688"/>
            <a:ext cx="105521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Listagem de serviços: artigos 714 e 716 do Decreto 9.580/18 e IN 459/2004</a:t>
            </a:r>
            <a:endParaRPr lang="en-US" sz="1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2.335/26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Falsidade das informações no Anexo I ou II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2029968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2340864"/>
            <a:ext cx="3553968" cy="3877056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68680" y="2615184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17" y="2842321"/>
            <a:ext cx="386974" cy="38697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3639312"/>
            <a:ext cx="2950464" cy="721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Artigo 299 do CP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68680" y="4470400"/>
            <a:ext cx="2950464" cy="1343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Falsidade ideológica: 1 a 5 anos de reclusão – no caso de documento público.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22064" y="2340864"/>
            <a:ext cx="3553968" cy="3877056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4623816" y="2615184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953" y="2842321"/>
            <a:ext cx="386974" cy="38697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23816" y="3639312"/>
            <a:ext cx="2950464" cy="721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Lei 8.137/90 · artigo 1º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4623816" y="4470400"/>
            <a:ext cx="2950464" cy="708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Reclusão de 2 a 5 anos e multa.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077200" y="2340864"/>
            <a:ext cx="3553968" cy="3877056"/>
          </a:xfrm>
          <a:prstGeom prst="roundRect">
            <a:avLst>
              <a:gd name="adj" fmla="val 2573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4"/>
          <p:cNvSpPr/>
          <p:nvPr/>
        </p:nvSpPr>
        <p:spPr>
          <a:xfrm>
            <a:off x="8378952" y="2615184"/>
            <a:ext cx="841248" cy="841248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6089" y="2842321"/>
            <a:ext cx="386974" cy="38697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378952" y="3639312"/>
            <a:ext cx="2950464" cy="721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22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Lei 8.137/90 · artigo 2º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8378952" y="4470400"/>
            <a:ext cx="2950464" cy="708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Detenção de 6 meses a 2 anos e multa.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74520"/>
            <a:ext cx="12191695" cy="3108960"/>
          </a:xfrm>
          <a:prstGeom prst="rect">
            <a:avLst/>
          </a:prstGeom>
          <a:solidFill>
            <a:srgbClr val="0B1E33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685800" y="2121408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300" dirty="0">
                <a:solidFill>
                  <a:srgbClr val="53F7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PARTE 05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8680" y="2560320"/>
            <a:ext cx="10424160" cy="1306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Novos modelos de Notas fiscais com campos CBS/IBS</a:t>
            </a:r>
            <a:endParaRPr lang="en-US" sz="4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CRONOGRAMA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Quando cada obrigação começa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32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1874520" y="2560320"/>
            <a:ext cx="8449056" cy="41148"/>
          </a:xfrm>
          <a:prstGeom prst="rect">
            <a:avLst/>
          </a:prstGeom>
          <a:solidFill>
            <a:srgbClr val="BBD0E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1481328" y="218541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652" y="2397740"/>
            <a:ext cx="361737" cy="361737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566928" y="3264408"/>
            <a:ext cx="2615184" cy="2889504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768096" y="3465576"/>
            <a:ext cx="2212848" cy="512064"/>
          </a:xfrm>
          <a:prstGeom prst="roundRect">
            <a:avLst>
              <a:gd name="adj" fmla="val 14286"/>
            </a:avLst>
          </a:prstGeom>
          <a:solidFill>
            <a:srgbClr val="01698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/>
          <p:nvPr/>
        </p:nvSpPr>
        <p:spPr>
          <a:xfrm>
            <a:off x="768096" y="3465576"/>
            <a:ext cx="22128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03/08/2026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95528" y="416052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Nota fiscal de venda, modelo 55 e de consumidor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95528" y="5084064"/>
            <a:ext cx="215798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for operação com pagamento de ICMS.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4297680" y="218541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004" y="2397740"/>
            <a:ext cx="361737" cy="361737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3383280" y="3264408"/>
            <a:ext cx="2615184" cy="2889504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4"/>
          <p:cNvSpPr/>
          <p:nvPr/>
        </p:nvSpPr>
        <p:spPr>
          <a:xfrm>
            <a:off x="3584448" y="3465576"/>
            <a:ext cx="2212848" cy="512064"/>
          </a:xfrm>
          <a:prstGeom prst="roundRect">
            <a:avLst>
              <a:gd name="adj" fmla="val 14286"/>
            </a:avLst>
          </a:prstGeom>
          <a:solidFill>
            <a:srgbClr val="01698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5"/>
          <p:cNvSpPr/>
          <p:nvPr/>
        </p:nvSpPr>
        <p:spPr>
          <a:xfrm>
            <a:off x="3584448" y="3465576"/>
            <a:ext cx="22128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01/10/2026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3611880" y="416052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Serviços que pagam ISS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3611880" y="5084064"/>
            <a:ext cx="215798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Qualquer tipo de serviço prestado com cobrança.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7114032" y="218541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356" y="2397740"/>
            <a:ext cx="361737" cy="361737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6199632" y="3264408"/>
            <a:ext cx="2615184" cy="2889504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" name="Shape 20"/>
          <p:cNvSpPr/>
          <p:nvPr/>
        </p:nvSpPr>
        <p:spPr>
          <a:xfrm>
            <a:off x="6400800" y="3465576"/>
            <a:ext cx="2212848" cy="512064"/>
          </a:xfrm>
          <a:prstGeom prst="roundRect">
            <a:avLst>
              <a:gd name="adj" fmla="val 14286"/>
            </a:avLst>
          </a:prstGeom>
          <a:solidFill>
            <a:srgbClr val="01698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21"/>
          <p:cNvSpPr/>
          <p:nvPr/>
        </p:nvSpPr>
        <p:spPr>
          <a:xfrm>
            <a:off x="6400800" y="3465576"/>
            <a:ext cx="22128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01/12/2026</a:t>
            </a:r>
            <a:endParaRPr lang="en-US" sz="1800" dirty="0"/>
          </a:p>
        </p:txBody>
      </p:sp>
      <p:sp>
        <p:nvSpPr>
          <p:cNvPr id="27" name="Text 22"/>
          <p:cNvSpPr/>
          <p:nvPr/>
        </p:nvSpPr>
        <p:spPr>
          <a:xfrm>
            <a:off x="6428232" y="416052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Locação de bens móveis ou imóveis</a:t>
            </a:r>
            <a:endParaRPr lang="en-US" sz="1800" dirty="0"/>
          </a:p>
        </p:txBody>
      </p:sp>
      <p:sp>
        <p:nvSpPr>
          <p:cNvPr id="28" name="Text 23"/>
          <p:cNvSpPr/>
          <p:nvPr/>
        </p:nvSpPr>
        <p:spPr>
          <a:xfrm>
            <a:off x="6428232" y="5084064"/>
            <a:ext cx="215798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Condição para recebimento do aluguel.</a:t>
            </a:r>
            <a:endParaRPr lang="en-US" sz="1800" dirty="0"/>
          </a:p>
        </p:txBody>
      </p:sp>
      <p:sp>
        <p:nvSpPr>
          <p:cNvPr id="29" name="Shape 24"/>
          <p:cNvSpPr/>
          <p:nvPr/>
        </p:nvSpPr>
        <p:spPr>
          <a:xfrm>
            <a:off x="9930384" y="218541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2708" y="2397740"/>
            <a:ext cx="361737" cy="361737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9015984" y="3264408"/>
            <a:ext cx="2615184" cy="2889504"/>
          </a:xfrm>
          <a:prstGeom prst="roundRect">
            <a:avLst>
              <a:gd name="adj" fmla="val 3497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2" name="Shape 26"/>
          <p:cNvSpPr/>
          <p:nvPr/>
        </p:nvSpPr>
        <p:spPr>
          <a:xfrm>
            <a:off x="9217152" y="3465576"/>
            <a:ext cx="2212848" cy="512064"/>
          </a:xfrm>
          <a:prstGeom prst="roundRect">
            <a:avLst>
              <a:gd name="adj" fmla="val 14286"/>
            </a:avLst>
          </a:prstGeom>
          <a:solidFill>
            <a:srgbClr val="01698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27"/>
          <p:cNvSpPr/>
          <p:nvPr/>
        </p:nvSpPr>
        <p:spPr>
          <a:xfrm>
            <a:off x="9217152" y="3465576"/>
            <a:ext cx="22128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01/12/2026</a:t>
            </a:r>
            <a:endParaRPr lang="en-US" sz="1800" dirty="0"/>
          </a:p>
        </p:txBody>
      </p:sp>
      <p:sp>
        <p:nvSpPr>
          <p:cNvPr id="34" name="Text 28"/>
          <p:cNvSpPr/>
          <p:nvPr/>
        </p:nvSpPr>
        <p:spPr>
          <a:xfrm>
            <a:off x="9244584" y="416052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3000"/>
              </a:lnSpc>
              <a:buNone/>
            </a:pPr>
            <a:r>
              <a:rPr lang="en-US" sz="18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Demais serviços em geral que não pagam ISS</a:t>
            </a:r>
            <a:endParaRPr lang="en-US" sz="1800" dirty="0"/>
          </a:p>
        </p:txBody>
      </p:sp>
      <p:sp>
        <p:nvSpPr>
          <p:cNvPr id="35" name="Text 29"/>
          <p:cNvSpPr/>
          <p:nvPr/>
        </p:nvSpPr>
        <p:spPr>
          <a:xfrm>
            <a:off x="9244584" y="5084064"/>
            <a:ext cx="215798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4607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Inclusive serviços sem contraprestação.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NOTAS FISCAIS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Venda de produtos e serviços com ISS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33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5431536" cy="4416552"/>
          </a:xfrm>
          <a:prstGeom prst="roundRect">
            <a:avLst>
              <a:gd name="adj" fmla="val 2070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2306300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 partir de 03/08/2026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163824"/>
            <a:ext cx="193040" cy="1930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3136392"/>
            <a:ext cx="446227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Nota fiscal de venda, nota eletrônica modelo 55 e nota fiscal de consumidor (se for operação com pagamento de ICMS).</a:t>
            </a:r>
            <a:endParaRPr lang="en-US" sz="16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313936"/>
            <a:ext cx="193040" cy="1930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25296" y="4286504"/>
            <a:ext cx="446227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Obrigatórias para toda venda de produtos, ou seja, operação com contraprestação, pagamento pela venda de qualquer produto.</a:t>
            </a:r>
            <a:endParaRPr lang="en-US" sz="16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5464048"/>
            <a:ext cx="193040" cy="19304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25296" y="5436616"/>
            <a:ext cx="4462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Vale quando não houver isenção clara descrita no regulamento do ICMS.</a:t>
            </a:r>
            <a:endParaRPr lang="en-US" sz="1600" dirty="0"/>
          </a:p>
        </p:txBody>
      </p:sp>
      <p:sp>
        <p:nvSpPr>
          <p:cNvPr id="17" name="Shape 11"/>
          <p:cNvSpPr/>
          <p:nvPr/>
        </p:nvSpPr>
        <p:spPr>
          <a:xfrm>
            <a:off x="6199632" y="1801368"/>
            <a:ext cx="5431536" cy="4416552"/>
          </a:xfrm>
          <a:prstGeom prst="roundRect">
            <a:avLst>
              <a:gd name="adj" fmla="val 2070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2"/>
          <p:cNvSpPr/>
          <p:nvPr/>
        </p:nvSpPr>
        <p:spPr>
          <a:xfrm>
            <a:off x="6528816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2306300"/>
            <a:ext cx="361737" cy="361737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461504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A partir de 01/10/2026</a:t>
            </a:r>
            <a:endParaRPr lang="en-US" sz="230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163824"/>
            <a:ext cx="193040" cy="19304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858000" y="3136392"/>
            <a:ext cx="4462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Outros serviços que pagam ISS: obrigatória para qualquer tipo de serviço prestado com cobrança.</a:t>
            </a:r>
            <a:endParaRPr lang="en-US" sz="160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4057904"/>
            <a:ext cx="193040" cy="19304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6858000" y="4030472"/>
            <a:ext cx="4462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a entidade sem fins lucrativos prestar serviços e cobrar, deverá emitir nota fiscal.</a:t>
            </a:r>
            <a:endParaRPr lang="en-US" sz="160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4951984"/>
            <a:ext cx="193040" cy="193040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6858000" y="4924552"/>
            <a:ext cx="4462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contratar serviços de pessoa física ou jurídica, deverá exigir a nota fiscal para efetuar o pagamento.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NOTAS FISCAIS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Locação e demais serviços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34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01368"/>
            <a:ext cx="5431536" cy="4163568"/>
          </a:xfrm>
          <a:prstGeom prst="roundRect">
            <a:avLst>
              <a:gd name="adj" fmla="val 2196"/>
            </a:avLst>
          </a:prstGeom>
          <a:solidFill>
            <a:srgbClr val="FFFFFF"/>
          </a:solidFill>
          <a:ln w="15875">
            <a:solidFill>
              <a:srgbClr val="D7E3EE"/>
            </a:solidFill>
            <a:prstDash val="solid"/>
          </a:ln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96112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436" y="2306300"/>
            <a:ext cx="361737" cy="36173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Locação de bens móveis ou imóveis</a:t>
            </a:r>
            <a:endParaRPr lang="en-US" sz="2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163824"/>
            <a:ext cx="253365" cy="2533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25296" y="3136392"/>
            <a:ext cx="446227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partir de 01/12/2026.</a:t>
            </a:r>
            <a:endParaRPr lang="en-US" sz="2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665220"/>
            <a:ext cx="253365" cy="25336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25296" y="3637788"/>
            <a:ext cx="446227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Obrigatória como condição para recebimento do aluguel do móvel ou do imóvel.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6199632" y="1801368"/>
            <a:ext cx="5431536" cy="4163568"/>
          </a:xfrm>
          <a:prstGeom prst="roundRect">
            <a:avLst>
              <a:gd name="adj" fmla="val 2196"/>
            </a:avLst>
          </a:prstGeom>
          <a:solidFill>
            <a:srgbClr val="183456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6" name="Shape 11"/>
          <p:cNvSpPr/>
          <p:nvPr/>
        </p:nvSpPr>
        <p:spPr>
          <a:xfrm>
            <a:off x="6528816" y="2093976"/>
            <a:ext cx="786384" cy="78638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1140" y="2306300"/>
            <a:ext cx="361737" cy="36173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461504" y="2093976"/>
            <a:ext cx="391363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53F7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Demais serviços que não pagam ISS</a:t>
            </a:r>
            <a:endParaRPr lang="en-US" sz="23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163824"/>
            <a:ext cx="253365" cy="25336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858000" y="3136392"/>
            <a:ext cx="4462272" cy="3909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partir de 01/12/2026.</a:t>
            </a:r>
            <a:endParaRPr lang="en-US" sz="210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7104" y="3665220"/>
            <a:ext cx="253365" cy="253365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858000" y="3637788"/>
            <a:ext cx="4462272" cy="207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dirty="0">
                <a:solidFill>
                  <a:srgbClr val="E3EDF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a entidade sem fins lucrativos presta serviço sem cobrança de quem pagou por ele (sem contraprestação), a partir de 01/12/2026 terá que emitir a nota fiscal também.</a:t>
            </a:r>
            <a:endParaRPr lang="en-US" sz="2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75488"/>
            <a:ext cx="9464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60" dirty="0">
                <a:solidFill>
                  <a:srgbClr val="01698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ATO 05/2026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59536"/>
            <a:ext cx="9464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2000"/>
              </a:lnSpc>
              <a:buNone/>
            </a:pPr>
            <a:r>
              <a:rPr lang="en-US" sz="3600" b="1" dirty="0">
                <a:solidFill>
                  <a:srgbClr val="183456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PNCT – papel do Contador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490472"/>
            <a:ext cx="1051560" cy="50292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502920" y="6428232"/>
            <a:ext cx="8778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Reforma Tributária e seus impactos no Terceiro Setor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0058400" y="642823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9D6E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35 / 37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66928" y="1856232"/>
            <a:ext cx="350520" cy="35052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68" y="1950872"/>
            <a:ext cx="161239" cy="16123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55192" y="1837944"/>
            <a:ext cx="10475976" cy="81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Ato 05/2026 trouxe detalhamentos sobre o Programa Nacional de Conformidade Tributária.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566928" y="2814320"/>
            <a:ext cx="350520" cy="35052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568" y="2908960"/>
            <a:ext cx="161239" cy="16123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55192" y="2796032"/>
            <a:ext cx="10475976" cy="1178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Os dados dos contribuintes serão cruzados e monitorados, utilizando dados já existentes em poder da RFB, dados fornecidos por terceiros e dados do segmento econômico.</a:t>
            </a:r>
            <a:endParaRPr lang="en-US" sz="2300" dirty="0"/>
          </a:p>
        </p:txBody>
      </p:sp>
      <p:sp>
        <p:nvSpPr>
          <p:cNvPr id="13" name="Shape 9"/>
          <p:cNvSpPr/>
          <p:nvPr/>
        </p:nvSpPr>
        <p:spPr>
          <a:xfrm>
            <a:off x="566928" y="4134612"/>
            <a:ext cx="350520" cy="35052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568" y="4229252"/>
            <a:ext cx="161239" cy="16123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55192" y="4116324"/>
            <a:ext cx="10475976" cy="81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contador poderá receber informações de omissões, inconsistências e divergências nas notas fiscais de seus clientes.</a:t>
            </a:r>
            <a:endParaRPr lang="en-US" sz="2300" dirty="0"/>
          </a:p>
        </p:txBody>
      </p:sp>
      <p:sp>
        <p:nvSpPr>
          <p:cNvPr id="16" name="Shape 11"/>
          <p:cNvSpPr/>
          <p:nvPr/>
        </p:nvSpPr>
        <p:spPr>
          <a:xfrm>
            <a:off x="566928" y="5092700"/>
            <a:ext cx="350520" cy="350520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568" y="5187340"/>
            <a:ext cx="161239" cy="161239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55192" y="5074412"/>
            <a:ext cx="10475976" cy="81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22384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 PJs deverão indicar contador responsável pela conformidade fiscal.</a:t>
            </a:r>
            <a:endParaRPr lang="en-US" sz="2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234440"/>
            <a:ext cx="12191695" cy="4480560"/>
          </a:xfrm>
          <a:prstGeom prst="rect">
            <a:avLst/>
          </a:prstGeom>
          <a:solidFill>
            <a:srgbClr val="0B1E33">
              <a:alpha val="6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822960" y="1627632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Obrigada</a:t>
            </a:r>
            <a:endParaRPr lang="en-US" sz="5000" dirty="0"/>
          </a:p>
        </p:txBody>
      </p:sp>
      <p:sp>
        <p:nvSpPr>
          <p:cNvPr id="4" name="Shape 2"/>
          <p:cNvSpPr/>
          <p:nvPr/>
        </p:nvSpPr>
        <p:spPr>
          <a:xfrm>
            <a:off x="868680" y="2542032"/>
            <a:ext cx="1188720" cy="64008"/>
          </a:xfrm>
          <a:prstGeom prst="rect">
            <a:avLst/>
          </a:prstGeom>
          <a:solidFill>
            <a:srgbClr val="53F7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68680" y="2926080"/>
            <a:ext cx="420624" cy="42062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48" y="3039648"/>
            <a:ext cx="193487" cy="1934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2889504"/>
            <a:ext cx="5760720" cy="1196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700" dirty="0">
                <a:solidFill>
                  <a:srgbClr val="E8F2F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Um presente: as instituições que começarem a seguir o Instagram da Ativo Consultoria — @ativo.terceirosetor — terão direito a 1 mês de consultoria gratuita.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868680" y="4305808"/>
            <a:ext cx="420624" cy="42062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48" y="4419376"/>
            <a:ext cx="193487" cy="19348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44752" y="4269232"/>
            <a:ext cx="5760720" cy="644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700" dirty="0">
                <a:solidFill>
                  <a:srgbClr val="E8F2F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meio de mensagens no Instagram (direct), a partir de 01/09/2026.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868680" y="5132832"/>
            <a:ext cx="420624" cy="420624"/>
          </a:xfrm>
          <a:prstGeom prst="ellipse">
            <a:avLst/>
          </a:prstGeom>
          <a:solidFill>
            <a:srgbClr val="53F7FF"/>
          </a:solidFill>
          <a:ln/>
          <a:effectLst>
            <a:outerShdw blurRad="101600" dist="25400" dir="5400000" algn="bl" rotWithShape="0">
              <a:srgbClr val="1A2A3A">
                <a:alpha val="15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248" y="5246400"/>
            <a:ext cx="193487" cy="19348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44752" y="5096256"/>
            <a:ext cx="5760720" cy="644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700" dirty="0">
                <a:solidFill>
                  <a:srgbClr val="E8F2F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Contatos: 27 3239-1296 · WhatsApp 27 99257-4774 · ativoconsultoria-es.com.br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8001000" y="1691640"/>
            <a:ext cx="3063240" cy="393192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3" descr="qr_ativ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048" y="2075688"/>
            <a:ext cx="2295144" cy="229514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092440" y="5047488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1698F"/>
                </a:solidFill>
                <a:latin typeface="Exo 2" pitchFamily="34" charset="0"/>
                <a:ea typeface="Exo 2" pitchFamily="34" charset="-122"/>
                <a:cs typeface="Exo 2" pitchFamily="34" charset="-120"/>
              </a:rPr>
              <a:t>@ativo.terceirosetor</a:t>
            </a:r>
            <a:endParaRPr lang="en-US" sz="17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2312</Words>
  <Application>Microsoft Macintosh PowerPoint</Application>
  <PresentationFormat>Widescreen</PresentationFormat>
  <Paragraphs>341</Paragraphs>
  <Slides>37</Slides>
  <Notes>37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1" baseType="lpstr">
      <vt:lpstr>Arial</vt:lpstr>
      <vt:lpstr>Exo 2</vt:lpstr>
      <vt:lpstr>Montserrat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Ativo Assessoria e Consultoria Ltda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Encontro de OSC — Paraíba | Reforma Tributária e seus impactos no Terceiro Setor</dc:title>
  <dc:subject>PptxGenJS Presentation</dc:subject>
  <dc:creator>Ativo Assessoria e Consultoria</dc:creator>
  <cp:lastModifiedBy>ANA CLAUDIA PEREIRA SIMÕES CARVALHO</cp:lastModifiedBy>
  <cp:revision>1</cp:revision>
  <dcterms:created xsi:type="dcterms:W3CDTF">2026-08-24T20:41:59Z</dcterms:created>
  <dcterms:modified xsi:type="dcterms:W3CDTF">2026-08-24T21:31:02Z</dcterms:modified>
</cp:coreProperties>
</file>