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299DC-5B53-49CA-A7E9-47D18ACFB726}" v="28" dt="2026-08-27T12:39:32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Cesar Andrade GAB/GAB/SECADI/MEC" userId="b5156777-471e-48c0-804c-61d7457b5d00" providerId="ADAL" clId="{82F18024-BEE6-4EAC-8CF9-7859D8B671BA}"/>
    <pc:docChg chg="undo custSel delSld modSld">
      <pc:chgData name="Leonardo Cesar Andrade GAB/GAB/SECADI/MEC" userId="b5156777-471e-48c0-804c-61d7457b5d00" providerId="ADAL" clId="{82F18024-BEE6-4EAC-8CF9-7859D8B671BA}" dt="2026-08-27T12:40:20.867" v="382" actId="20577"/>
      <pc:docMkLst>
        <pc:docMk/>
      </pc:docMkLst>
      <pc:sldChg chg="delSp modSp mod">
        <pc:chgData name="Leonardo Cesar Andrade GAB/GAB/SECADI/MEC" userId="b5156777-471e-48c0-804c-61d7457b5d00" providerId="ADAL" clId="{82F18024-BEE6-4EAC-8CF9-7859D8B671BA}" dt="2026-08-24T14:11:42.949" v="13" actId="108"/>
        <pc:sldMkLst>
          <pc:docMk/>
          <pc:sldMk cId="0" sldId="258"/>
        </pc:sldMkLst>
        <pc:spChg chg="mod">
          <ac:chgData name="Leonardo Cesar Andrade GAB/GAB/SECADI/MEC" userId="b5156777-471e-48c0-804c-61d7457b5d00" providerId="ADAL" clId="{82F18024-BEE6-4EAC-8CF9-7859D8B671BA}" dt="2026-08-24T14:11:42.949" v="13" actId="108"/>
          <ac:spMkLst>
            <pc:docMk/>
            <pc:sldMk cId="0" sldId="258"/>
            <ac:spMk id="12" creationId="{00000000-0000-0000-0000-000000000000}"/>
          </ac:spMkLst>
        </pc:spChg>
        <pc:picChg chg="mod">
          <ac:chgData name="Leonardo Cesar Andrade GAB/GAB/SECADI/MEC" userId="b5156777-471e-48c0-804c-61d7457b5d00" providerId="ADAL" clId="{82F18024-BEE6-4EAC-8CF9-7859D8B671BA}" dt="2026-08-24T14:11:05.926" v="1" actId="14100"/>
          <ac:picMkLst>
            <pc:docMk/>
            <pc:sldMk cId="0" sldId="258"/>
            <ac:picMk id="3" creationId="{00000000-0000-0000-0000-000000000000}"/>
          </ac:picMkLst>
        </pc:picChg>
      </pc:sldChg>
      <pc:sldChg chg="modNotesTx">
        <pc:chgData name="Leonardo Cesar Andrade GAB/GAB/SECADI/MEC" userId="b5156777-471e-48c0-804c-61d7457b5d00" providerId="ADAL" clId="{82F18024-BEE6-4EAC-8CF9-7859D8B671BA}" dt="2026-08-27T12:17:53.250" v="283" actId="20577"/>
        <pc:sldMkLst>
          <pc:docMk/>
          <pc:sldMk cId="0" sldId="260"/>
        </pc:sldMkLst>
      </pc:sldChg>
      <pc:sldChg chg="modNotesTx">
        <pc:chgData name="Leonardo Cesar Andrade GAB/GAB/SECADI/MEC" userId="b5156777-471e-48c0-804c-61d7457b5d00" providerId="ADAL" clId="{82F18024-BEE6-4EAC-8CF9-7859D8B671BA}" dt="2026-08-27T12:10:20.317" v="282" actId="20577"/>
        <pc:sldMkLst>
          <pc:docMk/>
          <pc:sldMk cId="0" sldId="261"/>
        </pc:sldMkLst>
      </pc:sldChg>
      <pc:sldChg chg="modNotesTx">
        <pc:chgData name="Leonardo Cesar Andrade GAB/GAB/SECADI/MEC" userId="b5156777-471e-48c0-804c-61d7457b5d00" providerId="ADAL" clId="{82F18024-BEE6-4EAC-8CF9-7859D8B671BA}" dt="2026-08-27T12:19:30.521" v="284" actId="20577"/>
        <pc:sldMkLst>
          <pc:docMk/>
          <pc:sldMk cId="0" sldId="266"/>
        </pc:sldMkLst>
      </pc:sldChg>
      <pc:sldChg chg="modNotesTx">
        <pc:chgData name="Leonardo Cesar Andrade GAB/GAB/SECADI/MEC" userId="b5156777-471e-48c0-804c-61d7457b5d00" providerId="ADAL" clId="{82F18024-BEE6-4EAC-8CF9-7859D8B671BA}" dt="2026-08-27T12:23:02.890" v="285" actId="20577"/>
        <pc:sldMkLst>
          <pc:docMk/>
          <pc:sldMk cId="0" sldId="268"/>
        </pc:sldMkLst>
      </pc:sldChg>
      <pc:sldChg chg="modSp mod modNotesTx">
        <pc:chgData name="Leonardo Cesar Andrade GAB/GAB/SECADI/MEC" userId="b5156777-471e-48c0-804c-61d7457b5d00" providerId="ADAL" clId="{82F18024-BEE6-4EAC-8CF9-7859D8B671BA}" dt="2026-08-27T12:25:59.216" v="372" actId="20577"/>
        <pc:sldMkLst>
          <pc:docMk/>
          <pc:sldMk cId="0" sldId="270"/>
        </pc:sldMkLst>
        <pc:spChg chg="mod">
          <ac:chgData name="Leonardo Cesar Andrade GAB/GAB/SECADI/MEC" userId="b5156777-471e-48c0-804c-61d7457b5d00" providerId="ADAL" clId="{82F18024-BEE6-4EAC-8CF9-7859D8B671BA}" dt="2026-08-24T17:36:44.536" v="114" actId="20577"/>
          <ac:spMkLst>
            <pc:docMk/>
            <pc:sldMk cId="0" sldId="270"/>
            <ac:spMk id="6" creationId="{00000000-0000-0000-0000-000000000000}"/>
          </ac:spMkLst>
        </pc:spChg>
        <pc:spChg chg="mod">
          <ac:chgData name="Leonardo Cesar Andrade GAB/GAB/SECADI/MEC" userId="b5156777-471e-48c0-804c-61d7457b5d00" providerId="ADAL" clId="{82F18024-BEE6-4EAC-8CF9-7859D8B671BA}" dt="2026-08-24T17:36:58.072" v="138" actId="20577"/>
          <ac:spMkLst>
            <pc:docMk/>
            <pc:sldMk cId="0" sldId="270"/>
            <ac:spMk id="8" creationId="{00000000-0000-0000-0000-000000000000}"/>
          </ac:spMkLst>
        </pc:spChg>
      </pc:sldChg>
      <pc:sldChg chg="modSp mod">
        <pc:chgData name="Leonardo Cesar Andrade GAB/GAB/SECADI/MEC" userId="b5156777-471e-48c0-804c-61d7457b5d00" providerId="ADAL" clId="{82F18024-BEE6-4EAC-8CF9-7859D8B671BA}" dt="2026-08-24T17:39:01.634" v="139" actId="20577"/>
        <pc:sldMkLst>
          <pc:docMk/>
          <pc:sldMk cId="0" sldId="272"/>
        </pc:sldMkLst>
        <pc:spChg chg="mod">
          <ac:chgData name="Leonardo Cesar Andrade GAB/GAB/SECADI/MEC" userId="b5156777-471e-48c0-804c-61d7457b5d00" providerId="ADAL" clId="{82F18024-BEE6-4EAC-8CF9-7859D8B671BA}" dt="2026-08-24T17:39:01.634" v="139" actId="20577"/>
          <ac:spMkLst>
            <pc:docMk/>
            <pc:sldMk cId="0" sldId="272"/>
            <ac:spMk id="11" creationId="{00000000-0000-0000-0000-000000000000}"/>
          </ac:spMkLst>
        </pc:spChg>
      </pc:sldChg>
      <pc:sldChg chg="modNotesTx">
        <pc:chgData name="Leonardo Cesar Andrade GAB/GAB/SECADI/MEC" userId="b5156777-471e-48c0-804c-61d7457b5d00" providerId="ADAL" clId="{82F18024-BEE6-4EAC-8CF9-7859D8B671BA}" dt="2026-08-27T12:29:04.760" v="373" actId="20577"/>
        <pc:sldMkLst>
          <pc:docMk/>
          <pc:sldMk cId="0" sldId="273"/>
        </pc:sldMkLst>
      </pc:sldChg>
      <pc:sldChg chg="del">
        <pc:chgData name="Leonardo Cesar Andrade GAB/GAB/SECADI/MEC" userId="b5156777-471e-48c0-804c-61d7457b5d00" providerId="ADAL" clId="{82F18024-BEE6-4EAC-8CF9-7859D8B671BA}" dt="2026-08-27T12:31:34.693" v="374" actId="47"/>
        <pc:sldMkLst>
          <pc:docMk/>
          <pc:sldMk cId="0" sldId="274"/>
        </pc:sldMkLst>
      </pc:sldChg>
      <pc:sldChg chg="modNotesTx">
        <pc:chgData name="Leonardo Cesar Andrade GAB/GAB/SECADI/MEC" userId="b5156777-471e-48c0-804c-61d7457b5d00" providerId="ADAL" clId="{82F18024-BEE6-4EAC-8CF9-7859D8B671BA}" dt="2026-08-27T12:32:54.751" v="376" actId="20577"/>
        <pc:sldMkLst>
          <pc:docMk/>
          <pc:sldMk cId="0" sldId="275"/>
        </pc:sldMkLst>
      </pc:sldChg>
      <pc:sldChg chg="modNotesTx">
        <pc:chgData name="Leonardo Cesar Andrade GAB/GAB/SECADI/MEC" userId="b5156777-471e-48c0-804c-61d7457b5d00" providerId="ADAL" clId="{82F18024-BEE6-4EAC-8CF9-7859D8B671BA}" dt="2026-08-27T12:35:17.585" v="377" actId="20577"/>
        <pc:sldMkLst>
          <pc:docMk/>
          <pc:sldMk cId="0" sldId="276"/>
        </pc:sldMkLst>
      </pc:sldChg>
      <pc:sldChg chg="modSp mod modNotesTx">
        <pc:chgData name="Leonardo Cesar Andrade GAB/GAB/SECADI/MEC" userId="b5156777-471e-48c0-804c-61d7457b5d00" providerId="ADAL" clId="{82F18024-BEE6-4EAC-8CF9-7859D8B671BA}" dt="2026-08-27T12:38:28.108" v="381" actId="20577"/>
        <pc:sldMkLst>
          <pc:docMk/>
          <pc:sldMk cId="0" sldId="277"/>
        </pc:sldMkLst>
        <pc:spChg chg="mod">
          <ac:chgData name="Leonardo Cesar Andrade GAB/GAB/SECADI/MEC" userId="b5156777-471e-48c0-804c-61d7457b5d00" providerId="ADAL" clId="{82F18024-BEE6-4EAC-8CF9-7859D8B671BA}" dt="2026-08-27T12:38:24.453" v="379" actId="20577"/>
          <ac:spMkLst>
            <pc:docMk/>
            <pc:sldMk cId="0" sldId="277"/>
            <ac:spMk id="5" creationId="{00000000-0000-0000-0000-000000000000}"/>
          </ac:spMkLst>
        </pc:spChg>
      </pc:sldChg>
      <pc:sldChg chg="addSp modSp mod modNotesTx">
        <pc:chgData name="Leonardo Cesar Andrade GAB/GAB/SECADI/MEC" userId="b5156777-471e-48c0-804c-61d7457b5d00" providerId="ADAL" clId="{82F18024-BEE6-4EAC-8CF9-7859D8B671BA}" dt="2026-08-27T12:40:20.867" v="382" actId="20577"/>
        <pc:sldMkLst>
          <pc:docMk/>
          <pc:sldMk cId="0" sldId="278"/>
        </pc:sldMkLst>
        <pc:spChg chg="mod">
          <ac:chgData name="Leonardo Cesar Andrade GAB/GAB/SECADI/MEC" userId="b5156777-471e-48c0-804c-61d7457b5d00" providerId="ADAL" clId="{82F18024-BEE6-4EAC-8CF9-7859D8B671BA}" dt="2026-08-24T14:17:39.138" v="98" actId="20577"/>
          <ac:spMkLst>
            <pc:docMk/>
            <pc:sldMk cId="0" sldId="278"/>
            <ac:spMk id="21" creationId="{00000000-0000-0000-0000-000000000000}"/>
          </ac:spMkLst>
        </pc:spChg>
        <pc:picChg chg="add mod">
          <ac:chgData name="Leonardo Cesar Andrade GAB/GAB/SECADI/MEC" userId="b5156777-471e-48c0-804c-61d7457b5d00" providerId="ADAL" clId="{82F18024-BEE6-4EAC-8CF9-7859D8B671BA}" dt="2026-08-24T14:15:39.412" v="74" actId="14100"/>
          <ac:picMkLst>
            <pc:docMk/>
            <pc:sldMk cId="0" sldId="278"/>
            <ac:picMk id="23" creationId="{D73F4E24-5E29-A5E4-C8B3-53F9DDC81C5B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5:54.999" v="77" actId="14100"/>
          <ac:picMkLst>
            <pc:docMk/>
            <pc:sldMk cId="0" sldId="278"/>
            <ac:picMk id="25" creationId="{90E320FE-A64C-509D-C5EA-A0120EA75476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5:24.488" v="70" actId="14100"/>
          <ac:picMkLst>
            <pc:docMk/>
            <pc:sldMk cId="0" sldId="278"/>
            <ac:picMk id="27" creationId="{56133429-BC6F-3D43-A3EC-AF579E969ECC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6:13.855" v="81" actId="14100"/>
          <ac:picMkLst>
            <pc:docMk/>
            <pc:sldMk cId="0" sldId="278"/>
            <ac:picMk id="29" creationId="{397BC3DE-3F91-9BF7-C695-6EDC6D7F1297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6:32.839" v="85" actId="14100"/>
          <ac:picMkLst>
            <pc:docMk/>
            <pc:sldMk cId="0" sldId="278"/>
            <ac:picMk id="31" creationId="{CDD162E3-73AA-DA1A-69A6-CC4722F3DDA4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6:47.779" v="88" actId="14100"/>
          <ac:picMkLst>
            <pc:docMk/>
            <pc:sldMk cId="0" sldId="278"/>
            <ac:picMk id="33" creationId="{EF3A47D4-755A-D85B-4553-2F836B89DD13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7:09.199" v="92" actId="14100"/>
          <ac:picMkLst>
            <pc:docMk/>
            <pc:sldMk cId="0" sldId="278"/>
            <ac:picMk id="35" creationId="{4B44D518-59DA-DA2D-E963-B6E3D0A38AEF}"/>
          </ac:picMkLst>
        </pc:picChg>
        <pc:picChg chg="add mod">
          <ac:chgData name="Leonardo Cesar Andrade GAB/GAB/SECADI/MEC" userId="b5156777-471e-48c0-804c-61d7457b5d00" providerId="ADAL" clId="{82F18024-BEE6-4EAC-8CF9-7859D8B671BA}" dt="2026-08-24T14:17:28.243" v="97" actId="14100"/>
          <ac:picMkLst>
            <pc:docMk/>
            <pc:sldMk cId="0" sldId="278"/>
            <ac:picMk id="37" creationId="{6114D424-AEA2-C7B6-C064-2750DCF73D70}"/>
          </ac:picMkLst>
        </pc:picChg>
      </pc:sldChg>
      <pc:sldChg chg="modSp mod">
        <pc:chgData name="Leonardo Cesar Andrade GAB/GAB/SECADI/MEC" userId="b5156777-471e-48c0-804c-61d7457b5d00" providerId="ADAL" clId="{82F18024-BEE6-4EAC-8CF9-7859D8B671BA}" dt="2026-08-24T14:12:23.441" v="40" actId="20577"/>
        <pc:sldMkLst>
          <pc:docMk/>
          <pc:sldMk cId="0" sldId="279"/>
        </pc:sldMkLst>
        <pc:spChg chg="mod">
          <ac:chgData name="Leonardo Cesar Andrade GAB/GAB/SECADI/MEC" userId="b5156777-471e-48c0-804c-61d7457b5d00" providerId="ADAL" clId="{82F18024-BEE6-4EAC-8CF9-7859D8B671BA}" dt="2026-08-24T14:12:23.441" v="40" actId="20577"/>
          <ac:spMkLst>
            <pc:docMk/>
            <pc:sldMk cId="0" sldId="279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CB02F-7238-43EF-A11E-C69D0BF0B79B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7554A-A80C-4330-BE7F-8A838CF46F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162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Rede de Parcerias não é apenas tecnologia; é governança colaborativa.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963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“O objetivo não é simplesmente executar recursos; é transformar recursos públicos em políticas públicas efetivas.”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28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esses eixos começam a ficar concretos quando olhamos para as ferramentas disponíveis.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76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Regulamentado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pela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Portaria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/MGI nº 7.383/2023, o 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Modelo de 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Governança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Gestão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Pública </a:t>
            </a:r>
            <a:br>
              <a:rPr lang="pt-BR" dirty="0"/>
            </a:br>
            <a:r>
              <a:rPr lang="pt-BR" dirty="0"/>
              <a:t>Nós estamos </a:t>
            </a:r>
            <a:r>
              <a:rPr lang="pt-BR" dirty="0" err="1"/>
              <a:t>desenvolvento</a:t>
            </a:r>
            <a:r>
              <a:rPr lang="pt-BR" dirty="0"/>
              <a:t>, em parceria com a secretaria geral da </a:t>
            </a:r>
            <a:r>
              <a:rPr lang="pt-BR" dirty="0" err="1"/>
              <a:t>presidencia</a:t>
            </a:r>
            <a:r>
              <a:rPr lang="pt-BR" dirty="0"/>
              <a:t>, uma </a:t>
            </a:r>
            <a:r>
              <a:rPr lang="pt-BR" dirty="0" err="1"/>
              <a:t>regua</a:t>
            </a:r>
            <a:r>
              <a:rPr lang="pt-BR" dirty="0"/>
              <a:t> voltada para as OSC. Para que </a:t>
            </a:r>
            <a:r>
              <a:rPr lang="pt-BR" dirty="0" err="1"/>
              <a:t>vcs</a:t>
            </a:r>
            <a:r>
              <a:rPr lang="pt-BR" dirty="0"/>
              <a:t> consigam medir a maturidade do </a:t>
            </a:r>
            <a:r>
              <a:rPr lang="pt-BR" dirty="0" err="1"/>
              <a:t>nivel</a:t>
            </a:r>
            <a:r>
              <a:rPr lang="pt-BR" dirty="0"/>
              <a:t> de gestão e implementar praticas de </a:t>
            </a:r>
            <a:r>
              <a:rPr lang="pt-BR" dirty="0" err="1"/>
              <a:t>excelencia</a:t>
            </a:r>
            <a:r>
              <a:rPr lang="pt-BR" dirty="0"/>
              <a:t> visando a melhoria continua dos seus processos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4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“Transparência não é apenas disponibilizar informação; é permitir que a informação seja compreendida e utilizada.”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795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“E por que uma OSC teria interesse em fazer parte dessa rede?”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192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“Uma organização mais bem informada, capacitada e estruturada também se torna uma parceira pública mais eficiente.”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participação das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OSCs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Rede de Parcerias é essencial para ampliar o impacto social das políticas públicas e consolidar uma relação mais segura, transparente e colaborativa com o Estado.”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1104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 grande mudança é pensar a parceria como um ciclo completo, e não como etapas burocráticas desconectadas.”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881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“Em vez de simplesmente dizer que uma determinada atividade ocorreu, podemos trabalhar com evidências que permitam demonstrar onde e quando aquela execução aconteceu.”</a:t>
            </a:r>
          </a:p>
          <a:p>
            <a:r>
              <a:rPr lang="pt-BR" dirty="0"/>
              <a:t>	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123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“Quanto maior a integração, menor o espaço para informação perdida entre uma etapa e outra.”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113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IA não vai substituir os gestores, ela vem para auxiliar!!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610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ponto mais importante é que tecnologia sozinha não produz maturidade.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maturidade aparece quando legislação, processos, pessoas, dados e tecnologia passam a funcionar de forma integrada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358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Rede de Parcerias não é um mero sistema de software de controle; é a indução de uma nova cultura na gestão pública. Uma gestão que tem a obrigação de ser +Íntegra, +Efetiva, +Transparente, +Simples e +Inovadora em todas as suas instâncias."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392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para quem fazemos isso? Para todo o espectro do serviço público e social. Nosso público-alvo engloba os Gestores Municipais, Estaduais e Federais, os Órgãos de Controle, o Legislativo e as valiosas Organizações da Sociedade Civil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OSCs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16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ideia é que a capacitação não seja um evento isolado, mas um processo contínuo.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951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“Conhecimento que fica concentrado é capacidade individual; conhecimento multiplicado vira capacidade institucional.”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549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 ciclo virtuoso é fortemente impulsionado pelas nossas oficinas gratuitas e pelo corpo de Professores Voluntários. São técnicos ensinando técnicos sobre temas densos e correlatos: ética, matriz de riscos, emendas parlamentares, fiscalização de obras, tecnologia BIM, entre tantos outros."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394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“Os fóruns são espaços de escuta, troca e aprendizado, aproximando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OSCs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gestores públicos e órgãos de </a:t>
            </a:r>
            <a:r>
              <a:rPr lang="pt-B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controle.”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57554A-A80C-4330-BE7F-8A838CF46FAE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175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485775"/>
            <a:ext cx="11029950" cy="5886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5492" y="2505075"/>
            <a:ext cx="8121015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750"/>
              </a:lnSpc>
              <a:defRPr/>
            </a:pPr>
            <a:r>
              <a:rPr sz="5625" b="1" i="0" u="none">
                <a:solidFill>
                  <a:srgbClr val="D4AF37"/>
                </a:solidFill>
                <a:latin typeface="Cinzel"/>
              </a:rPr>
              <a:t>REDE DE PARCERIAS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050" y="3743325"/>
            <a:ext cx="98679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F3E5AB"/>
                </a:solidFill>
                <a:latin typeface="Montserrat"/>
              </a:rPr>
              <a:t>Fortalecendo a gestão pública por meio da cooperação e inovação.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2138362"/>
            <a:ext cx="11029950" cy="76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3529012"/>
            <a:ext cx="3232100" cy="2066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875" y="3529012"/>
            <a:ext cx="3232100" cy="20669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725" y="3529012"/>
            <a:ext cx="3232100" cy="2066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1050" y="2338387"/>
            <a:ext cx="10629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 dirty="0">
                <a:solidFill>
                  <a:srgbClr val="F8F9FA"/>
                </a:solidFill>
                <a:latin typeface="Montserrat Light"/>
              </a:rPr>
              <a:t>Base Legal </a:t>
            </a:r>
            <a:r>
              <a:rPr sz="1350" b="0" i="0" u="none" dirty="0" err="1">
                <a:solidFill>
                  <a:srgbClr val="F8F9FA"/>
                </a:solidFill>
                <a:latin typeface="Montserrat Light"/>
              </a:rPr>
              <a:t>Atual</a:t>
            </a:r>
            <a:r>
              <a:rPr sz="1350" b="0" i="0" u="none" dirty="0">
                <a:solidFill>
                  <a:srgbClr val="F8F9FA"/>
                </a:solidFill>
                <a:latin typeface="Montserrat Light"/>
              </a:rPr>
              <a:t>: </a:t>
            </a:r>
            <a:r>
              <a:rPr sz="1350" b="0" i="0" u="none" dirty="0" err="1">
                <a:solidFill>
                  <a:srgbClr val="F8F9FA"/>
                </a:solidFill>
                <a:latin typeface="Montserrat Light"/>
              </a:rPr>
              <a:t>Instituição</a:t>
            </a:r>
            <a:r>
              <a:rPr sz="1350" b="0" i="0" u="none" dirty="0">
                <a:solidFill>
                  <a:srgbClr val="F8F9FA"/>
                </a:solidFill>
                <a:latin typeface="Montserrat Light"/>
              </a:rPr>
              <a:t> da Rede de </a:t>
            </a:r>
            <a:r>
              <a:rPr sz="1350" b="0" i="0" u="none" dirty="0" err="1">
                <a:solidFill>
                  <a:srgbClr val="F8F9FA"/>
                </a:solidFill>
                <a:latin typeface="Montserrat Light"/>
              </a:rPr>
              <a:t>Parcerias</a:t>
            </a:r>
            <a:r>
              <a:rPr sz="1350" b="0" i="0" u="none" dirty="0">
                <a:solidFill>
                  <a:srgbClr val="F8F9FA"/>
                </a:solidFill>
                <a:latin typeface="Montserrat Light"/>
              </a:rPr>
              <a:t> pela </a:t>
            </a:r>
            <a:r>
              <a:rPr sz="1350" b="0" i="0" u="none" dirty="0" err="1">
                <a:solidFill>
                  <a:srgbClr val="F8F9FA"/>
                </a:solidFill>
                <a:latin typeface="Montserrat Light"/>
              </a:rPr>
              <a:t>Portaria</a:t>
            </a:r>
            <a:r>
              <a:rPr sz="1350" b="0" i="0" u="none" dirty="0">
                <a:solidFill>
                  <a:srgbClr val="F8F9FA"/>
                </a:solidFill>
                <a:latin typeface="Montserrat Light"/>
              </a:rPr>
              <a:t> SEGES/MGI nº 4.890/2023.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0248" y="3805237"/>
            <a:ext cx="297365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2008</a:t>
            </a:r>
            <a:r>
              <a:t>
</a:t>
            </a:r>
            <a:r>
              <a:rPr sz="1650" b="0" i="0" u="none">
                <a:solidFill>
                  <a:srgbClr val="F3E5AB"/>
                </a:solidFill>
                <a:latin typeface="Montserrat SemiBold"/>
              </a:rPr>
              <a:t> SICONV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4462462"/>
            <a:ext cx="28320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Foco no cadastro e processos isolados (Decreto nº 6.170/2007).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625" y="4419600"/>
            <a:ext cx="2857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09099" y="3805237"/>
            <a:ext cx="2973652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 dirty="0">
                <a:solidFill>
                  <a:srgbClr val="F3E5AB"/>
                </a:solidFill>
                <a:latin typeface="Montserrat SemiBold"/>
              </a:rPr>
              <a:t>2019</a:t>
            </a:r>
            <a:r>
              <a:rPr dirty="0"/>
              <a:t>
</a:t>
            </a:r>
            <a:r>
              <a:rPr lang="pt-BR" sz="1650" dirty="0">
                <a:solidFill>
                  <a:srgbClr val="F3E5AB"/>
                </a:solidFill>
                <a:latin typeface="Montserrat SemiBold"/>
              </a:rPr>
              <a:t>Plataforma</a:t>
            </a:r>
            <a:r>
              <a:rPr sz="1650" dirty="0">
                <a:solidFill>
                  <a:srgbClr val="F3E5AB"/>
                </a:solidFill>
                <a:latin typeface="Montserrat SemiBold"/>
              </a:rPr>
              <a:t> </a:t>
            </a:r>
            <a:r>
              <a:rPr sz="1650" b="0" i="0" u="none" dirty="0">
                <a:solidFill>
                  <a:srgbClr val="F3E5AB"/>
                </a:solidFill>
                <a:latin typeface="Montserrat SemiBold"/>
              </a:rPr>
              <a:t>+</a:t>
            </a:r>
            <a:r>
              <a:rPr sz="1650" b="0" i="0" u="none" dirty="0" err="1">
                <a:solidFill>
                  <a:srgbClr val="F3E5AB"/>
                </a:solidFill>
                <a:latin typeface="Montserrat SemiBold"/>
              </a:rPr>
              <a:t>Brasil</a:t>
            </a:r>
            <a:endParaRPr sz="1650" b="0" i="0" u="none" dirty="0">
              <a:solidFill>
                <a:srgbClr val="F3E5AB"/>
              </a:solidFill>
              <a:latin typeface="Montserrat Semi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9900" y="4462462"/>
            <a:ext cx="28320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Início da centralização e gestão de múltiplas transferências.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2475" y="4419600"/>
            <a:ext cx="285750" cy="2857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07949" y="3805237"/>
            <a:ext cx="297365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2022</a:t>
            </a:r>
            <a:r>
              <a:t>
</a:t>
            </a:r>
            <a:r>
              <a:rPr sz="1650" b="0" i="0" u="none">
                <a:solidFill>
                  <a:srgbClr val="F3E5AB"/>
                </a:solidFill>
                <a:latin typeface="Montserrat SemiBold"/>
              </a:rPr>
              <a:t> Transferegov.br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78750" y="4462462"/>
            <a:ext cx="28320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Solução tecnológica integrada, centralizada e de dados abertos (Decreto nº 11.271/2022).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D4AF37"/>
                </a:solidFill>
                <a:latin typeface="Cinzel"/>
              </a:rPr>
              <a:t>A EVOLUÇÃO TECNOLÓGICA E INSTITUCIONAL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4852987"/>
            <a:ext cx="11029950" cy="962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2471737"/>
            <a:ext cx="3517850" cy="1905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00" y="2471737"/>
            <a:ext cx="3517850" cy="1905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975" y="2471737"/>
            <a:ext cx="3517850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302" y="5053012"/>
            <a:ext cx="1116139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Objetivo Central: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5357812"/>
            <a:ext cx="10629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Aumentar a qualidade do gasto público e a efetividade das políticas implementadas com recursos da União.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4701" y="2767012"/>
            <a:ext cx="279034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A Fundação Institucional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167062"/>
            <a:ext cx="3022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Instituída pela Portaria SEGES/MGI Nº 4.890, de 28 de agosto de 2023. Integra governos, sociedade civil e órgãos de controle.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5714" y="2767012"/>
            <a:ext cx="2180272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Ecossistema Sigpar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4650" y="3167062"/>
            <a:ext cx="3022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Conecta-se ao Sistema de Gestão de Parcerias da União (Decreto nº 11.271/2022), unificando a gestão de recursos.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1641" y="2767012"/>
            <a:ext cx="296037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Infraestrutura Obrasgov.br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3167062"/>
            <a:ext cx="3022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Articula-se com o Cadastro Integrado de Projetos de Investimento (Decreto nº 10.496/2020) para monitoramento de obras.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 QUE É A REDE DE PARCERIAS?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1025" y="1362075"/>
            <a:ext cx="11029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Uma rede de governança colaborativa que estrutura a execução descentralizada de políticas públicas.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5" y="2424112"/>
            <a:ext cx="8553450" cy="1123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5" y="3738562"/>
            <a:ext cx="8553450" cy="11239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5" y="5053012"/>
            <a:ext cx="8553450" cy="1123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650" y="3805237"/>
            <a:ext cx="47625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8665" y="4281487"/>
            <a:ext cx="176022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FFFFF"/>
                </a:solidFill>
                <a:latin typeface="Montserrat SemiBold"/>
              </a:rPr>
              <a:t>Governança Colaborativa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175" y="2790825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76675" y="2719387"/>
            <a:ext cx="216027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Melhoria da Gestão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76675" y="3024187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Processos mais eficientes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5175" y="4105275"/>
            <a:ext cx="428625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24300" y="4033837"/>
            <a:ext cx="3390423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Comunicação e Transparência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4300" y="4338637"/>
            <a:ext cx="32289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Dados abertos e acessíveis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5175" y="5419725"/>
            <a:ext cx="476250" cy="381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71925" y="5348287"/>
            <a:ext cx="2330291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Capacitação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71925" y="5653087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Formação contínua de atores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 CORAÇÃO DA REDE: MISSÃO E EIXOS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1025" y="1362075"/>
            <a:ext cx="110299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Missão Central: Aprimorar a gestão, fortalecer a governança colaborativa e promover a transparência nas transferências da União.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5410200"/>
            <a:ext cx="11029950" cy="962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1914525"/>
            <a:ext cx="5324475" cy="3209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1914525"/>
            <a:ext cx="5324475" cy="32099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5302" y="5610225"/>
            <a:ext cx="1116139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Gestaopublicagov.br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5915025"/>
            <a:ext cx="10629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Integração e compilação de boas práticas de gestão para o aperfeiçoamento contínuo dos fluxos organizacionais.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225742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Painéis Gerenciais Parceriasgov.br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657475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Ferramentas analíticas de uso simples e intuitivo para diagnóstico preciso.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25742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Painel Discricionárias e Legais - Visão OSC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657475"/>
            <a:ext cx="4638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Filtro: Natureza Jurídica (Pré-definido).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028950"/>
            <a:ext cx="46386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Um módulo projetado especificamente para as Organizações da Sociedade Civil, com o filtro de Natureza Jurídica pré-definido.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EIXO 1: MELHORIA DA GESTÃO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81025" y="1362075"/>
            <a:ext cx="11029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Inteligência de dados para tomada de decisão estratégica.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1914525"/>
            <a:ext cx="5324475" cy="44577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914525"/>
            <a:ext cx="5324475" cy="4457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3038475"/>
            <a:ext cx="4638675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7958" y="370522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A Visão da Gestão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4105275"/>
            <a:ext cx="4638675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Painéis Gerenciais com 'Visão OSC'. Ferramentas analíticas que permitem diagnósticos precisos por natureza jurídica, valores contratados, liberados e saldo em conta.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3038475"/>
            <a:ext cx="4638675" cy="476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13433" y="370522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A Visão do Cidadão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4105275"/>
            <a:ext cx="4638675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Cidadãogov.br. Plataforma de controle social em tempo real, permitindo aos cidadãos acompanhar a execução das políticas públicas e sugerir necessidades em sua cidade.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EIXO 2: TRANSPARÊNCIA 360º E CONTROLE SOCIAL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81025" y="1362075"/>
            <a:ext cx="11029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Dados abertos conectando a gestão governamental ao acompanhamento cidadão.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3205162"/>
            <a:ext cx="3257550" cy="2066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25" y="3333750"/>
            <a:ext cx="3257550" cy="1809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3425" y="3076575"/>
            <a:ext cx="3257550" cy="2324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9612" y="3481387"/>
            <a:ext cx="30003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Formação Especializada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3881437"/>
            <a:ext cx="28575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Cursos presenciais e telepresenciais conduzidos pela Diretoria de Transferências e Parcerias da União (DTPAR).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9075" y="4095750"/>
            <a:ext cx="247650" cy="285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95812" y="3609975"/>
            <a:ext cx="30003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O Papel do Multiplicador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0" y="4010025"/>
            <a:ext cx="28575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Profissionais certificados pelo MGI, indicados pelos pontos focais da Rede.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5275" y="4095750"/>
            <a:ext cx="2476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82012" y="3352800"/>
            <a:ext cx="30003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Impacto na Ponta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53450" y="3752850"/>
            <a:ext cx="2857500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Disseminação local do conhecimento sobre a operação do Transferegov.br, engajando equipes e garantindo a continuidade das boas práticas.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EIXO 3: CAPACITAÇÃO E MULTIPLICADORES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81025" y="1362075"/>
            <a:ext cx="11029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A estratégia de capilaridade para a gestão do conhecimento.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362075"/>
            <a:ext cx="5324475" cy="23145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362075"/>
            <a:ext cx="5324475" cy="2314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4057650"/>
            <a:ext cx="5324475" cy="2314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4057650"/>
            <a:ext cx="5324475" cy="2314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" y="1704975"/>
            <a:ext cx="419100" cy="33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3925" y="218122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Transferências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581275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Centralização de recursos oriundos do Orçamento Fiscal e da Seguridade Social.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1704975"/>
            <a:ext cx="371475" cy="333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29400" y="218122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Compras Públicas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581275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Integração direta para aquisições rastreáveis e transparentes.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925" y="4400550"/>
            <a:ext cx="371475" cy="333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3925" y="4876800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Obras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5276850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Aprimoramento da gestão de projetos de investimento em infraestrutura.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4400550"/>
            <a:ext cx="247650" cy="3333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629400" y="4876800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Gestão e Inovação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5276850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Maximização da eficiência, efetividade e geração de valor público.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OS 4 PILARES DA ATUAÇÃO INTEGRADA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362075"/>
            <a:ext cx="5324475" cy="5010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1362075"/>
            <a:ext cx="5324475" cy="1714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" y="3267075"/>
            <a:ext cx="5324475" cy="171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48625" y="2709862"/>
            <a:ext cx="1800225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0" i="0" u="none">
                <a:solidFill>
                  <a:srgbClr val="F3E5AB"/>
                </a:solidFill>
                <a:latin typeface="Montserrat SemiBold"/>
              </a:rPr>
              <a:t>União / MGI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170497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1ª Camada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2105025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Adesão direta com o MGI via Acordo de Cooperação Técnica (ACT) ou Acordo de Cooperação (AC).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60997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2ª Camada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4010025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Assinatura de Termo de Adesão com parceiros já posicionados na 1ª Camada.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8937" y="3300412"/>
            <a:ext cx="809625" cy="4572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1437" y="3300412"/>
            <a:ext cx="1057275" cy="4572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1587" y="3300412"/>
            <a:ext cx="1238250" cy="4572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2712" y="3300412"/>
            <a:ext cx="885825" cy="4572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3725" y="3852862"/>
            <a:ext cx="1838325" cy="4572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4925" y="3852862"/>
            <a:ext cx="981075" cy="4572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48875" y="3852862"/>
            <a:ext cx="904875" cy="4572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4405312"/>
            <a:ext cx="1228725" cy="4572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44000" y="4414837"/>
            <a:ext cx="981075" cy="4381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 ECOSSISTEMA: ELOS E CAMADAS DE ADESÃO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790825"/>
            <a:ext cx="2578893" cy="2638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8043" y="2790825"/>
            <a:ext cx="2578893" cy="2638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62" y="2790825"/>
            <a:ext cx="2578893" cy="26384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2081" y="2790825"/>
            <a:ext cx="2578893" cy="26384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0921" y="3086100"/>
            <a:ext cx="419100" cy="33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5407" y="3562350"/>
            <a:ext cx="103012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Voz Ativa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8675" y="3962400"/>
            <a:ext cx="2083593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Participação na construção colaborativa de soluções e melhoria dos sistemas.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0803" y="3086100"/>
            <a:ext cx="333375" cy="333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22407" y="3562350"/>
            <a:ext cx="1330166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Inteligência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5693" y="3962400"/>
            <a:ext cx="2083593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Acesso prioritário a informações qualificadas e dados abertos da administração.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59" y="3086100"/>
            <a:ext cx="419100" cy="333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10622" y="3562350"/>
            <a:ext cx="2187773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Capacitação de Ponta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2712" y="4219575"/>
            <a:ext cx="2083593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Prioridade no portal de cursos e formação de multiplicadores para gestão do conhecimento.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54840" y="3086100"/>
            <a:ext cx="333375" cy="3333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56420" y="3562350"/>
            <a:ext cx="1730216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Fortalecimento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9731" y="3962400"/>
            <a:ext cx="2083593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F8F9FA"/>
                </a:solidFill>
                <a:latin typeface="Montserrat Light"/>
              </a:rPr>
              <a:t>Melhoria de processos internos e aumento da governança institucional.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025" y="485775"/>
            <a:ext cx="11581447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 MOTOR DE VALOR: BENEFÍCIOS DA ADESÃO PARA OSCS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1025" y="1552575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638425"/>
            <a:ext cx="2336006" cy="2324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006" y="2638425"/>
            <a:ext cx="2336006" cy="2324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6987" y="2638425"/>
            <a:ext cx="2336006" cy="2324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968" y="2638425"/>
            <a:ext cx="2336006" cy="2324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5276" y="5343525"/>
            <a:ext cx="11581447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0" i="0" u="none">
                <a:solidFill>
                  <a:srgbClr val="F3E5AB"/>
                </a:solidFill>
                <a:latin typeface="Montserrat SemiBold"/>
              </a:rPr>
              <a:t>Transferegov.br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2651" y="2914650"/>
            <a:ext cx="2032754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Participação Digital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3571875"/>
            <a:ext cx="1935956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Acesso e submissão a chamamentos públicos totalmente online.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531" y="3657600"/>
            <a:ext cx="180975" cy="285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30632" y="2914650"/>
            <a:ext cx="20327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Celebração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9031" y="3314700"/>
            <a:ext cx="1935956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Assinatura de parcerias com segurança e validade jurídica.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5512" y="3657600"/>
            <a:ext cx="180975" cy="285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28613" y="2914650"/>
            <a:ext cx="20327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Execução Segura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7012" y="3314700"/>
            <a:ext cx="1935956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Acompanhamento rastreável de todos os recursos investidos.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3493" y="3657600"/>
            <a:ext cx="180975" cy="285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26594" y="2914650"/>
            <a:ext cx="20327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Fim do Papel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74993" y="3314700"/>
            <a:ext cx="1935956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Prestação de contas 100% digital integrada ao ciclo de vida.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MROSC E TRANSFEREGOV.BR NA PRÁTICA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81025" y="1362075"/>
            <a:ext cx="11029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Base Legal: Lei 13.019/2014 (Termos de Fomento, Colaboração e Acordos de Cooperação).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81025" y="2066925"/>
            <a:ext cx="11029950" cy="657225"/>
          </a:xfrm>
          <a:prstGeom prst="roundRect">
            <a:avLst>
              <a:gd name="adj" fmla="val 17391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1025" y="2867025"/>
            <a:ext cx="11029950" cy="857250"/>
          </a:xfrm>
          <a:prstGeom prst="roundRect">
            <a:avLst>
              <a:gd name="adj" fmla="val 13333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81025" y="3867150"/>
            <a:ext cx="11029950" cy="857250"/>
          </a:xfrm>
          <a:prstGeom prst="roundRect">
            <a:avLst>
              <a:gd name="adj" fmla="val 13333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81025" y="4867275"/>
            <a:ext cx="11029950" cy="657225"/>
          </a:xfrm>
          <a:prstGeom prst="roundRect">
            <a:avLst>
              <a:gd name="adj" fmla="val 17391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271462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81025" y="271462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1025" y="206692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2066925"/>
            <a:ext cx="38100" cy="6572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1601450" y="2066925"/>
            <a:ext cx="9525" cy="6572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7250" y="2266950"/>
            <a:ext cx="105060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Acompanhamento de processos, aprovações e painel de indicadores direto do smartphone.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1025" y="371475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81025" y="371475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1025" y="286702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1025" y="2867025"/>
            <a:ext cx="38100" cy="8572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1601450" y="2867025"/>
            <a:ext cx="9525" cy="857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7250" y="3067050"/>
            <a:ext cx="1103137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App Gestorgov.br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1025" y="47148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81025" y="47148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81025" y="386715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81025" y="3867150"/>
            <a:ext cx="38100" cy="8572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601450" y="3867150"/>
            <a:ext cx="9525" cy="857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7250" y="4067175"/>
            <a:ext cx="1103137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App Fiscalgov.br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1025" y="55149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81025" y="55149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81025" y="48672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81025" y="4867275"/>
            <a:ext cx="38100" cy="6572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1601450" y="4867275"/>
            <a:ext cx="9525" cy="6572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57250" y="5067300"/>
            <a:ext cx="105060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"/>
              </a:rPr>
              <a:t>Fotos Georreferenciadas:</a:t>
            </a:r>
            <a:r>
              <a:rPr sz="1350" b="0" i="0" u="none">
                <a:solidFill>
                  <a:srgbClr val="F8F9FA"/>
                </a:solidFill>
                <a:latin typeface="Montserrat Light"/>
              </a:rPr>
              <a:t> Garante rastreabilidade exata da execução física in loco.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GESTÃO E FISCALIZAÇÃO NA PALMA DA MÃO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1362075"/>
            <a:ext cx="5324475" cy="42767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362075"/>
            <a:ext cx="5324475" cy="4276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276" y="5924550"/>
            <a:ext cx="1158144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F3E5AB"/>
                </a:solidFill>
                <a:latin typeface="Montserrat SemiBold"/>
              </a:rPr>
              <a:t>Transferegov.br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1704975"/>
            <a:ext cx="4638675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7958" y="227647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Compras.gov.br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2676525"/>
            <a:ext cx="46386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Uso obrigatório/recomendado por entidades privadas que recebem recursos federais, garantindo licitações competitivas.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1704975"/>
            <a:ext cx="4638675" cy="381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13433" y="2276475"/>
            <a:ext cx="487060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Obrasgov.br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676525"/>
            <a:ext cx="46386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Centralização de dados e rastreabilidade absoluta de projetos de investimento em infraestrutura.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RASTREABILIDADE TOTAL: COMPRAS E OBRAS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0" y="2938462"/>
            <a:ext cx="4452937" cy="2047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087" y="3057525"/>
            <a:ext cx="4433887" cy="1809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062" y="3538537"/>
            <a:ext cx="28575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1025" y="4014787"/>
            <a:ext cx="885825" cy="491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lang="pt-BR" sz="1350" b="0" i="0" u="none" dirty="0">
                <a:solidFill>
                  <a:srgbClr val="F8F9FA"/>
                </a:solidFill>
                <a:latin typeface="Montserrat Light"/>
              </a:rPr>
              <a:t>Entrada de Dados</a:t>
            </a:r>
            <a:endParaRPr sz="1350" b="0" i="0" u="none" dirty="0">
              <a:solidFill>
                <a:srgbClr val="F8F9FA"/>
              </a:solidFill>
              <a:latin typeface="Montserrat Light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7350" y="3819525"/>
            <a:ext cx="2476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5050" y="3195637"/>
            <a:ext cx="4033837" cy="187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lang="pt-BR" sz="1050" b="0" i="0" u="none" dirty="0">
                <a:solidFill>
                  <a:srgbClr val="B0C4DE"/>
                </a:solidFill>
                <a:latin typeface="Montserrat Light"/>
              </a:rPr>
              <a:t>Fluxo de Inteligência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4204" y="3443287"/>
            <a:ext cx="423552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MentorIA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5050" y="3843337"/>
            <a:ext cx="4033837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Uso de Inteligência Artificial para análise preditiva. Reduz erros na elaboração de editais e torna os processos previsíveis.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8937" y="3819525"/>
            <a:ext cx="2476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76266" y="3333750"/>
            <a:ext cx="423552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Contrata+Brasil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7112" y="3733800"/>
            <a:ext cx="4033837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Uma ponte digital conectando diretamente os negócios locais aos compradores públicos federais, fomentando a economia regional.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 FUTURO DA CONTRATAÇÃO: IA E CONEXÃO LOCAL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928937"/>
            <a:ext cx="3549699" cy="2066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224" y="2928937"/>
            <a:ext cx="3549699" cy="2066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1424" y="2928937"/>
            <a:ext cx="3549699" cy="20669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2308" y="3205162"/>
            <a:ext cx="3307132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Alinhamento Normativo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3605212"/>
            <a:ext cx="314964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Atualização contínua das práticas das OSCs para espelhar as exigências federais de transparência.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42508" y="3205162"/>
            <a:ext cx="3307132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Evolução Tecnológica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49" y="3605212"/>
            <a:ext cx="31496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Adoção integral dos painéis gerenciais e aplicativos móveis no dia a dia da gestão e fiscalização.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2707" y="3205162"/>
            <a:ext cx="3307132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Governança Plena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61449" y="3605212"/>
            <a:ext cx="314964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 Light"/>
              </a:rPr>
              <a:t>Consolidação de uma rede onde nenhuma transferência federal ocorra fora do padrão de governança integrada.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A JORNADA DE MATURIDADE ATÉ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52975" y="3686175"/>
            <a:ext cx="2820352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25" b="0" i="0" u="none">
                <a:solidFill>
                  <a:srgbClr val="F3E5AB"/>
                </a:solidFill>
                <a:latin typeface="Montserrat SemiBold"/>
              </a:rPr>
              <a:t>Transferegov.br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2" y="4381500"/>
            <a:ext cx="1581150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662" y="4381500"/>
            <a:ext cx="1524000" cy="533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9162" y="4381500"/>
            <a:ext cx="1962150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1812" y="4381500"/>
            <a:ext cx="1571625" cy="533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3937" y="4381500"/>
            <a:ext cx="2305050" cy="53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A GOVERNANÇA COLABORATIVA EM AÇÃO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1025" y="1362075"/>
            <a:ext cx="11029950" cy="2927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A Rede de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Parcerias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não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é um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sistema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de software; é a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construção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de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uma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cultura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na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gestão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pública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81025" y="1362075"/>
            <a:ext cx="5324475" cy="714375"/>
          </a:xfrm>
          <a:prstGeom prst="roundRect">
            <a:avLst>
              <a:gd name="adj" fmla="val 160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1025" y="2219325"/>
            <a:ext cx="5324475" cy="714375"/>
          </a:xfrm>
          <a:prstGeom prst="roundRect">
            <a:avLst>
              <a:gd name="adj" fmla="val 160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81025" y="3076575"/>
            <a:ext cx="5324475" cy="714375"/>
          </a:xfrm>
          <a:prstGeom prst="roundRect">
            <a:avLst>
              <a:gd name="adj" fmla="val 160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86500" y="1362075"/>
            <a:ext cx="5324475" cy="714375"/>
          </a:xfrm>
          <a:prstGeom prst="roundRect">
            <a:avLst>
              <a:gd name="adj" fmla="val 160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86500" y="2219325"/>
            <a:ext cx="5324475" cy="714375"/>
          </a:xfrm>
          <a:prstGeom prst="roundRect">
            <a:avLst>
              <a:gd name="adj" fmla="val 160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86500" y="3076575"/>
            <a:ext cx="5324475" cy="714375"/>
          </a:xfrm>
          <a:prstGeom prst="roundRect">
            <a:avLst>
              <a:gd name="adj" fmla="val 160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1025" y="20669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20669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1025" y="13620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81025" y="1362075"/>
            <a:ext cx="38100" cy="7143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95975" y="1362075"/>
            <a:ext cx="9525" cy="714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7250" y="1562100"/>
            <a:ext cx="504063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Gestores Municipais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1025" y="29241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1025" y="29241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1025" y="22193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81025" y="2219325"/>
            <a:ext cx="38100" cy="7143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895975" y="2219325"/>
            <a:ext cx="9525" cy="714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7250" y="2419350"/>
            <a:ext cx="504063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Gestores Estaduais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1025" y="37814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81025" y="37814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81025" y="30765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81025" y="3076575"/>
            <a:ext cx="38100" cy="7143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895975" y="3076575"/>
            <a:ext cx="9525" cy="714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7250" y="3276600"/>
            <a:ext cx="504063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Gestores Federais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86500" y="20669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286500" y="20669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286500" y="13620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286500" y="1362075"/>
            <a:ext cx="38100" cy="7143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1601450" y="1362075"/>
            <a:ext cx="9525" cy="714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62725" y="1562100"/>
            <a:ext cx="504063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Órgãos de Controle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86500" y="29241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286500" y="29241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286500" y="22193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286500" y="2219325"/>
            <a:ext cx="38100" cy="7143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11601450" y="2219325"/>
            <a:ext cx="9525" cy="714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562725" y="2419350"/>
            <a:ext cx="504063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Legislativo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86500" y="37814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286500" y="378142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286500" y="3076575"/>
            <a:ext cx="53244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286500" y="3076575"/>
            <a:ext cx="38100" cy="7143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11601450" y="3076575"/>
            <a:ext cx="9525" cy="714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562725" y="3276600"/>
            <a:ext cx="504063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F3E5AB"/>
                </a:solidFill>
                <a:latin typeface="Montserrat SemiBold"/>
              </a:rPr>
              <a:t>Organização da Sociedade Civil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PÚBLICO ALVO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433637"/>
            <a:ext cx="1581150" cy="1571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300" y="2433637"/>
            <a:ext cx="2066925" cy="1571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50" y="2433637"/>
            <a:ext cx="2066925" cy="1571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0400" y="2433637"/>
            <a:ext cx="1762125" cy="1571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0650" y="2433637"/>
            <a:ext cx="2600325" cy="15716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025" y="4243387"/>
            <a:ext cx="5395912" cy="10572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5062" y="4243387"/>
            <a:ext cx="5395912" cy="1057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1522" y="2633662"/>
            <a:ext cx="124015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Calendário dos cursos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58653" y="2633662"/>
            <a:ext cx="1750218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Capacitações Transferegov.br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3703" y="2633662"/>
            <a:ext cx="1750218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Ambiente de Treinamento do Transferegov.br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6373" y="2633662"/>
            <a:ext cx="1430178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Curso Ferramentas de Gestão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55668" y="2633662"/>
            <a:ext cx="2310288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Capacitação Gestaopublicagov.br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153" y="4443412"/>
            <a:ext cx="524565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Ambiente de Treinamento Gestaopublicagov.br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32883" y="4443412"/>
            <a:ext cx="216027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3E5AB"/>
                </a:solidFill>
                <a:latin typeface="Montserrat SemiBold"/>
              </a:rPr>
              <a:t>Manuais e Tutoriais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CAPACITAÇÃO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81025" y="2400300"/>
            <a:ext cx="11029950" cy="657225"/>
          </a:xfrm>
          <a:prstGeom prst="roundRect">
            <a:avLst>
              <a:gd name="adj" fmla="val 17391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1025" y="3200400"/>
            <a:ext cx="11029950" cy="914400"/>
          </a:xfrm>
          <a:prstGeom prst="roundRect">
            <a:avLst>
              <a:gd name="adj" fmla="val 125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81025" y="4257675"/>
            <a:ext cx="11029950" cy="914400"/>
          </a:xfrm>
          <a:prstGeom prst="roundRect">
            <a:avLst>
              <a:gd name="adj" fmla="val 12500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81025" y="5314950"/>
            <a:ext cx="11029950" cy="1171575"/>
          </a:xfrm>
          <a:prstGeom prst="roundRect">
            <a:avLst>
              <a:gd name="adj" fmla="val 9756"/>
            </a:avLst>
          </a:prstGeom>
          <a:solidFill>
            <a:srgbClr val="11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304800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81025" y="304800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1025" y="240030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2400300"/>
            <a:ext cx="38100" cy="6572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1601450" y="2400300"/>
            <a:ext cx="9525" cy="6572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7250" y="2600325"/>
            <a:ext cx="105060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"/>
              </a:rPr>
              <a:t>Iniciante:</a:t>
            </a:r>
            <a:r>
              <a:rPr sz="1350" b="0" i="0" u="none">
                <a:solidFill>
                  <a:srgbClr val="F8F9FA"/>
                </a:solidFill>
                <a:latin typeface="Montserrat Light"/>
              </a:rPr>
              <a:t> Multiplicador que fez o módulo A (conhece a fase de atos preparatórios).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1025" y="41052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81025" y="41052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1025" y="320040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1025" y="3200400"/>
            <a:ext cx="38100" cy="9144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1601450" y="3200400"/>
            <a:ext cx="9525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7250" y="3400425"/>
            <a:ext cx="105060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"/>
              </a:rPr>
              <a:t>Básico/Bronze:</a:t>
            </a:r>
            <a:r>
              <a:rPr sz="1350" b="0" i="0" u="none">
                <a:solidFill>
                  <a:srgbClr val="F8F9FA"/>
                </a:solidFill>
                <a:latin typeface="Montserrat Light"/>
              </a:rPr>
              <a:t> Multiplicador que fez os módulos A e B (conhece as fases atos preparatórios, execução e prestação de contas), mas ainda NÃO multiplicou o seu conhecimento.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1025" y="516255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81025" y="516255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81025" y="4257675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81025" y="4257675"/>
            <a:ext cx="38100" cy="9144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601450" y="4257675"/>
            <a:ext cx="9525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7250" y="4457700"/>
            <a:ext cx="105060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"/>
              </a:rPr>
              <a:t>Intermediário/ Prata:</a:t>
            </a:r>
            <a:r>
              <a:rPr sz="1350" b="0" i="0" u="none">
                <a:solidFill>
                  <a:srgbClr val="F8F9FA"/>
                </a:solidFill>
                <a:latin typeface="Montserrat Light"/>
              </a:rPr>
              <a:t> Multiplicador que fez os módulos A e B (conhece as fases atos preparatórios, execução e prestação de contas) e que MULTIPLICOU o seu conhecimento com a comprovação* de 60h/aulas****.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1025" y="647700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81025" y="647700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81025" y="5314950"/>
            <a:ext cx="11029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81025" y="5314950"/>
            <a:ext cx="38100" cy="117157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1601450" y="5314950"/>
            <a:ext cx="9525" cy="11715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57250" y="5514975"/>
            <a:ext cx="105060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9FA"/>
                </a:solidFill>
                <a:latin typeface="Montserrat"/>
              </a:rPr>
              <a:t>Avançado/Ouro:</a:t>
            </a:r>
            <a:r>
              <a:rPr sz="1350" b="0" i="0" u="none">
                <a:solidFill>
                  <a:srgbClr val="F8F9FA"/>
                </a:solidFill>
                <a:latin typeface="Montserrat Light"/>
              </a:rPr>
              <a:t> Multiplicador que fez os módulos A e B (conhece as fases atos preparatórios, execução e prestação de contas) e que MULTIPLICOU o seu conhecimento com a comprovação* de mais de um ano** de atuação como multiplicador.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1025" y="485775"/>
            <a:ext cx="11581447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CONHEÇA OS MULTIPLICADORES DO TRANSFEREGOV.BR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1025" y="1552575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81025" y="1847850"/>
            <a:ext cx="11029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B0C4DE"/>
                </a:solidFill>
                <a:latin typeface="Montserrat"/>
              </a:rPr>
              <a:t>Primeiro é importante conhecer as categorias dos multiplicadores: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424112"/>
            <a:ext cx="11029950" cy="28860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962" y="2814637"/>
            <a:ext cx="600075" cy="47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3481387"/>
            <a:ext cx="102489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Oferece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oficinas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gratuitas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sobre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temas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correlacionados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: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ética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,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riscos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,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emendas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,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transferências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,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tecnologia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, </a:t>
            </a:r>
            <a:r>
              <a:rPr sz="1800" b="0" i="0" u="none" dirty="0" err="1">
                <a:solidFill>
                  <a:srgbClr val="F8F9FA"/>
                </a:solidFill>
                <a:latin typeface="Montserrat Light"/>
              </a:rPr>
              <a:t>obras</a:t>
            </a:r>
            <a:r>
              <a:rPr sz="1800" b="0" i="0" u="none" dirty="0">
                <a:solidFill>
                  <a:srgbClr val="F8F9FA"/>
                </a:solidFill>
                <a:latin typeface="Montserrat Light"/>
              </a:rPr>
              <a:t>, BIM, entre outros.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5327" y="4452937"/>
            <a:ext cx="1076134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F3E5AB"/>
                </a:solidFill>
                <a:latin typeface="Montserrat SemiBold"/>
              </a:rPr>
              <a:t>Professores Voluntários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OFICINAS E PROFESSORES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2247900"/>
            <a:ext cx="2309812" cy="1238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0606" y="3581400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537" y="2247900"/>
            <a:ext cx="2309812" cy="1238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5718" y="3581400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2247900"/>
            <a:ext cx="2309812" cy="1238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50831" y="3581400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 dirty="0" err="1">
                <a:solidFill>
                  <a:srgbClr val="F3E5AB"/>
                </a:solidFill>
                <a:latin typeface="Montserrat SemiBold"/>
              </a:rPr>
              <a:t>Insira</a:t>
            </a:r>
            <a:r>
              <a:rPr sz="1050" b="0" i="0" u="none" dirty="0">
                <a:solidFill>
                  <a:srgbClr val="F3E5AB"/>
                </a:solidFill>
                <a:latin typeface="Montserrat SemiBold"/>
              </a:rPr>
              <a:t> a </a:t>
            </a:r>
            <a:r>
              <a:rPr sz="1050" b="0" i="0" u="none" dirty="0" err="1">
                <a:solidFill>
                  <a:srgbClr val="F3E5AB"/>
                </a:solidFill>
                <a:latin typeface="Montserrat SemiBold"/>
              </a:rPr>
              <a:t>imagem</a:t>
            </a:r>
            <a:r>
              <a:rPr sz="1050" b="0" i="0" u="none" dirty="0">
                <a:solidFill>
                  <a:srgbClr val="F3E5AB"/>
                </a:solidFill>
                <a:latin typeface="Montserrat SemiBold"/>
              </a:rPr>
              <a:t> original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8762" y="2247900"/>
            <a:ext cx="2309812" cy="1238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55943" y="3581400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4391025"/>
            <a:ext cx="2309812" cy="1238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0606" y="5724525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537" y="4391025"/>
            <a:ext cx="2309812" cy="1238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5718" y="5724525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4391025"/>
            <a:ext cx="2309812" cy="1238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50831" y="5724525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8762" y="4391025"/>
            <a:ext cx="2309812" cy="12382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455943" y="5724525"/>
            <a:ext cx="16954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3E5AB"/>
                </a:solidFill>
                <a:latin typeface="Montserrat SemiBold"/>
              </a:rPr>
              <a:t>Insira a imagem original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025" y="485775"/>
            <a:ext cx="1158144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4AF37"/>
                </a:solidFill>
                <a:latin typeface="Cinzel"/>
              </a:rPr>
              <a:t>HISTÓRICO DE FÓRUNS NACIONAIS E REGIONAIS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81025" y="1362075"/>
            <a:ext cx="11029950" cy="2927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Fóruns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Regionais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em</a:t>
            </a:r>
            <a:r>
              <a:rPr sz="1650" b="0" i="0" u="none" dirty="0">
                <a:solidFill>
                  <a:srgbClr val="B0C4DE"/>
                </a:solidFill>
                <a:latin typeface="Montserrat"/>
              </a:rPr>
              <a:t> 23 </a:t>
            </a:r>
            <a:r>
              <a:rPr sz="1650" b="0" i="0" u="none" dirty="0" err="1">
                <a:solidFill>
                  <a:srgbClr val="B0C4DE"/>
                </a:solidFill>
                <a:latin typeface="Montserrat"/>
              </a:rPr>
              <a:t>Estados</a:t>
            </a:r>
            <a:endParaRPr sz="1650" b="0" i="0" u="none" dirty="0">
              <a:solidFill>
                <a:srgbClr val="B0C4DE"/>
              </a:solidFill>
              <a:latin typeface="Montserrat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D73F4E24-5E29-A5E4-C8B3-53F9DDC81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1624" y="2113237"/>
            <a:ext cx="2609124" cy="1888491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0E320FE-A64C-509D-C5EA-A0120EA754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223" y="2113238"/>
            <a:ext cx="2609124" cy="188849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56133429-BC6F-3D43-A3EC-AF579E969E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025" y="2113238"/>
            <a:ext cx="2609124" cy="188849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97BC3DE-3F91-9BF7-C695-6EDC6D7F12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2821" y="2103494"/>
            <a:ext cx="2598153" cy="1898235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CDD162E3-73AA-DA1A-69A6-CC4722F3DD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026" y="4295072"/>
            <a:ext cx="2609124" cy="1888491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EF3A47D4-755A-D85B-4553-2F836B89DD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6386" y="4256573"/>
            <a:ext cx="2594362" cy="192699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4B44D518-59DA-DA2D-E963-B6E3D0A38A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02224" y="4278867"/>
            <a:ext cx="2609124" cy="1888489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6114D424-AEA2-C7B6-C064-2750DCF73D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16613" y="4295072"/>
            <a:ext cx="2594362" cy="187228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762125"/>
            <a:ext cx="11029950" cy="4210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2257425"/>
            <a:ext cx="571500" cy="571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5341" y="3114675"/>
            <a:ext cx="10541317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FFFFFF"/>
                </a:solidFill>
                <a:latin typeface="Montserrat SemiBold"/>
              </a:rPr>
              <a:t>XII Fórum Nacional da Rede de Parcerias, Transferências e Compras Públicas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6325" y="4048125"/>
            <a:ext cx="100393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F8F9FA"/>
                </a:solidFill>
                <a:latin typeface="Montserrat"/>
              </a:rPr>
              <a:t>Onde:</a:t>
            </a:r>
            <a:r>
              <a:rPr sz="1650" b="0" i="0" u="none">
                <a:solidFill>
                  <a:srgbClr val="F8F9FA"/>
                </a:solidFill>
                <a:latin typeface="Montserrat Light"/>
              </a:rPr>
              <a:t> Brasília - DF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6325" y="4476750"/>
            <a:ext cx="100393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F8F9FA"/>
                </a:solidFill>
                <a:latin typeface="Montserrat"/>
              </a:rPr>
              <a:t>Quando:</a:t>
            </a:r>
            <a:r>
              <a:rPr sz="1650" b="0" i="0" u="none">
                <a:solidFill>
                  <a:srgbClr val="F8F9FA"/>
                </a:solidFill>
                <a:latin typeface="Montserrat Light"/>
              </a:rPr>
              <a:t> 8 a 10 de Junho de 2027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325" y="5076825"/>
            <a:ext cx="100393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F3E5AB"/>
                </a:solidFill>
                <a:latin typeface="Montserrat Light"/>
              </a:rPr>
              <a:t>O principal espaço de alinhamento normativo, tecnológico e federativo em escala nacional. Junte-se a nós.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1025" y="485775"/>
            <a:ext cx="11581447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D4AF37"/>
                </a:solidFill>
                <a:latin typeface="Cinzel"/>
              </a:rPr>
              <a:t>O </a:t>
            </a:r>
            <a:r>
              <a:rPr lang="pt-BR" sz="2850" b="1" i="0" u="none" dirty="0">
                <a:solidFill>
                  <a:srgbClr val="D4AF37"/>
                </a:solidFill>
                <a:latin typeface="Cinzel"/>
              </a:rPr>
              <a:t>MAIOR FÓRUM</a:t>
            </a:r>
            <a:r>
              <a:rPr sz="2850" b="1" i="0" u="none" dirty="0">
                <a:solidFill>
                  <a:srgbClr val="D4AF37"/>
                </a:solidFill>
                <a:latin typeface="Cinzel"/>
              </a:rPr>
              <a:t> D</a:t>
            </a:r>
            <a:r>
              <a:rPr lang="pt-BR" sz="2850" b="1" i="0" u="none" dirty="0">
                <a:solidFill>
                  <a:srgbClr val="D4AF37"/>
                </a:solidFill>
                <a:latin typeface="Cinzel"/>
              </a:rPr>
              <a:t>E</a:t>
            </a:r>
            <a:r>
              <a:rPr sz="2850" b="1" i="0" u="none" dirty="0">
                <a:solidFill>
                  <a:srgbClr val="D4AF37"/>
                </a:solidFill>
                <a:latin typeface="Cinzel"/>
              </a:rPr>
              <a:t> GOVERNANÇA </a:t>
            </a:r>
            <a:r>
              <a:rPr lang="pt-BR" sz="2850" b="1" i="0" u="none" dirty="0">
                <a:solidFill>
                  <a:srgbClr val="D4AF37"/>
                </a:solidFill>
                <a:latin typeface="Cinzel"/>
              </a:rPr>
              <a:t>COLABORATIVA</a:t>
            </a:r>
            <a:endParaRPr sz="2850" b="1" i="0" u="none" dirty="0">
              <a:solidFill>
                <a:srgbClr val="D4AF37"/>
              </a:solidFill>
              <a:latin typeface="Cinze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1025" y="1066800"/>
            <a:ext cx="11029950" cy="9525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485775"/>
            <a:ext cx="11029950" cy="5886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30516" y="1719262"/>
            <a:ext cx="7730966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750"/>
              </a:lnSpc>
              <a:defRPr/>
            </a:pPr>
            <a:r>
              <a:rPr sz="5625" b="1" i="0" u="none">
                <a:solidFill>
                  <a:srgbClr val="D4AF37"/>
                </a:solidFill>
                <a:latin typeface="Cinzel"/>
              </a:rPr>
              <a:t>MUITO OBRIGADO!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050" y="2767012"/>
            <a:ext cx="98679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B0C4DE"/>
                </a:solidFill>
                <a:latin typeface="Montserrat"/>
              </a:rPr>
              <a:t>Vamos fazer parte da Rede?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00325" y="3757612"/>
            <a:ext cx="69913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F8F9FA"/>
                </a:solidFill>
                <a:latin typeface="Montserrat Light"/>
              </a:rPr>
              <a:t>Contato oficial: rededeparcerias@gestao.gov.br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0325" y="4157662"/>
            <a:ext cx="69913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D4AF37"/>
                </a:solidFill>
                <a:latin typeface="Montserrat SemiBold"/>
              </a:rPr>
              <a:t>gov.br/transferegov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0325" y="4824412"/>
            <a:ext cx="69913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F8F9FA"/>
                </a:solidFill>
                <a:latin typeface="Montserrat Light"/>
              </a:rPr>
              <a:t>SECRETARIA DE GESTÃO E INOVAÇÃO | MINISTÉRIO DA GESTÃO E INOVAÇÃO EM SERVIÇOS PÚBLICOS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1828</Words>
  <Application>Microsoft Office PowerPoint</Application>
  <PresentationFormat>Widescreen</PresentationFormat>
  <Paragraphs>198</Paragraphs>
  <Slides>23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Aptos</vt:lpstr>
      <vt:lpstr>Arial</vt:lpstr>
      <vt:lpstr>Calibri</vt:lpstr>
      <vt:lpstr>Cinzel</vt:lpstr>
      <vt:lpstr>Montserrat</vt:lpstr>
      <vt:lpstr>Montserrat Light</vt:lpstr>
      <vt:lpstr>Montserrat SemiBold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Leonardo Cesar Andrade GAB/GAB/SECADI/MEC</cp:lastModifiedBy>
  <cp:revision>1</cp:revision>
  <dcterms:created xsi:type="dcterms:W3CDTF">2013-01-27T09:14:16Z</dcterms:created>
  <dcterms:modified xsi:type="dcterms:W3CDTF">2026-08-27T12:40:29Z</dcterms:modified>
  <cp:category/>
</cp:coreProperties>
</file>