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e92327646294cfa" /><Relationship Type="http://schemas.openxmlformats.org/officeDocument/2006/relationships/extended-properties" Target="/docProps/app.xml" Id="Re2f3e084eb104025" /><Relationship Type="http://schemas.openxmlformats.org/officeDocument/2006/relationships/officeDocument" Target="/ppt/presentation.xml" Id="Ra16b67fe36d6464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a74ae9cfb6b42dd"/>
  </p:sldMasterIdLst>
  <p:notesMasterIdLst>
    <p:notesMasterId xmlns:r="http://schemas.openxmlformats.org/officeDocument/2006/relationships" r:id="R9837d98a39eb4643"/>
  </p:notesMasterIdLst>
  <p:sldIdLst>
    <p:sldId xmlns:r="http://schemas.openxmlformats.org/officeDocument/2006/relationships" id="256" r:id="Re07ae2f8ab9141d3"/>
    <p:sldId xmlns:r="http://schemas.openxmlformats.org/officeDocument/2006/relationships" id="257" r:id="R100bbc6087ca42ed"/>
    <p:sldId xmlns:r="http://schemas.openxmlformats.org/officeDocument/2006/relationships" id="258" r:id="R5f7ed0408fdd46ab"/>
    <p:sldId xmlns:r="http://schemas.openxmlformats.org/officeDocument/2006/relationships" id="259" r:id="R19fea39efbb740f7"/>
    <p:sldId xmlns:r="http://schemas.openxmlformats.org/officeDocument/2006/relationships" id="260" r:id="R7c68abf59809497b"/>
    <p:sldId xmlns:r="http://schemas.openxmlformats.org/officeDocument/2006/relationships" id="261" r:id="R5621ab60f02f4d06"/>
    <p:sldId xmlns:r="http://schemas.openxmlformats.org/officeDocument/2006/relationships" id="262" r:id="R83d578dd6fca49c0"/>
    <p:sldId xmlns:r="http://schemas.openxmlformats.org/officeDocument/2006/relationships" id="263" r:id="Rac849ccc4b674f25"/>
    <p:sldId xmlns:r="http://schemas.openxmlformats.org/officeDocument/2006/relationships" id="264" r:id="R1ac4975b8e7840e1"/>
    <p:sldId xmlns:r="http://schemas.openxmlformats.org/officeDocument/2006/relationships" id="265" r:id="R5fc4b8e83ef7429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6d10a5585324379" /><Relationship Type="http://schemas.openxmlformats.org/officeDocument/2006/relationships/slideMaster" Target="/ppt/slideMasters/slideMaster1.xml" Id="Rba74ae9cfb6b42dd" /><Relationship Type="http://schemas.openxmlformats.org/officeDocument/2006/relationships/notesMaster" Target="/ppt/notesMasters/notesMaster1.xml" Id="R9837d98a39eb4643" /><Relationship Type="http://schemas.openxmlformats.org/officeDocument/2006/relationships/presProps" Target="/ppt/presProps.xml" Id="Re8b6352b704a4e68" /><Relationship Type="http://schemas.openxmlformats.org/officeDocument/2006/relationships/tableStyles" Target="/ppt/tableStyles.xml" Id="Rf29ef0b7b6704541" /><Relationship Type="http://schemas.openxmlformats.org/officeDocument/2006/relationships/slide" Target="/ppt/slides/slide1.xml" Id="Re07ae2f8ab9141d3" /><Relationship Type="http://schemas.openxmlformats.org/officeDocument/2006/relationships/slide" Target="/ppt/slides/slide2.xml" Id="R100bbc6087ca42ed" /><Relationship Type="http://schemas.openxmlformats.org/officeDocument/2006/relationships/slide" Target="/ppt/slides/slide3.xml" Id="R5f7ed0408fdd46ab" /><Relationship Type="http://schemas.openxmlformats.org/officeDocument/2006/relationships/slide" Target="/ppt/slides/slide4.xml" Id="R19fea39efbb740f7" /><Relationship Type="http://schemas.openxmlformats.org/officeDocument/2006/relationships/slide" Target="/ppt/slides/slide5.xml" Id="R7c68abf59809497b" /><Relationship Type="http://schemas.openxmlformats.org/officeDocument/2006/relationships/slide" Target="/ppt/slides/slide6.xml" Id="R5621ab60f02f4d06" /><Relationship Type="http://schemas.openxmlformats.org/officeDocument/2006/relationships/slide" Target="/ppt/slides/slide7.xml" Id="R83d578dd6fca49c0" /><Relationship Type="http://schemas.openxmlformats.org/officeDocument/2006/relationships/slide" Target="/ppt/slides/slide8.xml" Id="Rac849ccc4b674f25" /><Relationship Type="http://schemas.openxmlformats.org/officeDocument/2006/relationships/slide" Target="/ppt/slides/slide9.xml" Id="R1ac4975b8e7840e1" /><Relationship Type="http://schemas.openxmlformats.org/officeDocument/2006/relationships/slide" Target="/ppt/slides/slide10.xml" Id="R5fc4b8e83ef7429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e6fc20ae1de49f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183ff51ba8d459f" /><Relationship Type="http://schemas.openxmlformats.org/officeDocument/2006/relationships/notesMaster" Target="/ppt/notesMasters/notesMaster1.xml" Id="R568baef6f31644d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a3d347541fd4afc" /><Relationship Type="http://schemas.openxmlformats.org/officeDocument/2006/relationships/notesMaster" Target="/ppt/notesMasters/notesMaster1.xml" Id="R686ebb58ee4849a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08fc4ae42d64464" /><Relationship Type="http://schemas.openxmlformats.org/officeDocument/2006/relationships/notesMaster" Target="/ppt/notesMasters/notesMaster1.xml" Id="R53748d7cc42d477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11b6ef27f1f4a28" /><Relationship Type="http://schemas.openxmlformats.org/officeDocument/2006/relationships/notesMaster" Target="/ppt/notesMasters/notesMaster1.xml" Id="R6a96dfbff9f042c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9547e7ed28841be" /><Relationship Type="http://schemas.openxmlformats.org/officeDocument/2006/relationships/notesMaster" Target="/ppt/notesMasters/notesMaster1.xml" Id="Rb11ab0f4bff14e1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8093462e7e44136" /><Relationship Type="http://schemas.openxmlformats.org/officeDocument/2006/relationships/notesMaster" Target="/ppt/notesMasters/notesMaster1.xml" Id="Reac59c21e4e542b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b8acd0986cb4f06" /><Relationship Type="http://schemas.openxmlformats.org/officeDocument/2006/relationships/notesMaster" Target="/ppt/notesMasters/notesMaster1.xml" Id="Reea2093e7db44cb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af9358efd2141a8" /><Relationship Type="http://schemas.openxmlformats.org/officeDocument/2006/relationships/notesMaster" Target="/ppt/notesMasters/notesMaster1.xml" Id="R1dd99a3552884a5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3623a2bc8b94659" /><Relationship Type="http://schemas.openxmlformats.org/officeDocument/2006/relationships/notesMaster" Target="/ppt/notesMasters/notesMaster1.xml" Id="Rbf9012f8da734be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3b44f286f89463b" /><Relationship Type="http://schemas.openxmlformats.org/officeDocument/2006/relationships/notesMaster" Target="/ppt/notesMasters/notesMaster1.xml" Id="R8ff22bd4832c41e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Tempo sugerido: 2 min | Tom: acolhedor, formal e entusiasmado | Postura: contato visual e abertura ao diálogo.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Boa tarde a todas e a todos. Quero, inicialmente, agradecer ao Instituto IA e ao SINCONTÁBIL-PB pelo convite tão honroso para participar deste V Encontro de Organizações da Sociedade Civil. Cumprimento os colegas desta mesa e, de modo especial, dirigentes, gestores, profissionais da contabilidade, advogados e lideranças sociais.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Viemos movidos por uma preocupação comum: fazer com que as organizações da sociedade civil sejam mais fortes, profissionais, transparentes e capazes de transformar a vida das pessoas. Nos próximos 35 minutos, proponho desmistificar a relação entre os órgãos de controle e o terceiro setor, compreendendo como nossas metas são profundamente convergentes.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Conteúdo fornecido pelo palestrante. Código Civil, art. 66; Resolução CNMP nº 300/2024; Lei nº 13.019/2014.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Tempo: 4 min | Tom: explicativo e seguro | Postura: gestos acolhedores ao explicar “proteger”.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Para compreendermos essa atuação, precisamos revisitar o verdadeiro sentido do velamento. Criou-se a falsa impressão de que velar significa apenas fiscalizar com desconfiança ou burocratizar processos. Mas velar é guardar, acompanhar, cuidar e proteger.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É zelar para que a finalidade social da entidade permaneça viva, protegendo seu patrimônio e garantindo os benefícios sociais que justificaram sua criação. Exercido permanentemente nas fundações privadas, nos termos do artigo 66 do Código Civil, o velamento tem caráter preventivo, orientador e resolutivo. O Ministério Público não deve aparecer somente depois do problema: deve dialogar, prevenir falhas e ajudar a corrigir caminhos antes que comprometam a instituição.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Conteúdo fornecido pelo palestrante. Código Civil, art. 66; Resolução CNMP nº 300/2024; Lei nº 13.019/2014.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Tempo: 4 min | Tom: colaborativo e empático | Postura: aproximação ao enfatizar a boa-fé.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Essa perspectiva está alinhada ao Ministério Público catalisador. O MPPB não quer enxergar as OSCs pelas lentes cegas da eterna suspeita. O controle é indispensável, mas ao lado dele caminham orientação e cooperação.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Resolução nº 300/2024 do CNMP positiva a presunção de boa-fé dos dirigentes das fundações. A relação institucional não deve começar por um olhar policialesco. Quando existirem indícios reais de ilicitude, agiremos com rigor; porém, a exceção não pode ditar como tratamos as entidades que trabalham honestamente. Temos interesses convergentes: garantir direitos sociais fundamentais.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Conteúdo fornecido pelo palestrante. Código Civil, art. 66; Resolução CNMP nº 300/2024; Lei nº 13.019/2014.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Tempo: 4 min | Tom: didático, prático e persuasivo | Postura: apresentar a publicidade como canal de comunicação.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 primeiro eixo é a transparência. Ela não é uma pilha de papéis entregue para cumprir obrigação burocrática; funciona como ponte de aproximação. O MROSC exige a divulgação das parcerias no site e na sede, mas a transparência deve ir além do mínimo.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Ela permite compreender, sem esforço, quem é a organização, o que faz, como aplica recursos e quais resultados alcança. É uma cultura cotidiana que começa antes de qualquer ofício: na ata da reunião, no registro da atividade e no respeito aos dados de quem é atendido, sem transformar vulnerabilidade humana em publicidade.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Conteúdo fornecido pelo palestrante. Código Civil, art. 66; Resolução CNMP nº 300/2024; Lei nº 13.019/2014.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Tempo: 4 min | Tom: propositivo e encorajador | Postura: segurança ao mostrar que transparência protege.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Vejam a transparência como patrimônio institucional e armadura de proteção. Quando registram decisões, organizam contratos por critérios objetivos e separam funções administrativas, as entidades reduzem dúvidas e protegem seus dirigentes.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Além do controle, a transparência melhora a eficiência no alcance das metas e potencializa a captação de recursos e as parcerias. Um doador sério ou gestor público responsável prefere aplicar recursos onde a governança é clara. Se um cidadão ou fiscal acessar o site hoje, consegue entender a transformação social gerada? Se não, há uma oportunidade urgente de aprimoramento.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Conteúdo fornecido pelo palestrante. Código Civil, art. 66; Resolução CNMP nº 300/2024; Lei nº 13.019/2014.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Tempo: 4 min | Tom: firme, realista e motivador | Postura: valorizar enfaticamente os profissionais da contabilidade.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 entidades nascem do altruísmo e do desejo de transformar a realidade. Esse impulso é magnífico, mas, isolado, não garante sustentabilidade. A boa intenção precisa caminhar com gestão profissionalizada.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Uma pergunta crucial é se a organização conta com profissional de contabilidade devidamente contratado e remunerado para acompanhar seu cotidiano — não apenas um favor eventual. A contabilidade é a alma de uma fundação ou associação. Sem registros sólidos, a captação trava, as contas podem ser rejeitadas e projetos correm risco. Profissionalizar não é transformar a OSC em empresa lucrativa; é tratar sua missão com a seriedade que ela exige.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Conteúdo fornecido pelo palestrante. Código Civil, art. 66; Resolução CNMP nº 300/2024; Lei nº 13.019/2014.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Tempo: 4 min | Tom: cívico e inclusivo | Postura: gestos de abertura e participação.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Controle social não é apenas apontar erros ou encaminhar denúncias; é participação da sociedade na condução de suas políticas. Uma organização madura incentiva canais de escuta. O beneficiário não é objeto passivo de assistência, mas sujeito de direitos.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Compliance, de forma simples, é agir conforme as regras estatutárias e os compromissos pactuados. Instituição íntegra não é a que nunca erra, mas a que escuta falhas, acolhe críticas, participa do diálogo com os órgãos de controle e corrige problemas preventivamente.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Conteúdo fornecido pelo palestrante. Código Civil, art. 66; Resolução CNMP nº 300/2024; Lei nº 13.019/2014.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Tempo: 4 min | Tom: próximo e empático | Postura: relato pessoal de quem sai do gabinete e vai a campo.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No MPPB, temos buscado tirar essa teoria do papel por meio de visitas institucionais às sedes. Ir ao espaço físico, conversar com funcionários e ouvir pessoas assistidas revela o que relatórios frios não mostram: a realidade prática e as dificuldades legítimas.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visita não é uma operação policial; seu viés é de orientação, aproximação e controle proporcional. As mais de trinta fundações acompanhadas em João Pessoa possuem tamanhos e recursos muito distintos. O controle deve ser rigoroso na preservação dos fins sociais, mas respeitar limitações administrativas de quem faz muito com pouco. O diálogo permanente é o caminho.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Conteúdo fornecido pelo palestrante. Código Civil, art. 66; Resolução CNMP nº 300/2024; Lei nº 13.019/2014.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Tempo: 3 min | Tom: inspirador e forte | Postura: orgulho do propósito comum.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 alcance real dos direitos humanos e sociais não acontece por passe de mágica. É consequência natural das ações integradas discutidas aqui.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Quando consolidamos parceria, transparência, gestão financeira profissional, escuta ativa e visitas orientadoras, ampliamos a segurança jurídica das OSCs. O resultado é maior eficiência e potencialização das metas: mais recursos, menos desperdício, credibilidade e, na ponta, serviços com dignidade e continuidade. Fortalecer a governança é fortalecer a rede de proteção da população.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Conteúdo fornecido pelo palestrante. Código Civil, art. 66; Resolução CNMP nº 300/2024; Lei nº 13.019/2014.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Tempo: 2 min | Tom: inspirador, grato e caloroso | Postura: abertura para perguntas e diálogo.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Para encerrar, faço um convite para consolidarmos uma transição: substituir a cultura do medo pela cultura da responsabilidade; a opacidade pela transparência ativa; o isolamento pela cooperação; a improvisação pela profissionalização; e o controle puramente formal por uma atuação que meça os direitos promovidos e as vidas transformadas.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 Ministério Público da Paraíba não quer aparecer apenas quando há problemas; queremos exercer uma guarda ativa de proteção e orientação. Muito obrigado pela escuta e pela parceria cotidiana na construção de uma Paraíba mais justa. Fico à disposição para perguntas e para continuarmos este diálogo.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Conteúdo fornecido pelo palestrante. Código Civil, art. 66; Resolução CNMP nº 300/2024; Lei nº 13.019/2014.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57fdf6b2354f7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6b3bbeaf5e048cd" /><Relationship Type="http://schemas.openxmlformats.org/officeDocument/2006/relationships/slideLayout" Target="/ppt/slideLayouts/slideLayout1.xml" Id="Rd9e727ff3d75431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9e727ff3d75431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757013a7e047d4" /><Relationship Type="http://schemas.openxmlformats.org/officeDocument/2006/relationships/notesSlide" Target="/ppt/notesSlides/notesSlide1.xml" Id="R520808ffdf2f487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8ed06a40b943d2" /><Relationship Type="http://schemas.openxmlformats.org/officeDocument/2006/relationships/notesSlide" Target="/ppt/notesSlides/notesSlide2.xml" Id="R2598fe8827a0493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4bab75dfe94e00" /><Relationship Type="http://schemas.openxmlformats.org/officeDocument/2006/relationships/notesSlide" Target="/ppt/notesSlides/notesSlide3.xml" Id="R9372a09fc0a44b1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f9712d94e04889" /><Relationship Type="http://schemas.openxmlformats.org/officeDocument/2006/relationships/notesSlide" Target="/ppt/notesSlides/notesSlide4.xml" Id="Rd67abf46f5854b5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0ed93a034a44a7" /><Relationship Type="http://schemas.openxmlformats.org/officeDocument/2006/relationships/notesSlide" Target="/ppt/notesSlides/notesSlide5.xml" Id="Rc3680be33f694fa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c6dfca502a4d52" /><Relationship Type="http://schemas.openxmlformats.org/officeDocument/2006/relationships/notesSlide" Target="/ppt/notesSlides/notesSlide6.xml" Id="Rd026171e38d6413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43eda366a045f4" /><Relationship Type="http://schemas.openxmlformats.org/officeDocument/2006/relationships/notesSlide" Target="/ppt/notesSlides/notesSlide7.xml" Id="R12930744a364403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8072bb08f54ebd" /><Relationship Type="http://schemas.openxmlformats.org/officeDocument/2006/relationships/notesSlide" Target="/ppt/notesSlides/notesSlide8.xml" Id="R600cf809b86e478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5282e69b1447fd" /><Relationship Type="http://schemas.openxmlformats.org/officeDocument/2006/relationships/notesSlide" Target="/ppt/notesSlides/notesSlide9.xml" Id="R1d75cfba9047479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d52aafb6074b66" /><Relationship Type="http://schemas.openxmlformats.org/officeDocument/2006/relationships/notesSlide" Target="/ppt/notesSlides/notesSlide10.xml" Id="R584d2faaf0d24af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gold-rule">
            <a:extLst xmlns:a="http://schemas.openxmlformats.org/drawingml/2006/main">
              <a:ext uri="{FF2B5EF4-FFF2-40B4-BE49-F238E27FC236}">
                <a16:creationId xmlns:a16="http://schemas.microsoft.com/office/drawing/2014/main" id="{33E54A8A-95A2-4E1C-86B8-E418E0028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9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vent">
            <a:extLst xmlns:a="http://schemas.openxmlformats.org/drawingml/2006/main">
              <a:ext uri="{FF2B5EF4-FFF2-40B4-BE49-F238E27FC236}">
                <a16:creationId xmlns:a16="http://schemas.microsoft.com/office/drawing/2014/main" id="{AEB60A47-D9F9-492C-9DE0-456DC7FB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1500"/>
            <a:ext cx="819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9E4EC"/>
                </a:solidFill>
              </a:defRPr>
            </a:pPr>
            <a:r>
              <a:rPr sz="1275" b="1">
                <a:solidFill>
                  <a:srgbClr val="D9E4EC"/>
                </a:solidFill>
              </a:rPr>
              <a:t>V ENCONTRO DE ORGANIZAÇÕES DA SOCIEDADE CIVIL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FD1F20B-9474-4EA0-A668-7E36CE033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62100"/>
            <a:ext cx="9715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O papel do MPPB no fortalecimento das organizações sociais</a:t>
            </a:r>
          </a:p>
        </p:txBody>
      </p:sp>
      <p:sp>
        <p:nvSpPr>
          <p:cNvPr id="4" name="subtitle">
            <a:extLst xmlns:a="http://schemas.openxmlformats.org/drawingml/2006/main">
              <a:ext uri="{FF2B5EF4-FFF2-40B4-BE49-F238E27FC236}">
                <a16:creationId xmlns:a16="http://schemas.microsoft.com/office/drawing/2014/main" id="{084DA818-A9D9-4811-A28C-96C7CCE44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95650"/>
            <a:ext cx="9048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D9E4EC"/>
                </a:solidFill>
              </a:defRPr>
            </a:pPr>
            <a:r>
              <a:rPr sz="2025" b="0">
                <a:solidFill>
                  <a:srgbClr val="D9E4EC"/>
                </a:solidFill>
              </a:rPr>
              <a:t>Transparência, controle social e promoção de direitos</a:t>
            </a:r>
          </a:p>
        </p:txBody>
      </p:sp>
      <p:sp>
        <p:nvSpPr>
          <p:cNvPr id="5" name="line">
            <a:extLst xmlns:a="http://schemas.openxmlformats.org/drawingml/2006/main">
              <a:ext uri="{FF2B5EF4-FFF2-40B4-BE49-F238E27FC236}">
                <a16:creationId xmlns:a16="http://schemas.microsoft.com/office/drawing/2014/main" id="{60846A1F-C9F3-4221-A36B-5EC028A32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91000"/>
            <a:ext cx="1714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9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presenter">
            <a:extLst xmlns:a="http://schemas.openxmlformats.org/drawingml/2006/main">
              <a:ext uri="{FF2B5EF4-FFF2-40B4-BE49-F238E27FC236}">
                <a16:creationId xmlns:a16="http://schemas.microsoft.com/office/drawing/2014/main" id="{83942D0A-F9E3-4797-9CB6-8802EE69F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19625"/>
            <a:ext cx="723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Alexandre Jorge do Amaral Nóbrega</a:t>
            </a:r>
          </a:p>
        </p:txBody>
      </p:sp>
      <p:sp>
        <p:nvSpPr>
          <p:cNvPr id="7" name="role">
            <a:extLst xmlns:a="http://schemas.openxmlformats.org/drawingml/2006/main">
              <a:ext uri="{FF2B5EF4-FFF2-40B4-BE49-F238E27FC236}">
                <a16:creationId xmlns:a16="http://schemas.microsoft.com/office/drawing/2014/main" id="{5306DF66-F448-4206-8712-DF9678548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101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B8C7D3"/>
                </a:solidFill>
              </a:defRPr>
            </a:pPr>
            <a:r>
              <a:rPr sz="1350" b="0">
                <a:solidFill>
                  <a:srgbClr val="B8C7D3"/>
                </a:solidFill>
              </a:rPr>
              <a:t>Promotor de Justiça do Ministério Público da Paraíba</a:t>
            </a:r>
          </a:p>
        </p:txBody>
      </p:sp>
      <p:sp>
        <p:nvSpPr>
          <p:cNvPr id="8" name="hosts">
            <a:extLst xmlns:a="http://schemas.openxmlformats.org/drawingml/2006/main">
              <a:ext uri="{FF2B5EF4-FFF2-40B4-BE49-F238E27FC236}">
                <a16:creationId xmlns:a16="http://schemas.microsoft.com/office/drawing/2014/main" id="{FED22373-D1C5-4ADB-A9E5-94E517B64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0960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9E4EC"/>
                </a:solidFill>
              </a:defRPr>
            </a:pPr>
            <a:r>
              <a:rPr sz="1050" b="1">
                <a:solidFill>
                  <a:srgbClr val="D9E4EC"/>
                </a:solidFill>
              </a:rPr>
              <a:t>INSTITUTO IA  •  SINCONTÁBIL-PB</a:t>
            </a:r>
          </a:p>
        </p:txBody>
      </p:sp>
    </p:spTree>
    <p:extLst>
      <p:ext uri="{BB962C8B-B14F-4D97-AF65-F5344CB8AC3E}">
        <p14:creationId xmlns:p14="http://schemas.microsoft.com/office/powerpoint/2010/main" val="13657415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op-rule">
            <a:extLst xmlns:a="http://schemas.openxmlformats.org/drawingml/2006/main">
              <a:ext uri="{FF2B5EF4-FFF2-40B4-BE49-F238E27FC236}">
                <a16:creationId xmlns:a16="http://schemas.microsoft.com/office/drawing/2014/main" id="{6B13591F-8737-4466-A4C1-99B5C1C45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9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5D768C2B-A24E-41E3-B72F-A762873EB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819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F5A85"/>
                </a:solidFill>
              </a:defRPr>
            </a:pPr>
            <a:r>
              <a:rPr sz="1200" b="1">
                <a:solidFill>
                  <a:srgbClr val="1F5A85"/>
                </a:solidFill>
              </a:rPr>
              <a:t>O SENTIDO DO VELAMENTO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ACB8053-08CD-435D-B713-80EEED8F9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102A43"/>
                </a:solidFill>
              </a:defRPr>
            </a:pPr>
            <a:r>
              <a:rPr sz="2925" b="1">
                <a:solidFill>
                  <a:srgbClr val="102A43"/>
                </a:solidFill>
              </a:rPr>
              <a:t>Velar é proteger a missão social</a:t>
            </a:r>
          </a:p>
        </p:txBody>
      </p:sp>
      <p:sp>
        <p:nvSpPr>
          <p:cNvPr id="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5E20E3FE-FF9A-4AF5-8ABB-D6E0B69E2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10820400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E0E8"/>
            </a:solidFill>
            <a:prstDash val="solid"/>
          </a:ln>
        </p:spPr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23C833AC-C646-47A3-BC53-598101174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26474"/>
                </a:solidFill>
              </a:defRPr>
            </a:pPr>
            <a:r>
              <a:rPr sz="900" b="1">
                <a:solidFill>
                  <a:srgbClr val="526474"/>
                </a:solidFill>
              </a:rPr>
              <a:t>V ENCONTRO DE ORGANIZAÇÕES DA SOCIEDADE CIVIL  •  MPPB</a:t>
            </a:r>
          </a:p>
        </p:txBody>
      </p:sp>
      <p:sp>
        <p:nvSpPr>
          <p:cNvPr id="6" name="number">
            <a:extLst xmlns:a="http://schemas.openxmlformats.org/drawingml/2006/main">
              <a:ext uri="{FF2B5EF4-FFF2-40B4-BE49-F238E27FC236}">
                <a16:creationId xmlns:a16="http://schemas.microsoft.com/office/drawing/2014/main" id="{D34C2FB3-A57C-4D0B-B06F-0EDD713B2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1F5A85"/>
                </a:solidFill>
              </a:defRPr>
            </a:pPr>
            <a:r>
              <a:rPr sz="975" b="1">
                <a:solidFill>
                  <a:srgbClr val="1F5A85"/>
                </a:solidFill>
              </a:rPr>
              <a:t>02</a:t>
            </a:r>
          </a:p>
        </p:txBody>
      </p:sp>
      <p:sp>
        <p:nvSpPr>
          <p:cNvPr id="7" name="statement-band">
            <a:extLst xmlns:a="http://schemas.openxmlformats.org/drawingml/2006/main">
              <a:ext uri="{FF2B5EF4-FFF2-40B4-BE49-F238E27FC236}">
                <a16:creationId xmlns:a16="http://schemas.microsoft.com/office/drawing/2014/main" id="{2CE16B23-DBAA-46A0-8372-A2A49E918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1082040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accent">
            <a:extLst xmlns:a="http://schemas.openxmlformats.org/drawingml/2006/main">
              <a:ext uri="{FF2B5EF4-FFF2-40B4-BE49-F238E27FC236}">
                <a16:creationId xmlns:a16="http://schemas.microsoft.com/office/drawing/2014/main" id="{0F7AE445-85D9-4006-A6D6-FE68817F3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9525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9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statement">
            <a:extLst xmlns:a="http://schemas.openxmlformats.org/drawingml/2006/main">
              <a:ext uri="{FF2B5EF4-FFF2-40B4-BE49-F238E27FC236}">
                <a16:creationId xmlns:a16="http://schemas.microsoft.com/office/drawing/2014/main" id="{16DC8D91-7728-47D5-9FE7-2D36E91AF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343150"/>
            <a:ext cx="9620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Guardar. Acompanhar. Cuidar. Proteger.</a:t>
            </a:r>
          </a:p>
        </p:txBody>
      </p:sp>
      <p:sp>
        <p:nvSpPr>
          <p:cNvPr id="10" name="substatement">
            <a:extLst xmlns:a="http://schemas.openxmlformats.org/drawingml/2006/main">
              <a:ext uri="{FF2B5EF4-FFF2-40B4-BE49-F238E27FC236}">
                <a16:creationId xmlns:a16="http://schemas.microsoft.com/office/drawing/2014/main" id="{64B8E88D-2273-4401-A411-CAA66F404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69570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26474"/>
                </a:solidFill>
              </a:defRPr>
            </a:pPr>
            <a:r>
              <a:rPr sz="1650" b="0">
                <a:solidFill>
                  <a:srgbClr val="526474"/>
                </a:solidFill>
              </a:rPr>
              <a:t>Uma guarda ativa, preventiva, orientadora e resolutiva — não apenas fiscalização posterior.</a:t>
            </a:r>
          </a:p>
        </p:txBody>
      </p:sp>
      <p:sp>
        <p:nvSpPr>
          <p:cNvPr id="11" name="law">
            <a:extLst xmlns:a="http://schemas.openxmlformats.org/drawingml/2006/main">
              <a:ext uri="{FF2B5EF4-FFF2-40B4-BE49-F238E27FC236}">
                <a16:creationId xmlns:a16="http://schemas.microsoft.com/office/drawing/2014/main" id="{277D4FDB-878C-49C0-B3F7-BEE8E8BA6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095875"/>
            <a:ext cx="3219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1F5A85"/>
                </a:solidFill>
              </a:defRPr>
            </a:pPr>
            <a:r>
              <a:rPr sz="1500" b="1">
                <a:solidFill>
                  <a:srgbClr val="1F5A85"/>
                </a:solidFill>
              </a:rPr>
              <a:t>Art. 66 do Código Civil</a:t>
            </a:r>
          </a:p>
        </p:txBody>
      </p:sp>
    </p:spTree>
    <p:extLst>
      <p:ext uri="{BB962C8B-B14F-4D97-AF65-F5344CB8AC3E}">
        <p14:creationId xmlns:p14="http://schemas.microsoft.com/office/powerpoint/2010/main" val="21195344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op-rule">
            <a:extLst xmlns:a="http://schemas.openxmlformats.org/drawingml/2006/main">
              <a:ext uri="{FF2B5EF4-FFF2-40B4-BE49-F238E27FC236}">
                <a16:creationId xmlns:a16="http://schemas.microsoft.com/office/drawing/2014/main" id="{F913A27E-2027-4D49-A5EF-D5099ED50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9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539291EB-C68F-4645-B1C5-90E1B5CDE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819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F5A85"/>
                </a:solidFill>
              </a:defRPr>
            </a:pPr>
            <a:r>
              <a:rPr sz="1200" b="1">
                <a:solidFill>
                  <a:srgbClr val="1F5A85"/>
                </a:solidFill>
              </a:rPr>
              <a:t>PARCERIA E INTERESSES CONVERGENTES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711A93D-3D9D-406A-B6EA-1B64CF08A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102A43"/>
                </a:solidFill>
              </a:defRPr>
            </a:pPr>
            <a:r>
              <a:rPr sz="2925" b="1">
                <a:solidFill>
                  <a:srgbClr val="102A43"/>
                </a:solidFill>
              </a:rPr>
              <a:t>Boa-fé é o ponto de partida</a:t>
            </a:r>
          </a:p>
        </p:txBody>
      </p:sp>
      <p:sp>
        <p:nvSpPr>
          <p:cNvPr id="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AFAA76ED-782C-418F-98AE-17947BEE4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10820400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E0E8"/>
            </a:solidFill>
            <a:prstDash val="solid"/>
          </a:ln>
        </p:spPr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1800DE4A-BED5-451C-8FBB-B4DBB6DE9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26474"/>
                </a:solidFill>
              </a:defRPr>
            </a:pPr>
            <a:r>
              <a:rPr sz="900" b="1">
                <a:solidFill>
                  <a:srgbClr val="526474"/>
                </a:solidFill>
              </a:rPr>
              <a:t>V ENCONTRO DE ORGANIZAÇÕES DA SOCIEDADE CIVIL  •  MPPB</a:t>
            </a:r>
          </a:p>
        </p:txBody>
      </p:sp>
      <p:sp>
        <p:nvSpPr>
          <p:cNvPr id="6" name="number">
            <a:extLst xmlns:a="http://schemas.openxmlformats.org/drawingml/2006/main">
              <a:ext uri="{FF2B5EF4-FFF2-40B4-BE49-F238E27FC236}">
                <a16:creationId xmlns:a16="http://schemas.microsoft.com/office/drawing/2014/main" id="{95A2CD27-42B9-452C-998F-8D9EF6FFC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1F5A85"/>
                </a:solidFill>
              </a:defRPr>
            </a:pPr>
            <a:r>
              <a:rPr sz="975" b="1">
                <a:solidFill>
                  <a:srgbClr val="1F5A85"/>
                </a:solidFill>
              </a:rPr>
              <a:t>03</a:t>
            </a:r>
          </a:p>
        </p:txBody>
      </p:sp>
      <p:sp>
        <p:nvSpPr>
          <p:cNvPr id="7" name="num-0">
            <a:extLst xmlns:a="http://schemas.openxmlformats.org/drawingml/2006/main">
              <a:ext uri="{FF2B5EF4-FFF2-40B4-BE49-F238E27FC236}">
                <a16:creationId xmlns:a16="http://schemas.microsoft.com/office/drawing/2014/main" id="{5B6FA2B7-341B-4024-A6BE-603F2D48B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76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C79A3B"/>
                </a:solidFill>
              </a:defRPr>
            </a:pPr>
            <a:r>
              <a:rPr sz="2250" b="1">
                <a:solidFill>
                  <a:srgbClr val="C79A3B"/>
                </a:solidFill>
              </a:rPr>
              <a:t>01</a:t>
            </a:r>
          </a:p>
        </p:txBody>
      </p:sp>
      <p:sp>
        <p:nvSpPr>
          <p:cNvPr id="8" name="head-0">
            <a:extLst xmlns:a="http://schemas.openxmlformats.org/drawingml/2006/main">
              <a:ext uri="{FF2B5EF4-FFF2-40B4-BE49-F238E27FC236}">
                <a16:creationId xmlns:a16="http://schemas.microsoft.com/office/drawing/2014/main" id="{22199439-945C-4284-A79E-D0C70151A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09850"/>
            <a:ext cx="304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Controle</a:t>
            </a:r>
          </a:p>
        </p:txBody>
      </p:sp>
      <p:sp>
        <p:nvSpPr>
          <p:cNvPr id="9" name="body-0">
            <a:extLst xmlns:a="http://schemas.openxmlformats.org/drawingml/2006/main">
              <a:ext uri="{FF2B5EF4-FFF2-40B4-BE49-F238E27FC236}">
                <a16:creationId xmlns:a16="http://schemas.microsoft.com/office/drawing/2014/main" id="{4992E804-BBB4-4245-96E8-5BD7C1E19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04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474"/>
                </a:solidFill>
              </a:defRPr>
            </a:pPr>
            <a:r>
              <a:rPr sz="1425" b="0">
                <a:solidFill>
                  <a:srgbClr val="526474"/>
                </a:solidFill>
              </a:rPr>
              <a:t>Indispensável quando há indícios concretos e para preservar a finalidade social.</a:t>
            </a:r>
          </a:p>
        </p:txBody>
      </p:sp>
      <p:sp>
        <p:nvSpPr>
          <p:cNvPr id="10" name="num-1">
            <a:extLst xmlns:a="http://schemas.openxmlformats.org/drawingml/2006/main">
              <a:ext uri="{FF2B5EF4-FFF2-40B4-BE49-F238E27FC236}">
                <a16:creationId xmlns:a16="http://schemas.microsoft.com/office/drawing/2014/main" id="{7EB2B0A7-80B4-4FFD-9F01-FE4BDA26B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076450"/>
            <a:ext cx="76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C79A3B"/>
                </a:solidFill>
              </a:defRPr>
            </a:pPr>
            <a:r>
              <a:rPr sz="2250" b="1">
                <a:solidFill>
                  <a:srgbClr val="C79A3B"/>
                </a:solidFill>
              </a:rPr>
              <a:t>02</a:t>
            </a:r>
          </a:p>
        </p:txBody>
      </p:sp>
      <p:sp>
        <p:nvSpPr>
          <p:cNvPr id="11" name="head-1">
            <a:extLst xmlns:a="http://schemas.openxmlformats.org/drawingml/2006/main">
              <a:ext uri="{FF2B5EF4-FFF2-40B4-BE49-F238E27FC236}">
                <a16:creationId xmlns:a16="http://schemas.microsoft.com/office/drawing/2014/main" id="{F49E9F1B-C8A6-4A84-81A2-E50059139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609850"/>
            <a:ext cx="304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Orientação</a:t>
            </a:r>
          </a:p>
        </p:txBody>
      </p:sp>
      <p:sp>
        <p:nvSpPr>
          <p:cNvPr id="12" name="body-1">
            <a:extLst xmlns:a="http://schemas.openxmlformats.org/drawingml/2006/main">
              <a:ext uri="{FF2B5EF4-FFF2-40B4-BE49-F238E27FC236}">
                <a16:creationId xmlns:a16="http://schemas.microsoft.com/office/drawing/2014/main" id="{B9B857D5-7BD7-4C10-B58C-13935A97C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238500"/>
            <a:ext cx="304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474"/>
                </a:solidFill>
              </a:defRPr>
            </a:pPr>
            <a:r>
              <a:rPr sz="1425" b="0">
                <a:solidFill>
                  <a:srgbClr val="526474"/>
                </a:solidFill>
              </a:rPr>
              <a:t>Diálogo institucional que previne falhas e oferece segurança jurídica.</a:t>
            </a:r>
          </a:p>
        </p:txBody>
      </p:sp>
      <p:sp>
        <p:nvSpPr>
          <p:cNvPr id="13" name="num-2">
            <a:extLst xmlns:a="http://schemas.openxmlformats.org/drawingml/2006/main">
              <a:ext uri="{FF2B5EF4-FFF2-40B4-BE49-F238E27FC236}">
                <a16:creationId xmlns:a16="http://schemas.microsoft.com/office/drawing/2014/main" id="{E72730DA-E096-4E80-A2DE-080BDB781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76450"/>
            <a:ext cx="76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C79A3B"/>
                </a:solidFill>
              </a:defRPr>
            </a:pPr>
            <a:r>
              <a:rPr sz="2250" b="1">
                <a:solidFill>
                  <a:srgbClr val="C79A3B"/>
                </a:solidFill>
              </a:rPr>
              <a:t>03</a:t>
            </a:r>
          </a:p>
        </p:txBody>
      </p:sp>
      <p:sp>
        <p:nvSpPr>
          <p:cNvPr id="14" name="head-2">
            <a:extLst xmlns:a="http://schemas.openxmlformats.org/drawingml/2006/main">
              <a:ext uri="{FF2B5EF4-FFF2-40B4-BE49-F238E27FC236}">
                <a16:creationId xmlns:a16="http://schemas.microsoft.com/office/drawing/2014/main" id="{1AC34603-439F-47F2-B162-811EAEECC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609850"/>
            <a:ext cx="304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Cooperação</a:t>
            </a:r>
          </a:p>
        </p:txBody>
      </p:sp>
      <p:sp>
        <p:nvSpPr>
          <p:cNvPr id="15" name="body-2">
            <a:extLst xmlns:a="http://schemas.openxmlformats.org/drawingml/2006/main">
              <a:ext uri="{FF2B5EF4-FFF2-40B4-BE49-F238E27FC236}">
                <a16:creationId xmlns:a16="http://schemas.microsoft.com/office/drawing/2014/main" id="{64C8845C-2EBA-4394-B2F9-3FC82A10C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238500"/>
            <a:ext cx="304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474"/>
                </a:solidFill>
              </a:defRPr>
            </a:pPr>
            <a:r>
              <a:rPr sz="1425" b="0">
                <a:solidFill>
                  <a:srgbClr val="526474"/>
                </a:solidFill>
              </a:rPr>
              <a:t>Atuação conjunta para ampliar a efetividade dos direitos sociais.</a:t>
            </a:r>
          </a:p>
        </p:txBody>
      </p:sp>
      <p:sp>
        <p:nvSpPr>
          <p:cNvPr id="16" name="resolution">
            <a:extLst xmlns:a="http://schemas.openxmlformats.org/drawingml/2006/main">
              <a:ext uri="{FF2B5EF4-FFF2-40B4-BE49-F238E27FC236}">
                <a16:creationId xmlns:a16="http://schemas.microsoft.com/office/drawing/2014/main" id="{B4B2F2C9-C439-4F52-BF78-8B6BD1E70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0"/>
            <a:ext cx="10820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D6A5C"/>
                </a:solidFill>
              </a:defRPr>
            </a:pPr>
            <a:r>
              <a:rPr sz="1800" b="1">
                <a:solidFill>
                  <a:srgbClr val="2D6A5C"/>
                </a:solidFill>
              </a:rPr>
              <a:t>Resolução CNMP nº 300/2024</a:t>
            </a:r>
          </a:p>
        </p:txBody>
      </p:sp>
    </p:spTree>
    <p:extLst>
      <p:ext uri="{BB962C8B-B14F-4D97-AF65-F5344CB8AC3E}">
        <p14:creationId xmlns:p14="http://schemas.microsoft.com/office/powerpoint/2010/main" val="1683321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op-rule">
            <a:extLst xmlns:a="http://schemas.openxmlformats.org/drawingml/2006/main">
              <a:ext uri="{FF2B5EF4-FFF2-40B4-BE49-F238E27FC236}">
                <a16:creationId xmlns:a16="http://schemas.microsoft.com/office/drawing/2014/main" id="{93113ECB-787E-46FC-B626-599FA3AF2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9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2BF2529A-0314-4AF2-BA02-03F1B72A5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819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F5A85"/>
                </a:solidFill>
              </a:defRPr>
            </a:pPr>
            <a:r>
              <a:rPr sz="1200" b="1">
                <a:solidFill>
                  <a:srgbClr val="1F5A85"/>
                </a:solidFill>
              </a:rPr>
              <a:t>PUBLICIDADE COM SENTIDO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278F5EC-62F9-4490-A44C-A58B86119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102A43"/>
                </a:solidFill>
              </a:defRPr>
            </a:pPr>
            <a:r>
              <a:rPr sz="2925" b="1">
                <a:solidFill>
                  <a:srgbClr val="102A43"/>
                </a:solidFill>
              </a:rPr>
              <a:t>Transparência aproxima a organização da sociedade</a:t>
            </a:r>
          </a:p>
        </p:txBody>
      </p:sp>
      <p:sp>
        <p:nvSpPr>
          <p:cNvPr id="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E3ED2E2E-B4C5-46EF-9274-A4AE25A44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10820400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E0E8"/>
            </a:solidFill>
            <a:prstDash val="solid"/>
          </a:ln>
        </p:spPr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C4D781D6-9CCD-46C5-BC21-2CB3B92CC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26474"/>
                </a:solidFill>
              </a:defRPr>
            </a:pPr>
            <a:r>
              <a:rPr sz="900" b="1">
                <a:solidFill>
                  <a:srgbClr val="526474"/>
                </a:solidFill>
              </a:rPr>
              <a:t>V ENCONTRO DE ORGANIZAÇÕES DA SOCIEDADE CIVIL  •  MPPB</a:t>
            </a:r>
          </a:p>
        </p:txBody>
      </p:sp>
      <p:sp>
        <p:nvSpPr>
          <p:cNvPr id="6" name="number">
            <a:extLst xmlns:a="http://schemas.openxmlformats.org/drawingml/2006/main">
              <a:ext uri="{FF2B5EF4-FFF2-40B4-BE49-F238E27FC236}">
                <a16:creationId xmlns:a16="http://schemas.microsoft.com/office/drawing/2014/main" id="{661C15AB-A80E-4C9B-B51F-2EB5B4A19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1F5A85"/>
                </a:solidFill>
              </a:defRPr>
            </a:pPr>
            <a:r>
              <a:rPr sz="975" b="1">
                <a:solidFill>
                  <a:srgbClr val="1F5A85"/>
                </a:solidFill>
              </a:rPr>
              <a:t>04</a:t>
            </a:r>
          </a:p>
        </p:txBody>
      </p:sp>
      <p:sp>
        <p:nvSpPr>
          <p:cNvPr id="7" name="statement-band">
            <a:extLst xmlns:a="http://schemas.openxmlformats.org/drawingml/2006/main">
              <a:ext uri="{FF2B5EF4-FFF2-40B4-BE49-F238E27FC236}">
                <a16:creationId xmlns:a16="http://schemas.microsoft.com/office/drawing/2014/main" id="{8652C52F-1C4D-4FF8-B7EE-8A39792E6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1082040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accent">
            <a:extLst xmlns:a="http://schemas.openxmlformats.org/drawingml/2006/main">
              <a:ext uri="{FF2B5EF4-FFF2-40B4-BE49-F238E27FC236}">
                <a16:creationId xmlns:a16="http://schemas.microsoft.com/office/drawing/2014/main" id="{F1B87A1A-F9AA-4DF3-9B9F-4DAF7EA70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9525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9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statement">
            <a:extLst xmlns:a="http://schemas.openxmlformats.org/drawingml/2006/main">
              <a:ext uri="{FF2B5EF4-FFF2-40B4-BE49-F238E27FC236}">
                <a16:creationId xmlns:a16="http://schemas.microsoft.com/office/drawing/2014/main" id="{E66113E5-B0FF-445A-873F-EF0BB9531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343150"/>
            <a:ext cx="9620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Quem somos? O que fazemos? Como aplicamos recursos? Que resultados alcançamos?</a:t>
            </a:r>
          </a:p>
        </p:txBody>
      </p:sp>
      <p:sp>
        <p:nvSpPr>
          <p:cNvPr id="10" name="substatement">
            <a:extLst xmlns:a="http://schemas.openxmlformats.org/drawingml/2006/main">
              <a:ext uri="{FF2B5EF4-FFF2-40B4-BE49-F238E27FC236}">
                <a16:creationId xmlns:a16="http://schemas.microsoft.com/office/drawing/2014/main" id="{3C794956-0A20-4323-B002-6C3B5162A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69570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26474"/>
                </a:solidFill>
              </a:defRPr>
            </a:pPr>
            <a:r>
              <a:rPr sz="1650" b="0">
                <a:solidFill>
                  <a:srgbClr val="526474"/>
                </a:solidFill>
              </a:rPr>
              <a:t>A informação deve ser compreensível para cidadãos, doadores, parceiros e órgãos de controle.</a:t>
            </a:r>
          </a:p>
        </p:txBody>
      </p:sp>
      <p:sp>
        <p:nvSpPr>
          <p:cNvPr id="11" name="privacy">
            <a:extLst xmlns:a="http://schemas.openxmlformats.org/drawingml/2006/main">
              <a:ext uri="{FF2B5EF4-FFF2-40B4-BE49-F238E27FC236}">
                <a16:creationId xmlns:a16="http://schemas.microsoft.com/office/drawing/2014/main" id="{A60998C0-C064-4E6A-9885-E5E3579DB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048250"/>
            <a:ext cx="914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D6A5C"/>
                </a:solidFill>
              </a:defRPr>
            </a:pPr>
            <a:r>
              <a:rPr sz="1500" b="1">
                <a:solidFill>
                  <a:srgbClr val="2D6A5C"/>
                </a:solidFill>
              </a:rPr>
              <a:t>Transparência também exige cuidado: divulgar resultados sem expor a vulnerabilidade de quem é atendido.</a:t>
            </a:r>
          </a:p>
        </p:txBody>
      </p:sp>
    </p:spTree>
    <p:extLst>
      <p:ext uri="{BB962C8B-B14F-4D97-AF65-F5344CB8AC3E}">
        <p14:creationId xmlns:p14="http://schemas.microsoft.com/office/powerpoint/2010/main" val="186188293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op-rule">
            <a:extLst xmlns:a="http://schemas.openxmlformats.org/drawingml/2006/main">
              <a:ext uri="{FF2B5EF4-FFF2-40B4-BE49-F238E27FC236}">
                <a16:creationId xmlns:a16="http://schemas.microsoft.com/office/drawing/2014/main" id="{9DC14825-35FB-43AB-9BB6-3D0ADD6EF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9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E3BF26BD-255A-4214-B216-4AF06D0D0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819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F5A85"/>
                </a:solidFill>
              </a:defRPr>
            </a:pPr>
            <a:r>
              <a:rPr sz="1200" b="1">
                <a:solidFill>
                  <a:srgbClr val="1F5A85"/>
                </a:solidFill>
              </a:rPr>
              <a:t>VALOR ESTRATÉGICO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9F12D97-37D6-469F-B248-0963DDFC2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102A43"/>
                </a:solidFill>
              </a:defRPr>
            </a:pPr>
            <a:r>
              <a:rPr sz="2925" b="1">
                <a:solidFill>
                  <a:srgbClr val="102A43"/>
                </a:solidFill>
              </a:rPr>
              <a:t>Transparência é patrimônio e proteção</a:t>
            </a:r>
          </a:p>
        </p:txBody>
      </p:sp>
      <p:sp>
        <p:nvSpPr>
          <p:cNvPr id="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4415BA56-C7BA-402D-8C8C-28DEC34CC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10820400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E0E8"/>
            </a:solidFill>
            <a:prstDash val="solid"/>
          </a:ln>
        </p:spPr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8D763180-75CA-4AFE-9F51-6B1EBFADB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26474"/>
                </a:solidFill>
              </a:defRPr>
            </a:pPr>
            <a:r>
              <a:rPr sz="900" b="1">
                <a:solidFill>
                  <a:srgbClr val="526474"/>
                </a:solidFill>
              </a:rPr>
              <a:t>V ENCONTRO DE ORGANIZAÇÕES DA SOCIEDADE CIVIL  •  MPPB</a:t>
            </a:r>
          </a:p>
        </p:txBody>
      </p:sp>
      <p:sp>
        <p:nvSpPr>
          <p:cNvPr id="6" name="number">
            <a:extLst xmlns:a="http://schemas.openxmlformats.org/drawingml/2006/main">
              <a:ext uri="{FF2B5EF4-FFF2-40B4-BE49-F238E27FC236}">
                <a16:creationId xmlns:a16="http://schemas.microsoft.com/office/drawing/2014/main" id="{97CBFD03-DC2E-4711-B9EF-F68A0059F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1F5A85"/>
                </a:solidFill>
              </a:defRPr>
            </a:pPr>
            <a:r>
              <a:rPr sz="975" b="1">
                <a:solidFill>
                  <a:srgbClr val="1F5A85"/>
                </a:solidFill>
              </a:rPr>
              <a:t>05</a:t>
            </a:r>
          </a:p>
        </p:txBody>
      </p:sp>
      <p:sp>
        <p:nvSpPr>
          <p:cNvPr id="7" name="num-0">
            <a:extLst xmlns:a="http://schemas.openxmlformats.org/drawingml/2006/main">
              <a:ext uri="{FF2B5EF4-FFF2-40B4-BE49-F238E27FC236}">
                <a16:creationId xmlns:a16="http://schemas.microsoft.com/office/drawing/2014/main" id="{A5B4CBBF-4F72-40B6-B26B-4B91CF9D0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76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C79A3B"/>
                </a:solidFill>
              </a:defRPr>
            </a:pPr>
            <a:r>
              <a:rPr sz="2250" b="1">
                <a:solidFill>
                  <a:srgbClr val="C79A3B"/>
                </a:solidFill>
              </a:rPr>
              <a:t>01</a:t>
            </a:r>
          </a:p>
        </p:txBody>
      </p:sp>
      <p:sp>
        <p:nvSpPr>
          <p:cNvPr id="8" name="head-0">
            <a:extLst xmlns:a="http://schemas.openxmlformats.org/drawingml/2006/main">
              <a:ext uri="{FF2B5EF4-FFF2-40B4-BE49-F238E27FC236}">
                <a16:creationId xmlns:a16="http://schemas.microsoft.com/office/drawing/2014/main" id="{C651AD51-3338-427D-8EEA-08869AA5E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09850"/>
            <a:ext cx="304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Protege dirigentes</a:t>
            </a:r>
          </a:p>
        </p:txBody>
      </p:sp>
      <p:sp>
        <p:nvSpPr>
          <p:cNvPr id="9" name="body-0">
            <a:extLst xmlns:a="http://schemas.openxmlformats.org/drawingml/2006/main">
              <a:ext uri="{FF2B5EF4-FFF2-40B4-BE49-F238E27FC236}">
                <a16:creationId xmlns:a16="http://schemas.microsoft.com/office/drawing/2014/main" id="{37476690-EF3D-4761-B644-67F68D801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04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474"/>
                </a:solidFill>
              </a:defRPr>
            </a:pPr>
            <a:r>
              <a:rPr sz="1425" b="0">
                <a:solidFill>
                  <a:srgbClr val="526474"/>
                </a:solidFill>
              </a:rPr>
              <a:t>Decisões registradas e critérios objetivos reduzem dúvidas e acusações infundadas.</a:t>
            </a:r>
          </a:p>
        </p:txBody>
      </p:sp>
      <p:sp>
        <p:nvSpPr>
          <p:cNvPr id="10" name="num-1">
            <a:extLst xmlns:a="http://schemas.openxmlformats.org/drawingml/2006/main">
              <a:ext uri="{FF2B5EF4-FFF2-40B4-BE49-F238E27FC236}">
                <a16:creationId xmlns:a16="http://schemas.microsoft.com/office/drawing/2014/main" id="{2B40B4B4-92F8-4D8A-A9F5-2900E4130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076450"/>
            <a:ext cx="76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C79A3B"/>
                </a:solidFill>
              </a:defRPr>
            </a:pPr>
            <a:r>
              <a:rPr sz="2250" b="1">
                <a:solidFill>
                  <a:srgbClr val="C79A3B"/>
                </a:solidFill>
              </a:rPr>
              <a:t>02</a:t>
            </a:r>
          </a:p>
        </p:txBody>
      </p:sp>
      <p:sp>
        <p:nvSpPr>
          <p:cNvPr id="11" name="head-1">
            <a:extLst xmlns:a="http://schemas.openxmlformats.org/drawingml/2006/main">
              <a:ext uri="{FF2B5EF4-FFF2-40B4-BE49-F238E27FC236}">
                <a16:creationId xmlns:a16="http://schemas.microsoft.com/office/drawing/2014/main" id="{CE45E325-6B48-4CE1-ADEF-3E9F49AAB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609850"/>
            <a:ext cx="304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Melhora a gestão</a:t>
            </a:r>
          </a:p>
        </p:txBody>
      </p:sp>
      <p:sp>
        <p:nvSpPr>
          <p:cNvPr id="12" name="body-1">
            <a:extLst xmlns:a="http://schemas.openxmlformats.org/drawingml/2006/main">
              <a:ext uri="{FF2B5EF4-FFF2-40B4-BE49-F238E27FC236}">
                <a16:creationId xmlns:a16="http://schemas.microsoft.com/office/drawing/2014/main" id="{CA2F2C15-61AB-4C3C-B435-CE4EF6DA1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238500"/>
            <a:ext cx="304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474"/>
                </a:solidFill>
              </a:defRPr>
            </a:pPr>
            <a:r>
              <a:rPr sz="1425" b="0">
                <a:solidFill>
                  <a:srgbClr val="526474"/>
                </a:solidFill>
              </a:rPr>
              <a:t>Informação organizada favorece planejamento, eficiência e cumprimento das metas estatutárias.</a:t>
            </a:r>
          </a:p>
        </p:txBody>
      </p:sp>
      <p:sp>
        <p:nvSpPr>
          <p:cNvPr id="13" name="num-2">
            <a:extLst xmlns:a="http://schemas.openxmlformats.org/drawingml/2006/main">
              <a:ext uri="{FF2B5EF4-FFF2-40B4-BE49-F238E27FC236}">
                <a16:creationId xmlns:a16="http://schemas.microsoft.com/office/drawing/2014/main" id="{2930E6FD-0A11-4731-9B9C-02C329291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76450"/>
            <a:ext cx="76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C79A3B"/>
                </a:solidFill>
              </a:defRPr>
            </a:pPr>
            <a:r>
              <a:rPr sz="2250" b="1">
                <a:solidFill>
                  <a:srgbClr val="C79A3B"/>
                </a:solidFill>
              </a:rPr>
              <a:t>03</a:t>
            </a:r>
          </a:p>
        </p:txBody>
      </p:sp>
      <p:sp>
        <p:nvSpPr>
          <p:cNvPr id="14" name="head-2">
            <a:extLst xmlns:a="http://schemas.openxmlformats.org/drawingml/2006/main">
              <a:ext uri="{FF2B5EF4-FFF2-40B4-BE49-F238E27FC236}">
                <a16:creationId xmlns:a16="http://schemas.microsoft.com/office/drawing/2014/main" id="{6E96E582-3AEB-45DC-B3E8-4BA117135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609850"/>
            <a:ext cx="304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Atrai confiança</a:t>
            </a:r>
          </a:p>
        </p:txBody>
      </p:sp>
      <p:sp>
        <p:nvSpPr>
          <p:cNvPr id="15" name="body-2">
            <a:extLst xmlns:a="http://schemas.openxmlformats.org/drawingml/2006/main">
              <a:ext uri="{FF2B5EF4-FFF2-40B4-BE49-F238E27FC236}">
                <a16:creationId xmlns:a16="http://schemas.microsoft.com/office/drawing/2014/main" id="{6A1D4FA2-1AE3-491A-BBE3-997A75E74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238500"/>
            <a:ext cx="304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474"/>
                </a:solidFill>
              </a:defRPr>
            </a:pPr>
            <a:r>
              <a:rPr sz="1425" b="0">
                <a:solidFill>
                  <a:srgbClr val="526474"/>
                </a:solidFill>
              </a:rPr>
              <a:t>Governança clara amplia credibilidade, captação de recursos e parcerias sólidas.</a:t>
            </a:r>
          </a:p>
        </p:txBody>
      </p:sp>
      <p:sp>
        <p:nvSpPr>
          <p:cNvPr id="16" name="question">
            <a:extLst xmlns:a="http://schemas.openxmlformats.org/drawingml/2006/main">
              <a:ext uri="{FF2B5EF4-FFF2-40B4-BE49-F238E27FC236}">
                <a16:creationId xmlns:a16="http://schemas.microsoft.com/office/drawing/2014/main" id="{C1579B42-E8FF-4FC3-BCB6-DC5F6A701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10191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F5A85"/>
                </a:solidFill>
              </a:defRPr>
            </a:pPr>
            <a:r>
              <a:rPr sz="2025" b="1">
                <a:solidFill>
                  <a:srgbClr val="1F5A85"/>
                </a:solidFill>
              </a:rPr>
              <a:t>Se alguém acessar o site hoje, entenderá a transformação social gerada pela organização?</a:t>
            </a:r>
          </a:p>
        </p:txBody>
      </p:sp>
    </p:spTree>
    <p:extLst>
      <p:ext uri="{BB962C8B-B14F-4D97-AF65-F5344CB8AC3E}">
        <p14:creationId xmlns:p14="http://schemas.microsoft.com/office/powerpoint/2010/main" val="10061247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op-rule">
            <a:extLst xmlns:a="http://schemas.openxmlformats.org/drawingml/2006/main">
              <a:ext uri="{FF2B5EF4-FFF2-40B4-BE49-F238E27FC236}">
                <a16:creationId xmlns:a16="http://schemas.microsoft.com/office/drawing/2014/main" id="{5D18B2DF-17FF-4F4E-B316-F626F0381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9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E94DB09F-BCC0-479F-840E-23FC2EE55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819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F5A85"/>
                </a:solidFill>
              </a:defRPr>
            </a:pPr>
            <a:r>
              <a:rPr sz="1200" b="1">
                <a:solidFill>
                  <a:srgbClr val="1F5A85"/>
                </a:solidFill>
              </a:rPr>
              <a:t>CONTABILIDADE COMO ESTRUTURA VITAL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B82CC7F-D427-45BA-B76D-E5EF887C2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102A43"/>
                </a:solidFill>
              </a:defRPr>
            </a:pPr>
            <a:r>
              <a:rPr sz="2925" b="1">
                <a:solidFill>
                  <a:srgbClr val="102A43"/>
                </a:solidFill>
              </a:rPr>
              <a:t>Boa intenção precisa de gestão profissional</a:t>
            </a:r>
          </a:p>
        </p:txBody>
      </p:sp>
      <p:sp>
        <p:nvSpPr>
          <p:cNvPr id="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C05A270D-759E-466A-80D8-B4D90A03F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10820400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E0E8"/>
            </a:solidFill>
            <a:prstDash val="solid"/>
          </a:ln>
        </p:spPr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EDF2F927-0787-4B72-976C-D3CEB7D06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26474"/>
                </a:solidFill>
              </a:defRPr>
            </a:pPr>
            <a:r>
              <a:rPr sz="900" b="1">
                <a:solidFill>
                  <a:srgbClr val="526474"/>
                </a:solidFill>
              </a:rPr>
              <a:t>V ENCONTRO DE ORGANIZAÇÕES DA SOCIEDADE CIVIL  •  MPPB</a:t>
            </a:r>
          </a:p>
        </p:txBody>
      </p:sp>
      <p:sp>
        <p:nvSpPr>
          <p:cNvPr id="6" name="number">
            <a:extLst xmlns:a="http://schemas.openxmlformats.org/drawingml/2006/main">
              <a:ext uri="{FF2B5EF4-FFF2-40B4-BE49-F238E27FC236}">
                <a16:creationId xmlns:a16="http://schemas.microsoft.com/office/drawing/2014/main" id="{91E4CF1E-F6E9-48D6-9BFA-0BEDE5E09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1F5A85"/>
                </a:solidFill>
              </a:defRPr>
            </a:pPr>
            <a:r>
              <a:rPr sz="975" b="1">
                <a:solidFill>
                  <a:srgbClr val="1F5A85"/>
                </a:solidFill>
              </a:rPr>
              <a:t>06</a:t>
            </a:r>
          </a:p>
        </p:txBody>
      </p:sp>
      <p:sp>
        <p:nvSpPr>
          <p:cNvPr id="7" name="statement-band">
            <a:extLst xmlns:a="http://schemas.openxmlformats.org/drawingml/2006/main">
              <a:ext uri="{FF2B5EF4-FFF2-40B4-BE49-F238E27FC236}">
                <a16:creationId xmlns:a16="http://schemas.microsoft.com/office/drawing/2014/main" id="{4410A0A5-3F44-42E9-BAF1-6F58B45B3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1082040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accent">
            <a:extLst xmlns:a="http://schemas.openxmlformats.org/drawingml/2006/main">
              <a:ext uri="{FF2B5EF4-FFF2-40B4-BE49-F238E27FC236}">
                <a16:creationId xmlns:a16="http://schemas.microsoft.com/office/drawing/2014/main" id="{71D8841E-4E0D-4481-B183-C606C63F2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9525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9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statement">
            <a:extLst xmlns:a="http://schemas.openxmlformats.org/drawingml/2006/main">
              <a:ext uri="{FF2B5EF4-FFF2-40B4-BE49-F238E27FC236}">
                <a16:creationId xmlns:a16="http://schemas.microsoft.com/office/drawing/2014/main" id="{AD638935-5E6E-4AED-BF97-66CEDBECE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343150"/>
            <a:ext cx="9620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A contabilidade é a alma de uma fundação ou associação.</a:t>
            </a:r>
          </a:p>
        </p:txBody>
      </p:sp>
      <p:sp>
        <p:nvSpPr>
          <p:cNvPr id="10" name="substatement">
            <a:extLst xmlns:a="http://schemas.openxmlformats.org/drawingml/2006/main">
              <a:ext uri="{FF2B5EF4-FFF2-40B4-BE49-F238E27FC236}">
                <a16:creationId xmlns:a16="http://schemas.microsoft.com/office/drawing/2014/main" id="{B7AB0AB6-C0AB-43CC-A7FB-E6C29D9BA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69570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26474"/>
                </a:solidFill>
              </a:defRPr>
            </a:pPr>
            <a:r>
              <a:rPr sz="1650" b="0">
                <a:solidFill>
                  <a:srgbClr val="526474"/>
                </a:solidFill>
              </a:rPr>
              <a:t>Profissional dedicado, registros sólidos e acompanhamento contínuo sustentam a missão social.</a:t>
            </a:r>
          </a:p>
        </p:txBody>
      </p:sp>
      <p:sp>
        <p:nvSpPr>
          <p:cNvPr id="11" name="warning">
            <a:extLst xmlns:a="http://schemas.openxmlformats.org/drawingml/2006/main">
              <a:ext uri="{FF2B5EF4-FFF2-40B4-BE49-F238E27FC236}">
                <a16:creationId xmlns:a16="http://schemas.microsoft.com/office/drawing/2014/main" id="{9D5678A0-C3E1-45AE-A8A3-419519DD2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991100"/>
            <a:ext cx="981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D6A5C"/>
                </a:solidFill>
              </a:defRPr>
            </a:pPr>
            <a:r>
              <a:rPr sz="1575" b="1">
                <a:solidFill>
                  <a:srgbClr val="2D6A5C"/>
                </a:solidFill>
              </a:rPr>
              <a:t>Economizar na contabilidade pode custar caro: contas rejeitadas, captação bloqueada e projetos interrompidos.</a:t>
            </a:r>
          </a:p>
        </p:txBody>
      </p:sp>
    </p:spTree>
    <p:extLst>
      <p:ext uri="{BB962C8B-B14F-4D97-AF65-F5344CB8AC3E}">
        <p14:creationId xmlns:p14="http://schemas.microsoft.com/office/powerpoint/2010/main" val="179028569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op-rule">
            <a:extLst xmlns:a="http://schemas.openxmlformats.org/drawingml/2006/main">
              <a:ext uri="{FF2B5EF4-FFF2-40B4-BE49-F238E27FC236}">
                <a16:creationId xmlns:a16="http://schemas.microsoft.com/office/drawing/2014/main" id="{10538C25-25D5-435D-9CC3-DE30EDB9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9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D107C577-1865-4342-9FD4-6006D9E5D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819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F5A85"/>
                </a:solidFill>
              </a:defRPr>
            </a:pPr>
            <a:r>
              <a:rPr sz="1200" b="1">
                <a:solidFill>
                  <a:srgbClr val="1F5A85"/>
                </a:solidFill>
              </a:rPr>
              <a:t>CONTROLE SOCIAL E COMPLIANCE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A4B4093-8CC9-46E2-8579-3B9A08A46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102A43"/>
                </a:solidFill>
              </a:defRPr>
            </a:pPr>
            <a:r>
              <a:rPr sz="2925" b="1">
                <a:solidFill>
                  <a:srgbClr val="102A43"/>
                </a:solidFill>
              </a:rPr>
              <a:t>Integridade é escutar, corrigir e prevenir</a:t>
            </a:r>
          </a:p>
        </p:txBody>
      </p:sp>
      <p:sp>
        <p:nvSpPr>
          <p:cNvPr id="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403C0D10-2F79-4504-854A-E0DDB3B8D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10820400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E0E8"/>
            </a:solidFill>
            <a:prstDash val="solid"/>
          </a:ln>
        </p:spPr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865917A3-378F-4BE4-9076-74ED7AE33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26474"/>
                </a:solidFill>
              </a:defRPr>
            </a:pPr>
            <a:r>
              <a:rPr sz="900" b="1">
                <a:solidFill>
                  <a:srgbClr val="526474"/>
                </a:solidFill>
              </a:rPr>
              <a:t>V ENCONTRO DE ORGANIZAÇÕES DA SOCIEDADE CIVIL  •  MPPB</a:t>
            </a:r>
          </a:p>
        </p:txBody>
      </p:sp>
      <p:sp>
        <p:nvSpPr>
          <p:cNvPr id="6" name="number">
            <a:extLst xmlns:a="http://schemas.openxmlformats.org/drawingml/2006/main">
              <a:ext uri="{FF2B5EF4-FFF2-40B4-BE49-F238E27FC236}">
                <a16:creationId xmlns:a16="http://schemas.microsoft.com/office/drawing/2014/main" id="{F127C252-F7FE-45DD-91BC-A40163AAF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1F5A85"/>
                </a:solidFill>
              </a:defRPr>
            </a:pPr>
            <a:r>
              <a:rPr sz="975" b="1">
                <a:solidFill>
                  <a:srgbClr val="1F5A85"/>
                </a:solidFill>
              </a:rPr>
              <a:t>07</a:t>
            </a:r>
          </a:p>
        </p:txBody>
      </p:sp>
      <p:sp>
        <p:nvSpPr>
          <p:cNvPr id="7" name="num-0">
            <a:extLst xmlns:a="http://schemas.openxmlformats.org/drawingml/2006/main">
              <a:ext uri="{FF2B5EF4-FFF2-40B4-BE49-F238E27FC236}">
                <a16:creationId xmlns:a16="http://schemas.microsoft.com/office/drawing/2014/main" id="{682500A0-E862-4A00-9EEB-AD07A41A7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76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C79A3B"/>
                </a:solidFill>
              </a:defRPr>
            </a:pPr>
            <a:r>
              <a:rPr sz="2250" b="1">
                <a:solidFill>
                  <a:srgbClr val="C79A3B"/>
                </a:solidFill>
              </a:rPr>
              <a:t>01</a:t>
            </a:r>
          </a:p>
        </p:txBody>
      </p:sp>
      <p:sp>
        <p:nvSpPr>
          <p:cNvPr id="8" name="head-0">
            <a:extLst xmlns:a="http://schemas.openxmlformats.org/drawingml/2006/main">
              <a:ext uri="{FF2B5EF4-FFF2-40B4-BE49-F238E27FC236}">
                <a16:creationId xmlns:a16="http://schemas.microsoft.com/office/drawing/2014/main" id="{78F8D36C-4E20-475E-8A52-4AF63E70F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09850"/>
            <a:ext cx="304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Escuta ativa</a:t>
            </a:r>
          </a:p>
        </p:txBody>
      </p:sp>
      <p:sp>
        <p:nvSpPr>
          <p:cNvPr id="9" name="body-0">
            <a:extLst xmlns:a="http://schemas.openxmlformats.org/drawingml/2006/main">
              <a:ext uri="{FF2B5EF4-FFF2-40B4-BE49-F238E27FC236}">
                <a16:creationId xmlns:a16="http://schemas.microsoft.com/office/drawing/2014/main" id="{7AA254B5-C2A0-437D-A2E8-9DA7D5F49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04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474"/>
                </a:solidFill>
              </a:defRPr>
            </a:pPr>
            <a:r>
              <a:rPr sz="1425" b="0">
                <a:solidFill>
                  <a:srgbClr val="526474"/>
                </a:solidFill>
              </a:rPr>
              <a:t>Usuários são sujeitos de direitos e devem participar da construção e avaliação das ações.</a:t>
            </a:r>
          </a:p>
        </p:txBody>
      </p:sp>
      <p:sp>
        <p:nvSpPr>
          <p:cNvPr id="10" name="num-1">
            <a:extLst xmlns:a="http://schemas.openxmlformats.org/drawingml/2006/main">
              <a:ext uri="{FF2B5EF4-FFF2-40B4-BE49-F238E27FC236}">
                <a16:creationId xmlns:a16="http://schemas.microsoft.com/office/drawing/2014/main" id="{2DD31ED1-9279-46DE-B682-2E80B098F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076450"/>
            <a:ext cx="76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C79A3B"/>
                </a:solidFill>
              </a:defRPr>
            </a:pPr>
            <a:r>
              <a:rPr sz="2250" b="1">
                <a:solidFill>
                  <a:srgbClr val="C79A3B"/>
                </a:solidFill>
              </a:rPr>
              <a:t>02</a:t>
            </a:r>
          </a:p>
        </p:txBody>
      </p:sp>
      <p:sp>
        <p:nvSpPr>
          <p:cNvPr id="11" name="head-1">
            <a:extLst xmlns:a="http://schemas.openxmlformats.org/drawingml/2006/main">
              <a:ext uri="{FF2B5EF4-FFF2-40B4-BE49-F238E27FC236}">
                <a16:creationId xmlns:a16="http://schemas.microsoft.com/office/drawing/2014/main" id="{194E4FFF-0803-49C2-A3F0-6DA2F3136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609850"/>
            <a:ext cx="304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Coerência interna</a:t>
            </a:r>
          </a:p>
        </p:txBody>
      </p:sp>
      <p:sp>
        <p:nvSpPr>
          <p:cNvPr id="12" name="body-1">
            <a:extLst xmlns:a="http://schemas.openxmlformats.org/drawingml/2006/main">
              <a:ext uri="{FF2B5EF4-FFF2-40B4-BE49-F238E27FC236}">
                <a16:creationId xmlns:a16="http://schemas.microsoft.com/office/drawing/2014/main" id="{A03E27FF-1C49-463C-81BE-0DA023A6B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238500"/>
            <a:ext cx="304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474"/>
                </a:solidFill>
              </a:defRPr>
            </a:pPr>
            <a:r>
              <a:rPr sz="1425" b="0">
                <a:solidFill>
                  <a:srgbClr val="526474"/>
                </a:solidFill>
              </a:rPr>
              <a:t>Agir conforme o estatuto, as regras aplicáveis e os compromissos assumidos.</a:t>
            </a:r>
          </a:p>
        </p:txBody>
      </p:sp>
      <p:sp>
        <p:nvSpPr>
          <p:cNvPr id="13" name="num-2">
            <a:extLst xmlns:a="http://schemas.openxmlformats.org/drawingml/2006/main">
              <a:ext uri="{FF2B5EF4-FFF2-40B4-BE49-F238E27FC236}">
                <a16:creationId xmlns:a16="http://schemas.microsoft.com/office/drawing/2014/main" id="{F0F0E18A-7737-473F-88CB-75EE9C389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76450"/>
            <a:ext cx="76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C79A3B"/>
                </a:solidFill>
              </a:defRPr>
            </a:pPr>
            <a:r>
              <a:rPr sz="2250" b="1">
                <a:solidFill>
                  <a:srgbClr val="C79A3B"/>
                </a:solidFill>
              </a:rPr>
              <a:t>03</a:t>
            </a:r>
          </a:p>
        </p:txBody>
      </p:sp>
      <p:sp>
        <p:nvSpPr>
          <p:cNvPr id="14" name="head-2">
            <a:extLst xmlns:a="http://schemas.openxmlformats.org/drawingml/2006/main">
              <a:ext uri="{FF2B5EF4-FFF2-40B4-BE49-F238E27FC236}">
                <a16:creationId xmlns:a16="http://schemas.microsoft.com/office/drawing/2014/main" id="{AF3293EA-355D-4ECA-AF43-0F6BA5BE6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609850"/>
            <a:ext cx="304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Correção preventiva</a:t>
            </a:r>
          </a:p>
        </p:txBody>
      </p:sp>
      <p:sp>
        <p:nvSpPr>
          <p:cNvPr id="15" name="body-2">
            <a:extLst xmlns:a="http://schemas.openxmlformats.org/drawingml/2006/main">
              <a:ext uri="{FF2B5EF4-FFF2-40B4-BE49-F238E27FC236}">
                <a16:creationId xmlns:a16="http://schemas.microsoft.com/office/drawing/2014/main" id="{5B91EBB3-0A5C-472B-98F5-D7E640D14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238500"/>
            <a:ext cx="304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474"/>
                </a:solidFill>
              </a:defRPr>
            </a:pPr>
            <a:r>
              <a:rPr sz="1425" b="0">
                <a:solidFill>
                  <a:srgbClr val="526474"/>
                </a:solidFill>
              </a:rPr>
              <a:t>Identificar falhas, acolher críticas e ajustar práticas antes que surjam crises jurídicas.</a:t>
            </a:r>
          </a:p>
        </p:txBody>
      </p:sp>
      <p:sp>
        <p:nvSpPr>
          <p:cNvPr id="16" name="integrity">
            <a:extLst xmlns:a="http://schemas.openxmlformats.org/drawingml/2006/main">
              <a:ext uri="{FF2B5EF4-FFF2-40B4-BE49-F238E27FC236}">
                <a16:creationId xmlns:a16="http://schemas.microsoft.com/office/drawing/2014/main" id="{BAE01A24-6A71-449A-8044-7F6E9E2AB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62550"/>
            <a:ext cx="1047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F5A85"/>
                </a:solidFill>
              </a:defRPr>
            </a:pPr>
            <a:r>
              <a:rPr sz="1875" b="1">
                <a:solidFill>
                  <a:srgbClr val="1F5A85"/>
                </a:solidFill>
              </a:rPr>
              <a:t>Uma instituição íntegra não é a que nunca erra — é a que possui mecanismos para reconhecer e corrigir.</a:t>
            </a:r>
          </a:p>
        </p:txBody>
      </p:sp>
    </p:spTree>
    <p:extLst>
      <p:ext uri="{BB962C8B-B14F-4D97-AF65-F5344CB8AC3E}">
        <p14:creationId xmlns:p14="http://schemas.microsoft.com/office/powerpoint/2010/main" val="145626113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op-rule">
            <a:extLst xmlns:a="http://schemas.openxmlformats.org/drawingml/2006/main">
              <a:ext uri="{FF2B5EF4-FFF2-40B4-BE49-F238E27FC236}">
                <a16:creationId xmlns:a16="http://schemas.microsoft.com/office/drawing/2014/main" id="{BF7618DD-8857-4506-8759-F20559D99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9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2BE0B345-E0E7-403E-81AE-8495AD3BF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819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F5A85"/>
                </a:solidFill>
              </a:defRPr>
            </a:pPr>
            <a:r>
              <a:rPr sz="1200" b="1">
                <a:solidFill>
                  <a:srgbClr val="1F5A85"/>
                </a:solidFill>
              </a:rPr>
              <a:t>EXPERIÊNCIA INSTITUCIONAL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1FAC7B9-BF81-4842-A095-F75262351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102A43"/>
                </a:solidFill>
              </a:defRPr>
            </a:pPr>
            <a:r>
              <a:rPr sz="2925" b="1">
                <a:solidFill>
                  <a:srgbClr val="102A43"/>
                </a:solidFill>
              </a:rPr>
              <a:t>O MPPB vai a campo para compreender e orientar</a:t>
            </a:r>
          </a:p>
        </p:txBody>
      </p:sp>
      <p:sp>
        <p:nvSpPr>
          <p:cNvPr id="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B95B97C9-62BC-41E0-819C-CE2B65310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10820400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E0E8"/>
            </a:solidFill>
            <a:prstDash val="solid"/>
          </a:ln>
        </p:spPr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B7D3E96B-A0EE-4F06-8717-DB626DEEF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26474"/>
                </a:solidFill>
              </a:defRPr>
            </a:pPr>
            <a:r>
              <a:rPr sz="900" b="1">
                <a:solidFill>
                  <a:srgbClr val="526474"/>
                </a:solidFill>
              </a:rPr>
              <a:t>V ENCONTRO DE ORGANIZAÇÕES DA SOCIEDADE CIVIL  •  MPPB</a:t>
            </a:r>
          </a:p>
        </p:txBody>
      </p:sp>
      <p:sp>
        <p:nvSpPr>
          <p:cNvPr id="6" name="number">
            <a:extLst xmlns:a="http://schemas.openxmlformats.org/drawingml/2006/main">
              <a:ext uri="{FF2B5EF4-FFF2-40B4-BE49-F238E27FC236}">
                <a16:creationId xmlns:a16="http://schemas.microsoft.com/office/drawing/2014/main" id="{F4C7709A-6BD5-4A4A-9408-CF345C01D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1F5A85"/>
                </a:solidFill>
              </a:defRPr>
            </a:pPr>
            <a:r>
              <a:rPr sz="975" b="1">
                <a:solidFill>
                  <a:srgbClr val="1F5A85"/>
                </a:solidFill>
              </a:rPr>
              <a:t>08</a:t>
            </a:r>
          </a:p>
        </p:txBody>
      </p:sp>
      <p:sp>
        <p:nvSpPr>
          <p:cNvPr id="7" name="statement-band">
            <a:extLst xmlns:a="http://schemas.openxmlformats.org/drawingml/2006/main">
              <a:ext uri="{FF2B5EF4-FFF2-40B4-BE49-F238E27FC236}">
                <a16:creationId xmlns:a16="http://schemas.microsoft.com/office/drawing/2014/main" id="{7DF1C3D0-E3CD-4D81-9D95-58809F357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1082040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accent">
            <a:extLst xmlns:a="http://schemas.openxmlformats.org/drawingml/2006/main">
              <a:ext uri="{FF2B5EF4-FFF2-40B4-BE49-F238E27FC236}">
                <a16:creationId xmlns:a16="http://schemas.microsoft.com/office/drawing/2014/main" id="{69052FC1-C69A-4552-96F5-A4F0F17CE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9525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9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statement">
            <a:extLst xmlns:a="http://schemas.openxmlformats.org/drawingml/2006/main">
              <a:ext uri="{FF2B5EF4-FFF2-40B4-BE49-F238E27FC236}">
                <a16:creationId xmlns:a16="http://schemas.microsoft.com/office/drawing/2014/main" id="{A2380D3F-F778-4C05-9DEC-DEC842C51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343150"/>
            <a:ext cx="9620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Visitas às sedes revelam o que relatórios não mostram.</a:t>
            </a:r>
          </a:p>
        </p:txBody>
      </p:sp>
      <p:sp>
        <p:nvSpPr>
          <p:cNvPr id="10" name="substatement">
            <a:extLst xmlns:a="http://schemas.openxmlformats.org/drawingml/2006/main">
              <a:ext uri="{FF2B5EF4-FFF2-40B4-BE49-F238E27FC236}">
                <a16:creationId xmlns:a16="http://schemas.microsoft.com/office/drawing/2014/main" id="{86E8235B-FA08-4724-BF60-87F467EA0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69570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26474"/>
                </a:solidFill>
              </a:defRPr>
            </a:pPr>
            <a:r>
              <a:rPr sz="1650" b="0">
                <a:solidFill>
                  <a:srgbClr val="526474"/>
                </a:solidFill>
              </a:rPr>
              <a:t>Realidade do serviço, pessoas atendidas, dificuldades operacionais e capacidade administrativa de cada entidade.</a:t>
            </a:r>
          </a:p>
        </p:txBody>
      </p:sp>
      <p:sp>
        <p:nvSpPr>
          <p:cNvPr id="11" name="proportion">
            <a:extLst xmlns:a="http://schemas.openxmlformats.org/drawingml/2006/main">
              <a:ext uri="{FF2B5EF4-FFF2-40B4-BE49-F238E27FC236}">
                <a16:creationId xmlns:a16="http://schemas.microsoft.com/office/drawing/2014/main" id="{918612EF-1038-4242-B1FF-298D46CAA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962525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D6A5C"/>
                </a:solidFill>
              </a:defRPr>
            </a:pPr>
            <a:r>
              <a:rPr sz="2025" b="1">
                <a:solidFill>
                  <a:srgbClr val="2D6A5C"/>
                </a:solidFill>
              </a:rPr>
              <a:t>Orientação + aproximação + controle proporcional</a:t>
            </a:r>
          </a:p>
        </p:txBody>
      </p:sp>
    </p:spTree>
    <p:extLst>
      <p:ext uri="{BB962C8B-B14F-4D97-AF65-F5344CB8AC3E}">
        <p14:creationId xmlns:p14="http://schemas.microsoft.com/office/powerpoint/2010/main" val="99180135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op-rule">
            <a:extLst xmlns:a="http://schemas.openxmlformats.org/drawingml/2006/main">
              <a:ext uri="{FF2B5EF4-FFF2-40B4-BE49-F238E27FC236}">
                <a16:creationId xmlns:a16="http://schemas.microsoft.com/office/drawing/2014/main" id="{F7026D8C-9AFA-4541-AB20-603C91205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9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FCA02974-1EA7-4C6D-B7CD-B123FF981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819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F5A85"/>
                </a:solidFill>
              </a:defRPr>
            </a:pPr>
            <a:r>
              <a:rPr sz="1200" b="1">
                <a:solidFill>
                  <a:srgbClr val="1F5A85"/>
                </a:solidFill>
              </a:rPr>
              <a:t>O RESULTADO NA PONTA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8A4135A-7A78-46C0-8E5E-296884486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102A43"/>
                </a:solidFill>
              </a:defRPr>
            </a:pPr>
            <a:r>
              <a:rPr sz="2925" b="1">
                <a:solidFill>
                  <a:srgbClr val="102A43"/>
                </a:solidFill>
              </a:rPr>
              <a:t>Governança forte amplia o alcance dos direitos</a:t>
            </a:r>
          </a:p>
        </p:txBody>
      </p:sp>
      <p:sp>
        <p:nvSpPr>
          <p:cNvPr id="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3A5BE9AC-7C30-4079-A9AF-D04265589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10820400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E0E8"/>
            </a:solidFill>
            <a:prstDash val="solid"/>
          </a:ln>
        </p:spPr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826DF184-6723-4D46-85C6-F14432C2B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26474"/>
                </a:solidFill>
              </a:defRPr>
            </a:pPr>
            <a:r>
              <a:rPr sz="900" b="1">
                <a:solidFill>
                  <a:srgbClr val="526474"/>
                </a:solidFill>
              </a:rPr>
              <a:t>V ENCONTRO DE ORGANIZAÇÕES DA SOCIEDADE CIVIL  •  MPPB</a:t>
            </a:r>
          </a:p>
        </p:txBody>
      </p:sp>
      <p:sp>
        <p:nvSpPr>
          <p:cNvPr id="6" name="number">
            <a:extLst xmlns:a="http://schemas.openxmlformats.org/drawingml/2006/main">
              <a:ext uri="{FF2B5EF4-FFF2-40B4-BE49-F238E27FC236}">
                <a16:creationId xmlns:a16="http://schemas.microsoft.com/office/drawing/2014/main" id="{00A483BD-0BFF-4CCB-B097-86A222E43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1F5A85"/>
                </a:solidFill>
              </a:defRPr>
            </a:pPr>
            <a:r>
              <a:rPr sz="975" b="1">
                <a:solidFill>
                  <a:srgbClr val="1F5A85"/>
                </a:solidFill>
              </a:rPr>
              <a:t>09</a:t>
            </a:r>
          </a:p>
        </p:txBody>
      </p:sp>
      <p:sp>
        <p:nvSpPr>
          <p:cNvPr id="7" name="num-0">
            <a:extLst xmlns:a="http://schemas.openxmlformats.org/drawingml/2006/main">
              <a:ext uri="{FF2B5EF4-FFF2-40B4-BE49-F238E27FC236}">
                <a16:creationId xmlns:a16="http://schemas.microsoft.com/office/drawing/2014/main" id="{AA58BD63-A784-48C5-A3CF-03212F871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76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C79A3B"/>
                </a:solidFill>
              </a:defRPr>
            </a:pPr>
            <a:r>
              <a:rPr sz="2250" b="1">
                <a:solidFill>
                  <a:srgbClr val="C79A3B"/>
                </a:solidFill>
              </a:rPr>
              <a:t>01</a:t>
            </a:r>
          </a:p>
        </p:txBody>
      </p:sp>
      <p:sp>
        <p:nvSpPr>
          <p:cNvPr id="8" name="head-0">
            <a:extLst xmlns:a="http://schemas.openxmlformats.org/drawingml/2006/main">
              <a:ext uri="{FF2B5EF4-FFF2-40B4-BE49-F238E27FC236}">
                <a16:creationId xmlns:a16="http://schemas.microsoft.com/office/drawing/2014/main" id="{DB679226-F2FC-4A40-A4A7-E6097D4EC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09850"/>
            <a:ext cx="304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Mais confiança</a:t>
            </a:r>
          </a:p>
        </p:txBody>
      </p:sp>
      <p:sp>
        <p:nvSpPr>
          <p:cNvPr id="9" name="body-0">
            <a:extLst xmlns:a="http://schemas.openxmlformats.org/drawingml/2006/main">
              <a:ext uri="{FF2B5EF4-FFF2-40B4-BE49-F238E27FC236}">
                <a16:creationId xmlns:a16="http://schemas.microsoft.com/office/drawing/2014/main" id="{402F0EFB-AEB4-4AD1-B6CF-3FABBB155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04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474"/>
                </a:solidFill>
              </a:defRPr>
            </a:pPr>
            <a:r>
              <a:rPr sz="1425" b="0">
                <a:solidFill>
                  <a:srgbClr val="526474"/>
                </a:solidFill>
              </a:rPr>
              <a:t>Credibilidade pública e segurança jurídica consolidam relações duradouras.</a:t>
            </a:r>
          </a:p>
        </p:txBody>
      </p:sp>
      <p:sp>
        <p:nvSpPr>
          <p:cNvPr id="10" name="num-1">
            <a:extLst xmlns:a="http://schemas.openxmlformats.org/drawingml/2006/main">
              <a:ext uri="{FF2B5EF4-FFF2-40B4-BE49-F238E27FC236}">
                <a16:creationId xmlns:a16="http://schemas.microsoft.com/office/drawing/2014/main" id="{C1C7E684-4EC6-4EBE-9500-1C05BC219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076450"/>
            <a:ext cx="76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C79A3B"/>
                </a:solidFill>
              </a:defRPr>
            </a:pPr>
            <a:r>
              <a:rPr sz="2250" b="1">
                <a:solidFill>
                  <a:srgbClr val="C79A3B"/>
                </a:solidFill>
              </a:rPr>
              <a:t>02</a:t>
            </a:r>
          </a:p>
        </p:txBody>
      </p:sp>
      <p:sp>
        <p:nvSpPr>
          <p:cNvPr id="11" name="head-1">
            <a:extLst xmlns:a="http://schemas.openxmlformats.org/drawingml/2006/main">
              <a:ext uri="{FF2B5EF4-FFF2-40B4-BE49-F238E27FC236}">
                <a16:creationId xmlns:a16="http://schemas.microsoft.com/office/drawing/2014/main" id="{7195FEFE-2FB1-4C8A-8A77-F18DD4480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609850"/>
            <a:ext cx="304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Mais capacidade</a:t>
            </a:r>
          </a:p>
        </p:txBody>
      </p:sp>
      <p:sp>
        <p:nvSpPr>
          <p:cNvPr id="12" name="body-1">
            <a:extLst xmlns:a="http://schemas.openxmlformats.org/drawingml/2006/main">
              <a:ext uri="{FF2B5EF4-FFF2-40B4-BE49-F238E27FC236}">
                <a16:creationId xmlns:a16="http://schemas.microsoft.com/office/drawing/2014/main" id="{1B357D95-3AAB-4322-855D-43BD0458D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238500"/>
            <a:ext cx="304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474"/>
                </a:solidFill>
              </a:defRPr>
            </a:pPr>
            <a:r>
              <a:rPr sz="1425" b="0">
                <a:solidFill>
                  <a:srgbClr val="526474"/>
                </a:solidFill>
              </a:rPr>
              <a:t>Recursos são captados e aplicados com maior eficiência e menor desperdício.</a:t>
            </a:r>
          </a:p>
        </p:txBody>
      </p:sp>
      <p:sp>
        <p:nvSpPr>
          <p:cNvPr id="13" name="num-2">
            <a:extLst xmlns:a="http://schemas.openxmlformats.org/drawingml/2006/main">
              <a:ext uri="{FF2B5EF4-FFF2-40B4-BE49-F238E27FC236}">
                <a16:creationId xmlns:a16="http://schemas.microsoft.com/office/drawing/2014/main" id="{7159488A-73EF-407B-88A6-EE5023954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76450"/>
            <a:ext cx="76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C79A3B"/>
                </a:solidFill>
              </a:defRPr>
            </a:pPr>
            <a:r>
              <a:rPr sz="2250" b="1">
                <a:solidFill>
                  <a:srgbClr val="C79A3B"/>
                </a:solidFill>
              </a:rPr>
              <a:t>03</a:t>
            </a:r>
          </a:p>
        </p:txBody>
      </p:sp>
      <p:sp>
        <p:nvSpPr>
          <p:cNvPr id="14" name="head-2">
            <a:extLst xmlns:a="http://schemas.openxmlformats.org/drawingml/2006/main">
              <a:ext uri="{FF2B5EF4-FFF2-40B4-BE49-F238E27FC236}">
                <a16:creationId xmlns:a16="http://schemas.microsoft.com/office/drawing/2014/main" id="{D012C86F-8E6A-48CF-AB88-484F69B5C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609850"/>
            <a:ext cx="304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Mais direitos</a:t>
            </a:r>
          </a:p>
        </p:txBody>
      </p:sp>
      <p:sp>
        <p:nvSpPr>
          <p:cNvPr id="15" name="body-2">
            <a:extLst xmlns:a="http://schemas.openxmlformats.org/drawingml/2006/main">
              <a:ext uri="{FF2B5EF4-FFF2-40B4-BE49-F238E27FC236}">
                <a16:creationId xmlns:a16="http://schemas.microsoft.com/office/drawing/2014/main" id="{5ED85349-60B8-40BB-A343-1EEBFBCAF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238500"/>
            <a:ext cx="304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474"/>
                </a:solidFill>
              </a:defRPr>
            </a:pPr>
            <a:r>
              <a:rPr sz="1425" b="0">
                <a:solidFill>
                  <a:srgbClr val="526474"/>
                </a:solidFill>
              </a:rPr>
              <a:t>Serviços chegam à população com dignidade, qualidade e continuidade.</a:t>
            </a:r>
          </a:p>
        </p:txBody>
      </p:sp>
      <p:sp>
        <p:nvSpPr>
          <p:cNvPr id="16" name="conclusion">
            <a:extLst xmlns:a="http://schemas.openxmlformats.org/drawingml/2006/main">
              <a:ext uri="{FF2B5EF4-FFF2-40B4-BE49-F238E27FC236}">
                <a16:creationId xmlns:a16="http://schemas.microsoft.com/office/drawing/2014/main" id="{7E79343E-0FBB-4A7B-91B4-8BE3B8E2F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6255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02A43"/>
                </a:solidFill>
              </a:defRPr>
            </a:pPr>
            <a:r>
              <a:rPr sz="2175" b="1">
                <a:solidFill>
                  <a:srgbClr val="102A43"/>
                </a:solidFill>
              </a:rPr>
              <a:t>Fortalecer as OSCs é fortalecer a rede de proteção social da Paraíba.</a:t>
            </a:r>
          </a:p>
        </p:txBody>
      </p:sp>
    </p:spTree>
    <p:extLst>
      <p:ext uri="{BB962C8B-B14F-4D97-AF65-F5344CB8AC3E}">
        <p14:creationId xmlns:p14="http://schemas.microsoft.com/office/powerpoint/2010/main" val="203560375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02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gold-rule">
            <a:extLst xmlns:a="http://schemas.openxmlformats.org/drawingml/2006/main">
              <a:ext uri="{FF2B5EF4-FFF2-40B4-BE49-F238E27FC236}">
                <a16:creationId xmlns:a16="http://schemas.microsoft.com/office/drawing/2014/main" id="{0294AAFC-BD04-49B1-82D8-AAC0D6B15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9A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kicker">
            <a:extLst xmlns:a="http://schemas.openxmlformats.org/drawingml/2006/main">
              <a:ext uri="{FF2B5EF4-FFF2-40B4-BE49-F238E27FC236}">
                <a16:creationId xmlns:a16="http://schemas.microsoft.com/office/drawing/2014/main" id="{9F869B03-4F75-4514-B7D1-84D3D08E3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24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9E4EC"/>
                </a:solidFill>
              </a:defRPr>
            </a:pPr>
            <a:r>
              <a:rPr sz="1200" b="1">
                <a:solidFill>
                  <a:srgbClr val="D9E4EC"/>
                </a:solidFill>
              </a:rPr>
              <a:t>UM CONVITE À RESPONSABILIDADE COMPARTILHADA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33E6677-A7FB-4395-A4BD-2DB00EDEF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57300"/>
            <a:ext cx="100012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FFFFFF"/>
                </a:solidFill>
              </a:defRPr>
            </a:pPr>
            <a:r>
              <a:rPr sz="3375" b="1">
                <a:solidFill>
                  <a:srgbClr val="FFFFFF"/>
                </a:solidFill>
              </a:rPr>
              <a:t>Da cultura do medo à cultura da responsabilidade</a:t>
            </a:r>
          </a:p>
        </p:txBody>
      </p:sp>
      <p:sp>
        <p:nvSpPr>
          <p:cNvPr id="4" name="from-0">
            <a:extLst xmlns:a="http://schemas.openxmlformats.org/drawingml/2006/main">
              <a:ext uri="{FF2B5EF4-FFF2-40B4-BE49-F238E27FC236}">
                <a16:creationId xmlns:a16="http://schemas.microsoft.com/office/drawing/2014/main" id="{EE534EF4-4BA9-4855-8FCA-87F0437ED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81300"/>
            <a:ext cx="304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AFC0CD"/>
                </a:solidFill>
              </a:defRPr>
            </a:pPr>
            <a:r>
              <a:rPr sz="1650" b="0">
                <a:solidFill>
                  <a:srgbClr val="AFC0CD"/>
                </a:solidFill>
              </a:rPr>
              <a:t>Opacidade</a:t>
            </a:r>
          </a:p>
        </p:txBody>
      </p:sp>
      <p:sp>
        <p:nvSpPr>
          <p:cNvPr id="5" name="arrow-0">
            <a:extLst xmlns:a="http://schemas.openxmlformats.org/drawingml/2006/main">
              <a:ext uri="{FF2B5EF4-FFF2-40B4-BE49-F238E27FC236}">
                <a16:creationId xmlns:a16="http://schemas.microsoft.com/office/drawing/2014/main" id="{3FBACA1D-F843-4CF2-B540-DB180AFB4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2781300"/>
            <a:ext cx="66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C79A3B"/>
                </a:solidFill>
              </a:defRPr>
            </a:pPr>
            <a:r>
              <a:rPr sz="1800" b="1">
                <a:solidFill>
                  <a:srgbClr val="C79A3B"/>
                </a:solidFill>
              </a:rPr>
              <a:t>→</a:t>
            </a:r>
          </a:p>
        </p:txBody>
      </p:sp>
      <p:sp>
        <p:nvSpPr>
          <p:cNvPr id="6" name="to-0">
            <a:extLst xmlns:a="http://schemas.openxmlformats.org/drawingml/2006/main">
              <a:ext uri="{FF2B5EF4-FFF2-40B4-BE49-F238E27FC236}">
                <a16:creationId xmlns:a16="http://schemas.microsoft.com/office/drawing/2014/main" id="{F7BB7EA8-1FBC-4110-ABDB-802B7F547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781300"/>
            <a:ext cx="495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Transparência ativa</a:t>
            </a:r>
          </a:p>
        </p:txBody>
      </p:sp>
      <p:sp>
        <p:nvSpPr>
          <p:cNvPr id="7" name="from-1">
            <a:extLst xmlns:a="http://schemas.openxmlformats.org/drawingml/2006/main">
              <a:ext uri="{FF2B5EF4-FFF2-40B4-BE49-F238E27FC236}">
                <a16:creationId xmlns:a16="http://schemas.microsoft.com/office/drawing/2014/main" id="{D1BA8D20-C75F-4A2B-B85B-694A95557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448050"/>
            <a:ext cx="304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AFC0CD"/>
                </a:solidFill>
              </a:defRPr>
            </a:pPr>
            <a:r>
              <a:rPr sz="1650" b="0">
                <a:solidFill>
                  <a:srgbClr val="AFC0CD"/>
                </a:solidFill>
              </a:rPr>
              <a:t>Isolamento</a:t>
            </a:r>
          </a:p>
        </p:txBody>
      </p:sp>
      <p:sp>
        <p:nvSpPr>
          <p:cNvPr id="8" name="arrow-1">
            <a:extLst xmlns:a="http://schemas.openxmlformats.org/drawingml/2006/main">
              <a:ext uri="{FF2B5EF4-FFF2-40B4-BE49-F238E27FC236}">
                <a16:creationId xmlns:a16="http://schemas.microsoft.com/office/drawing/2014/main" id="{AB228AE9-1CA0-4EC8-82CA-FBC41258C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3448050"/>
            <a:ext cx="66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C79A3B"/>
                </a:solidFill>
              </a:defRPr>
            </a:pPr>
            <a:r>
              <a:rPr sz="1800" b="1">
                <a:solidFill>
                  <a:srgbClr val="C79A3B"/>
                </a:solidFill>
              </a:rPr>
              <a:t>→</a:t>
            </a:r>
          </a:p>
        </p:txBody>
      </p:sp>
      <p:sp>
        <p:nvSpPr>
          <p:cNvPr id="9" name="to-1">
            <a:extLst xmlns:a="http://schemas.openxmlformats.org/drawingml/2006/main">
              <a:ext uri="{FF2B5EF4-FFF2-40B4-BE49-F238E27FC236}">
                <a16:creationId xmlns:a16="http://schemas.microsoft.com/office/drawing/2014/main" id="{24D5368B-EF4B-451C-ABD2-EB39DA4F6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448050"/>
            <a:ext cx="495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Cooperação em rede</a:t>
            </a:r>
          </a:p>
        </p:txBody>
      </p:sp>
      <p:sp>
        <p:nvSpPr>
          <p:cNvPr id="10" name="from-2">
            <a:extLst xmlns:a="http://schemas.openxmlformats.org/drawingml/2006/main">
              <a:ext uri="{FF2B5EF4-FFF2-40B4-BE49-F238E27FC236}">
                <a16:creationId xmlns:a16="http://schemas.microsoft.com/office/drawing/2014/main" id="{E1EAF94B-FFC2-47AB-9329-2A4905BAE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14800"/>
            <a:ext cx="304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AFC0CD"/>
                </a:solidFill>
              </a:defRPr>
            </a:pPr>
            <a:r>
              <a:rPr sz="1650" b="0">
                <a:solidFill>
                  <a:srgbClr val="AFC0CD"/>
                </a:solidFill>
              </a:rPr>
              <a:t>Improvisação</a:t>
            </a:r>
          </a:p>
        </p:txBody>
      </p:sp>
      <p:sp>
        <p:nvSpPr>
          <p:cNvPr id="11" name="arrow-2">
            <a:extLst xmlns:a="http://schemas.openxmlformats.org/drawingml/2006/main">
              <a:ext uri="{FF2B5EF4-FFF2-40B4-BE49-F238E27FC236}">
                <a16:creationId xmlns:a16="http://schemas.microsoft.com/office/drawing/2014/main" id="{2979AF04-BCED-40A9-8EE2-008DFF523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4114800"/>
            <a:ext cx="66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C79A3B"/>
                </a:solidFill>
              </a:defRPr>
            </a:pPr>
            <a:r>
              <a:rPr sz="1800" b="1">
                <a:solidFill>
                  <a:srgbClr val="C79A3B"/>
                </a:solidFill>
              </a:rPr>
              <a:t>→</a:t>
            </a:r>
          </a:p>
        </p:txBody>
      </p:sp>
      <p:sp>
        <p:nvSpPr>
          <p:cNvPr id="12" name="to-2">
            <a:extLst xmlns:a="http://schemas.openxmlformats.org/drawingml/2006/main">
              <a:ext uri="{FF2B5EF4-FFF2-40B4-BE49-F238E27FC236}">
                <a16:creationId xmlns:a16="http://schemas.microsoft.com/office/drawing/2014/main" id="{77B6A835-B1C7-48D4-8DC0-B3E8E92BD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114800"/>
            <a:ext cx="495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Profissionalização</a:t>
            </a:r>
          </a:p>
        </p:txBody>
      </p:sp>
      <p:sp>
        <p:nvSpPr>
          <p:cNvPr id="13" name="from-3">
            <a:extLst xmlns:a="http://schemas.openxmlformats.org/drawingml/2006/main">
              <a:ext uri="{FF2B5EF4-FFF2-40B4-BE49-F238E27FC236}">
                <a16:creationId xmlns:a16="http://schemas.microsoft.com/office/drawing/2014/main" id="{0D1F259E-6D44-4575-BD20-94E512512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781550"/>
            <a:ext cx="304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AFC0CD"/>
                </a:solidFill>
              </a:defRPr>
            </a:pPr>
            <a:r>
              <a:rPr sz="1650" b="0">
                <a:solidFill>
                  <a:srgbClr val="AFC0CD"/>
                </a:solidFill>
              </a:rPr>
              <a:t>Controle formal</a:t>
            </a:r>
          </a:p>
        </p:txBody>
      </p:sp>
      <p:sp>
        <p:nvSpPr>
          <p:cNvPr id="14" name="arrow-3">
            <a:extLst xmlns:a="http://schemas.openxmlformats.org/drawingml/2006/main">
              <a:ext uri="{FF2B5EF4-FFF2-40B4-BE49-F238E27FC236}">
                <a16:creationId xmlns:a16="http://schemas.microsoft.com/office/drawing/2014/main" id="{AFE73CCB-ED49-49C0-90F6-D2B71F5D2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4781550"/>
            <a:ext cx="66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C79A3B"/>
                </a:solidFill>
              </a:defRPr>
            </a:pPr>
            <a:r>
              <a:rPr sz="1800" b="1">
                <a:solidFill>
                  <a:srgbClr val="C79A3B"/>
                </a:solidFill>
              </a:rPr>
              <a:t>→</a:t>
            </a:r>
          </a:p>
        </p:txBody>
      </p:sp>
      <p:sp>
        <p:nvSpPr>
          <p:cNvPr id="15" name="to-3">
            <a:extLst xmlns:a="http://schemas.openxmlformats.org/drawingml/2006/main">
              <a:ext uri="{FF2B5EF4-FFF2-40B4-BE49-F238E27FC236}">
                <a16:creationId xmlns:a16="http://schemas.microsoft.com/office/drawing/2014/main" id="{8062BB87-F78A-4791-B32D-0E4A8439D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781550"/>
            <a:ext cx="495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Direitos promovidos</a:t>
            </a:r>
          </a:p>
        </p:txBody>
      </p:sp>
      <p:sp>
        <p:nvSpPr>
          <p:cNvPr id="16" name="closing">
            <a:extLst xmlns:a="http://schemas.openxmlformats.org/drawingml/2006/main">
              <a:ext uri="{FF2B5EF4-FFF2-40B4-BE49-F238E27FC236}">
                <a16:creationId xmlns:a16="http://schemas.microsoft.com/office/drawing/2014/main" id="{1FA3E7C6-A6ED-4E80-B069-3915A97DA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340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D9E4EC"/>
                </a:solidFill>
              </a:defRPr>
            </a:pPr>
            <a:r>
              <a:rPr sz="1650" b="1">
                <a:solidFill>
                  <a:srgbClr val="D9E4EC"/>
                </a:solidFill>
              </a:rPr>
              <a:t>MPPB: guarda ativa, proteção, orientação e diálogo.</a:t>
            </a:r>
          </a:p>
        </p:txBody>
      </p:sp>
      <p:sp>
        <p:nvSpPr>
          <p:cNvPr id="17" name="thanks">
            <a:extLst xmlns:a="http://schemas.openxmlformats.org/drawingml/2006/main">
              <a:ext uri="{FF2B5EF4-FFF2-40B4-BE49-F238E27FC236}">
                <a16:creationId xmlns:a16="http://schemas.microsoft.com/office/drawing/2014/main" id="{49E67083-8539-4755-B114-4557F3B88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5734050"/>
            <a:ext cx="1952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650" b="1">
                <a:solidFill>
                  <a:srgbClr val="C79A3B"/>
                </a:solidFill>
              </a:defRPr>
            </a:pPr>
            <a:r>
              <a:rPr sz="1650" b="1">
                <a:solidFill>
                  <a:srgbClr val="C79A3B"/>
                </a:solidFill>
              </a:rPr>
              <a:t>Muito obrigado.</a:t>
            </a:r>
          </a:p>
        </p:txBody>
      </p:sp>
    </p:spTree>
    <p:extLst>
      <p:ext uri="{BB962C8B-B14F-4D97-AF65-F5344CB8AC3E}">
        <p14:creationId xmlns:p14="http://schemas.microsoft.com/office/powerpoint/2010/main" val="88430666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2026-08-27T11:22:03.8170000Z</dcterms:created>
  <dcterms:modified xsi:type="dcterms:W3CDTF">2026-08-27T11:22:03.8170000Z</dcterms:modified>
</coreProperties>
</file>