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4"/>
  </p:notesMasterIdLst>
  <p:sldIdLst>
    <p:sldId id="256" r:id="rId2"/>
    <p:sldId id="258" r:id="rId3"/>
    <p:sldId id="259" r:id="rId4"/>
    <p:sldId id="260" r:id="rId5"/>
    <p:sldId id="312" r:id="rId6"/>
    <p:sldId id="313" r:id="rId7"/>
    <p:sldId id="314" r:id="rId8"/>
    <p:sldId id="325" r:id="rId9"/>
    <p:sldId id="330" r:id="rId10"/>
    <p:sldId id="367" r:id="rId11"/>
    <p:sldId id="368" r:id="rId12"/>
    <p:sldId id="369" r:id="rId13"/>
    <p:sldId id="333" r:id="rId14"/>
    <p:sldId id="262" r:id="rId15"/>
    <p:sldId id="335" r:id="rId16"/>
    <p:sldId id="269" r:id="rId17"/>
    <p:sldId id="263" r:id="rId18"/>
    <p:sldId id="300" r:id="rId19"/>
    <p:sldId id="340" r:id="rId20"/>
    <p:sldId id="341" r:id="rId21"/>
    <p:sldId id="365" r:id="rId22"/>
    <p:sldId id="374" r:id="rId23"/>
    <p:sldId id="375" r:id="rId24"/>
    <p:sldId id="376" r:id="rId25"/>
    <p:sldId id="377" r:id="rId26"/>
    <p:sldId id="271" r:id="rId27"/>
    <p:sldId id="370" r:id="rId28"/>
    <p:sldId id="331" r:id="rId29"/>
    <p:sldId id="280" r:id="rId30"/>
    <p:sldId id="281" r:id="rId31"/>
    <p:sldId id="273" r:id="rId32"/>
    <p:sldId id="283" r:id="rId33"/>
    <p:sldId id="285" r:id="rId34"/>
    <p:sldId id="286" r:id="rId35"/>
    <p:sldId id="288" r:id="rId36"/>
    <p:sldId id="289" r:id="rId37"/>
    <p:sldId id="306" r:id="rId38"/>
    <p:sldId id="308" r:id="rId39"/>
    <p:sldId id="307" r:id="rId40"/>
    <p:sldId id="290" r:id="rId41"/>
    <p:sldId id="309" r:id="rId42"/>
    <p:sldId id="291" r:id="rId43"/>
    <p:sldId id="371" r:id="rId44"/>
    <p:sldId id="315" r:id="rId45"/>
    <p:sldId id="319" r:id="rId46"/>
    <p:sldId id="320" r:id="rId47"/>
    <p:sldId id="316" r:id="rId48"/>
    <p:sldId id="317" r:id="rId49"/>
    <p:sldId id="318" r:id="rId50"/>
    <p:sldId id="322" r:id="rId51"/>
    <p:sldId id="323" r:id="rId52"/>
    <p:sldId id="373"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5" d="100"/>
          <a:sy n="65" d="100"/>
        </p:scale>
        <p:origin x="28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254BEB-668E-4D56-9071-0928E772B55D}" type="datetimeFigureOut">
              <a:rPr lang="pt-BR" smtClean="0"/>
              <a:t>27/08/2026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ED5E33-E5FB-478F-8B34-112524FF3053}" type="slidenum">
              <a:rPr lang="pt-BR" smtClean="0"/>
              <a:t>‹nº›</a:t>
            </a:fld>
            <a:endParaRPr lang="pt-BR"/>
          </a:p>
        </p:txBody>
      </p:sp>
    </p:spTree>
    <p:extLst>
      <p:ext uri="{BB962C8B-B14F-4D97-AF65-F5344CB8AC3E}">
        <p14:creationId xmlns:p14="http://schemas.microsoft.com/office/powerpoint/2010/main" val="41545434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71ED5E33-E5FB-478F-8B34-112524FF3053}" type="slidenum">
              <a:rPr lang="pt-BR" smtClean="0"/>
              <a:t>8</a:t>
            </a:fld>
            <a:endParaRPr lang="pt-BR"/>
          </a:p>
        </p:txBody>
      </p:sp>
    </p:spTree>
    <p:extLst>
      <p:ext uri="{BB962C8B-B14F-4D97-AF65-F5344CB8AC3E}">
        <p14:creationId xmlns:p14="http://schemas.microsoft.com/office/powerpoint/2010/main" val="3773716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71ED5E33-E5FB-478F-8B34-112524FF3053}" type="slidenum">
              <a:rPr lang="pt-BR" smtClean="0"/>
              <a:t>9</a:t>
            </a:fld>
            <a:endParaRPr lang="pt-BR"/>
          </a:p>
        </p:txBody>
      </p:sp>
    </p:spTree>
    <p:extLst>
      <p:ext uri="{BB962C8B-B14F-4D97-AF65-F5344CB8AC3E}">
        <p14:creationId xmlns:p14="http://schemas.microsoft.com/office/powerpoint/2010/main" val="1348097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71ED5E33-E5FB-478F-8B34-112524FF3053}" type="slidenum">
              <a:rPr lang="pt-BR" smtClean="0"/>
              <a:t>10</a:t>
            </a:fld>
            <a:endParaRPr lang="pt-BR"/>
          </a:p>
        </p:txBody>
      </p:sp>
    </p:spTree>
    <p:extLst>
      <p:ext uri="{BB962C8B-B14F-4D97-AF65-F5344CB8AC3E}">
        <p14:creationId xmlns:p14="http://schemas.microsoft.com/office/powerpoint/2010/main" val="40192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71ED5E33-E5FB-478F-8B34-112524FF3053}" type="slidenum">
              <a:rPr lang="pt-BR" smtClean="0"/>
              <a:t>11</a:t>
            </a:fld>
            <a:endParaRPr lang="pt-BR"/>
          </a:p>
        </p:txBody>
      </p:sp>
    </p:spTree>
    <p:extLst>
      <p:ext uri="{BB962C8B-B14F-4D97-AF65-F5344CB8AC3E}">
        <p14:creationId xmlns:p14="http://schemas.microsoft.com/office/powerpoint/2010/main" val="3423092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71ED5E33-E5FB-478F-8B34-112524FF3053}" type="slidenum">
              <a:rPr lang="pt-BR" smtClean="0"/>
              <a:t>12</a:t>
            </a:fld>
            <a:endParaRPr lang="pt-BR"/>
          </a:p>
        </p:txBody>
      </p:sp>
    </p:spTree>
    <p:extLst>
      <p:ext uri="{BB962C8B-B14F-4D97-AF65-F5344CB8AC3E}">
        <p14:creationId xmlns:p14="http://schemas.microsoft.com/office/powerpoint/2010/main" val="3092693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71ED5E33-E5FB-478F-8B34-112524FF3053}" type="slidenum">
              <a:rPr lang="pt-BR" smtClean="0"/>
              <a:t>13</a:t>
            </a:fld>
            <a:endParaRPr lang="pt-BR"/>
          </a:p>
        </p:txBody>
      </p:sp>
    </p:spTree>
    <p:extLst>
      <p:ext uri="{BB962C8B-B14F-4D97-AF65-F5344CB8AC3E}">
        <p14:creationId xmlns:p14="http://schemas.microsoft.com/office/powerpoint/2010/main" val="1783117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71ED5E33-E5FB-478F-8B34-112524FF3053}" type="slidenum">
              <a:rPr lang="pt-BR" smtClean="0"/>
              <a:t>28</a:t>
            </a:fld>
            <a:endParaRPr lang="pt-BR"/>
          </a:p>
        </p:txBody>
      </p:sp>
    </p:spTree>
    <p:extLst>
      <p:ext uri="{BB962C8B-B14F-4D97-AF65-F5344CB8AC3E}">
        <p14:creationId xmlns:p14="http://schemas.microsoft.com/office/powerpoint/2010/main" val="970980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71ED5E33-E5FB-478F-8B34-112524FF3053}" type="slidenum">
              <a:rPr lang="pt-BR" smtClean="0"/>
              <a:t>51</a:t>
            </a:fld>
            <a:endParaRPr lang="pt-BR"/>
          </a:p>
        </p:txBody>
      </p:sp>
    </p:spTree>
    <p:extLst>
      <p:ext uri="{BB962C8B-B14F-4D97-AF65-F5344CB8AC3E}">
        <p14:creationId xmlns:p14="http://schemas.microsoft.com/office/powerpoint/2010/main" val="1251564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pt-BR"/>
              <a:t>Clique para editar o título Mestre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8/27/2026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796027F-7875-4030-9381-8BD8C4F21935}" type="datetimeFigureOut">
              <a:rPr lang="en-US" dirty="0"/>
              <a:t>8/27/2026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pt-BR"/>
              <a:t>Clique para editar o título Mestre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9796027F-7875-4030-9381-8BD8C4F21935}" type="datetimeFigureOut">
              <a:rPr lang="en-US" dirty="0"/>
              <a:t>8/27/2026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8/27/2026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a:t>Clique para editar o título Mestre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8/27/2026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8/27/2026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8/27/2026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pt-BR"/>
              <a:t>Clique para editar o título Mestre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7" name="Date Placeholder 4"/>
          <p:cNvSpPr>
            <a:spLocks noGrp="1"/>
          </p:cNvSpPr>
          <p:nvPr>
            <p:ph type="dt" sz="half" idx="10"/>
          </p:nvPr>
        </p:nvSpPr>
        <p:spPr/>
        <p:txBody>
          <a:bodyPr/>
          <a:lstStyle/>
          <a:p>
            <a:fld id="{4509A250-FF31-4206-8172-F9D3106AACB1}" type="datetimeFigureOut">
              <a:rPr lang="en-US" dirty="0"/>
              <a:t>8/27/2026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509A250-FF31-4206-8172-F9D3106AACB1}" type="datetimeFigureOut">
              <a:rPr lang="en-US" dirty="0"/>
              <a:t>8/27/2026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509A250-FF31-4206-8172-F9D3106AACB1}" type="datetimeFigureOut">
              <a:rPr lang="en-US" dirty="0"/>
              <a:t>8/27/2026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pt-BR"/>
              <a:t>Clique para editar o título Mestre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4509A250-FF31-4206-8172-F9D3106AACB1}" type="datetimeFigureOut">
              <a:rPr lang="en-US" dirty="0"/>
              <a:t>8/27/2026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pt-BR"/>
              <a:t>Clique para editar o título Mestre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4509A250-FF31-4206-8172-F9D3106AACB1}" type="datetimeFigureOut">
              <a:rPr lang="en-US" dirty="0"/>
              <a:t>8/27/2026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pt-BR"/>
              <a:t>Clique para editar o título Mestre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4509A250-FF31-4206-8172-F9D3106AACB1}" type="datetimeFigureOut">
              <a:rPr lang="en-US" dirty="0"/>
              <a:t>8/27/2026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n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pt-BR"/>
              <a:t>Clique para editar o título Mestre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8/27/2026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unas de Image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pt-BR"/>
              <a:t>Clique para editar o título Mestre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8/27/2026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nchor="t" anchorCtr="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8/27/2026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pt-BR"/>
              <a:t>Clique para editar o título Mestre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8/27/2026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pt-BR"/>
              <a:t>Clique para editar o título Mestre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8/27/2026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www.planalto.gov.br/ccivil_03/constituicao/Emendas/Emc/emc132.htm#art1"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www.planalto.gov.br/ccivil_03/leis/L5172.htm#art14"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hyperlink" Target="https://www.planalto.gov.br/ccivil_03/leis/L5172.htm#art14" TargetMode="Externa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www.planalto.gov.br/ccivil_03/constituicao/Emendas/Emc/emc132.htm#art1"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s://www.planalto.gov.br/ccivil_03/leis/lcp/lcp214.htm"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http://www.planalto.gov.br/ccivil_03/leis/L8213cons.htm#art58" TargetMode="External"/><Relationship Id="rId2" Type="http://schemas.openxmlformats.org/officeDocument/2006/relationships/hyperlink" Target="http://www.planalto.gov.br/ccivil_03/leis/L8213cons.htm#art57" TargetMode="Externa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hyperlink" Target="http://www.planalto.gov.br/ccivil_03/LEIS/L8212cons.htm#art23" TargetMode="External"/><Relationship Id="rId2" Type="http://schemas.openxmlformats.org/officeDocument/2006/relationships/hyperlink" Target="http://www.planalto.gov.br/ccivil_03/LEIS/L8212cons.htm#art22" TargetMode="Externa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hyperlink" Target="http://www.planalto.gov.br/CCIVIL_03/Constituicao/Constitui%C3%A7ao.htm#art150vic" TargetMode="Externa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hyperlink" Target="http://legislacao.planalto.gov.br/legisla/legislacao.nsf/Viw_Identificacao/mpv%202.158-35-2001?OpenDocument" TargetMode="Externa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hyperlink" Target="http://www.planalto.gov.br/ccivil_03/LEIS/L9532.htm#art15" TargetMode="Externa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35295F-5189-2ED7-EC8A-00FB18901760}"/>
              </a:ext>
            </a:extLst>
          </p:cNvPr>
          <p:cNvSpPr>
            <a:spLocks noGrp="1"/>
          </p:cNvSpPr>
          <p:nvPr>
            <p:ph type="ctrTitle"/>
          </p:nvPr>
        </p:nvSpPr>
        <p:spPr>
          <a:xfrm>
            <a:off x="109728" y="99419"/>
            <a:ext cx="12082272" cy="1493407"/>
          </a:xfrm>
        </p:spPr>
        <p:txBody>
          <a:bodyPr/>
          <a:lstStyle/>
          <a:p>
            <a:pPr algn="ctr"/>
            <a:r>
              <a:rPr lang="pt-BR" sz="4400" dirty="0">
                <a:solidFill>
                  <a:srgbClr val="FFC000"/>
                </a:solidFill>
              </a:rPr>
              <a:t>Oportunidades, imunidades e isenções Organizações da sociedade civil </a:t>
            </a:r>
          </a:p>
        </p:txBody>
      </p:sp>
      <p:sp>
        <p:nvSpPr>
          <p:cNvPr id="3" name="Subtítulo 2">
            <a:extLst>
              <a:ext uri="{FF2B5EF4-FFF2-40B4-BE49-F238E27FC236}">
                <a16:creationId xmlns:a16="http://schemas.microsoft.com/office/drawing/2014/main" id="{7A5EB021-D1BF-597A-2215-1EA9A360B732}"/>
              </a:ext>
            </a:extLst>
          </p:cNvPr>
          <p:cNvSpPr>
            <a:spLocks noGrp="1"/>
          </p:cNvSpPr>
          <p:nvPr>
            <p:ph type="subTitle" idx="1"/>
          </p:nvPr>
        </p:nvSpPr>
        <p:spPr>
          <a:xfrm>
            <a:off x="1394075" y="5873985"/>
            <a:ext cx="8825658" cy="861420"/>
          </a:xfrm>
        </p:spPr>
        <p:txBody>
          <a:bodyPr>
            <a:normAutofit/>
          </a:bodyPr>
          <a:lstStyle/>
          <a:p>
            <a:pPr algn="ctr"/>
            <a:r>
              <a:rPr lang="pt-BR" sz="3600" dirty="0">
                <a:solidFill>
                  <a:srgbClr val="FFC000"/>
                </a:solidFill>
              </a:rPr>
              <a:t>Francisco Leite Duarte</a:t>
            </a:r>
          </a:p>
        </p:txBody>
      </p:sp>
      <p:pic>
        <p:nvPicPr>
          <p:cNvPr id="8" name="Imagem 7">
            <a:extLst>
              <a:ext uri="{FF2B5EF4-FFF2-40B4-BE49-F238E27FC236}">
                <a16:creationId xmlns:a16="http://schemas.microsoft.com/office/drawing/2014/main" id="{57C63D54-81EF-D50E-F049-95FDE20A7CF0}"/>
              </a:ext>
            </a:extLst>
          </p:cNvPr>
          <p:cNvPicPr>
            <a:picLocks noChangeAspect="1"/>
          </p:cNvPicPr>
          <p:nvPr/>
        </p:nvPicPr>
        <p:blipFill>
          <a:blip r:embed="rId2"/>
          <a:stretch>
            <a:fillRect/>
          </a:stretch>
        </p:blipFill>
        <p:spPr>
          <a:xfrm>
            <a:off x="2529032" y="1873047"/>
            <a:ext cx="7133935" cy="3794260"/>
          </a:xfrm>
          <a:prstGeom prst="rect">
            <a:avLst/>
          </a:prstGeom>
        </p:spPr>
      </p:pic>
    </p:spTree>
    <p:extLst>
      <p:ext uri="{BB962C8B-B14F-4D97-AF65-F5344CB8AC3E}">
        <p14:creationId xmlns:p14="http://schemas.microsoft.com/office/powerpoint/2010/main" val="807618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9473D-DC95-1F6B-07A8-95538859774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9151B7E-6058-3125-A81D-01C18E879D87}"/>
              </a:ext>
            </a:extLst>
          </p:cNvPr>
          <p:cNvSpPr>
            <a:spLocks noGrp="1"/>
          </p:cNvSpPr>
          <p:nvPr>
            <p:ph type="ctrTitle"/>
          </p:nvPr>
        </p:nvSpPr>
        <p:spPr>
          <a:xfrm>
            <a:off x="109728" y="99419"/>
            <a:ext cx="10326623" cy="2217061"/>
          </a:xfrm>
        </p:spPr>
        <p:txBody>
          <a:bodyPr/>
          <a:lstStyle/>
          <a:p>
            <a:pPr algn="ctr"/>
            <a:r>
              <a:rPr lang="pt-BR" sz="4400" dirty="0">
                <a:solidFill>
                  <a:srgbClr val="FFC000"/>
                </a:solidFill>
              </a:rPr>
              <a:t>Oportunidades, imunidades e isenções para as Organizações da sociedade civil - </a:t>
            </a:r>
            <a:r>
              <a:rPr lang="pt-BR" sz="4400" dirty="0" err="1">
                <a:solidFill>
                  <a:srgbClr val="FFC000"/>
                </a:solidFill>
              </a:rPr>
              <a:t>OSCs</a:t>
            </a:r>
            <a:endParaRPr lang="pt-BR" sz="4400" dirty="0">
              <a:solidFill>
                <a:srgbClr val="FFC000"/>
              </a:solidFill>
            </a:endParaRPr>
          </a:p>
        </p:txBody>
      </p:sp>
      <p:sp>
        <p:nvSpPr>
          <p:cNvPr id="3" name="Subtítulo 2">
            <a:extLst>
              <a:ext uri="{FF2B5EF4-FFF2-40B4-BE49-F238E27FC236}">
                <a16:creationId xmlns:a16="http://schemas.microsoft.com/office/drawing/2014/main" id="{61E4B906-BFE4-2A7E-0513-0DF9D988AABD}"/>
              </a:ext>
            </a:extLst>
          </p:cNvPr>
          <p:cNvSpPr>
            <a:spLocks noGrp="1"/>
          </p:cNvSpPr>
          <p:nvPr>
            <p:ph type="subTitle" idx="1"/>
          </p:nvPr>
        </p:nvSpPr>
        <p:spPr>
          <a:xfrm>
            <a:off x="1394075" y="5873985"/>
            <a:ext cx="8825658" cy="861420"/>
          </a:xfrm>
        </p:spPr>
        <p:txBody>
          <a:bodyPr>
            <a:normAutofit/>
          </a:bodyPr>
          <a:lstStyle/>
          <a:p>
            <a:pPr algn="ctr"/>
            <a:r>
              <a:rPr lang="pt-BR" sz="3600" dirty="0">
                <a:solidFill>
                  <a:srgbClr val="FFC000"/>
                </a:solidFill>
              </a:rPr>
              <a:t>Francisco Leite Duarte</a:t>
            </a:r>
          </a:p>
        </p:txBody>
      </p:sp>
      <p:sp>
        <p:nvSpPr>
          <p:cNvPr id="4" name="Retângulo 3">
            <a:extLst>
              <a:ext uri="{FF2B5EF4-FFF2-40B4-BE49-F238E27FC236}">
                <a16:creationId xmlns:a16="http://schemas.microsoft.com/office/drawing/2014/main" id="{B78B0856-CE12-FD29-C281-88E19F39CC8A}"/>
              </a:ext>
            </a:extLst>
          </p:cNvPr>
          <p:cNvSpPr/>
          <p:nvPr/>
        </p:nvSpPr>
        <p:spPr>
          <a:xfrm>
            <a:off x="10436351" y="0"/>
            <a:ext cx="658369" cy="221706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rgbClr val="FFC000"/>
              </a:solidFill>
            </a:endParaRPr>
          </a:p>
        </p:txBody>
      </p:sp>
      <p:pic>
        <p:nvPicPr>
          <p:cNvPr id="6" name="Imagem 5">
            <a:extLst>
              <a:ext uri="{FF2B5EF4-FFF2-40B4-BE49-F238E27FC236}">
                <a16:creationId xmlns:a16="http://schemas.microsoft.com/office/drawing/2014/main" id="{BD93254E-1032-9E3D-9748-154FCA0173C0}"/>
              </a:ext>
            </a:extLst>
          </p:cNvPr>
          <p:cNvPicPr>
            <a:picLocks noChangeAspect="1"/>
          </p:cNvPicPr>
          <p:nvPr/>
        </p:nvPicPr>
        <p:blipFill>
          <a:blip r:embed="rId2"/>
          <a:stretch>
            <a:fillRect/>
          </a:stretch>
        </p:blipFill>
        <p:spPr>
          <a:xfrm>
            <a:off x="0" y="0"/>
            <a:ext cx="12192000" cy="6949440"/>
          </a:xfrm>
          <a:prstGeom prst="rect">
            <a:avLst/>
          </a:prstGeom>
        </p:spPr>
      </p:pic>
      <p:pic>
        <p:nvPicPr>
          <p:cNvPr id="7" name="Imagem 6">
            <a:extLst>
              <a:ext uri="{FF2B5EF4-FFF2-40B4-BE49-F238E27FC236}">
                <a16:creationId xmlns:a16="http://schemas.microsoft.com/office/drawing/2014/main" id="{961D236A-BA89-29A5-AAEB-A966B8C0C543}"/>
              </a:ext>
            </a:extLst>
          </p:cNvPr>
          <p:cNvPicPr>
            <a:picLocks noChangeAspect="1"/>
          </p:cNvPicPr>
          <p:nvPr/>
        </p:nvPicPr>
        <p:blipFill>
          <a:blip r:embed="rId3"/>
          <a:stretch>
            <a:fillRect/>
          </a:stretch>
        </p:blipFill>
        <p:spPr>
          <a:xfrm>
            <a:off x="-17144" y="-97536"/>
            <a:ext cx="12192000" cy="7046976"/>
          </a:xfrm>
          <a:prstGeom prst="rect">
            <a:avLst/>
          </a:prstGeom>
        </p:spPr>
      </p:pic>
    </p:spTree>
    <p:extLst>
      <p:ext uri="{BB962C8B-B14F-4D97-AF65-F5344CB8AC3E}">
        <p14:creationId xmlns:p14="http://schemas.microsoft.com/office/powerpoint/2010/main" val="4194243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7350E-9A9F-EAC8-5AE4-9CBBE3C01E4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BECF367-3ACE-FF45-4CE7-0296978B4F85}"/>
              </a:ext>
            </a:extLst>
          </p:cNvPr>
          <p:cNvSpPr>
            <a:spLocks noGrp="1"/>
          </p:cNvSpPr>
          <p:nvPr>
            <p:ph type="ctrTitle"/>
          </p:nvPr>
        </p:nvSpPr>
        <p:spPr>
          <a:xfrm>
            <a:off x="109728" y="99419"/>
            <a:ext cx="10326623" cy="2217061"/>
          </a:xfrm>
        </p:spPr>
        <p:txBody>
          <a:bodyPr/>
          <a:lstStyle/>
          <a:p>
            <a:pPr algn="ctr"/>
            <a:r>
              <a:rPr lang="pt-BR" sz="4400" dirty="0">
                <a:solidFill>
                  <a:srgbClr val="FFC000"/>
                </a:solidFill>
              </a:rPr>
              <a:t>Oportunidades, imunidades e isenções para as Organizações da sociedade civil - </a:t>
            </a:r>
            <a:r>
              <a:rPr lang="pt-BR" sz="4400" dirty="0" err="1">
                <a:solidFill>
                  <a:srgbClr val="FFC000"/>
                </a:solidFill>
              </a:rPr>
              <a:t>OSCs</a:t>
            </a:r>
            <a:endParaRPr lang="pt-BR" sz="4400" dirty="0">
              <a:solidFill>
                <a:srgbClr val="FFC000"/>
              </a:solidFill>
            </a:endParaRPr>
          </a:p>
        </p:txBody>
      </p:sp>
      <p:sp>
        <p:nvSpPr>
          <p:cNvPr id="3" name="Subtítulo 2">
            <a:extLst>
              <a:ext uri="{FF2B5EF4-FFF2-40B4-BE49-F238E27FC236}">
                <a16:creationId xmlns:a16="http://schemas.microsoft.com/office/drawing/2014/main" id="{0DC5D577-CC69-2BBA-26C3-44F3BFD1DE09}"/>
              </a:ext>
            </a:extLst>
          </p:cNvPr>
          <p:cNvSpPr>
            <a:spLocks noGrp="1"/>
          </p:cNvSpPr>
          <p:nvPr>
            <p:ph type="subTitle" idx="1"/>
          </p:nvPr>
        </p:nvSpPr>
        <p:spPr>
          <a:xfrm>
            <a:off x="1394075" y="5873985"/>
            <a:ext cx="8825658" cy="861420"/>
          </a:xfrm>
        </p:spPr>
        <p:txBody>
          <a:bodyPr>
            <a:normAutofit/>
          </a:bodyPr>
          <a:lstStyle/>
          <a:p>
            <a:pPr algn="ctr"/>
            <a:r>
              <a:rPr lang="pt-BR" sz="3600" dirty="0">
                <a:solidFill>
                  <a:srgbClr val="FFC000"/>
                </a:solidFill>
              </a:rPr>
              <a:t>Francisco Leite Duarte</a:t>
            </a:r>
          </a:p>
        </p:txBody>
      </p:sp>
      <p:sp>
        <p:nvSpPr>
          <p:cNvPr id="4" name="Retângulo 3">
            <a:extLst>
              <a:ext uri="{FF2B5EF4-FFF2-40B4-BE49-F238E27FC236}">
                <a16:creationId xmlns:a16="http://schemas.microsoft.com/office/drawing/2014/main" id="{B286C095-6D95-92C6-AFD2-BC20C0B59337}"/>
              </a:ext>
            </a:extLst>
          </p:cNvPr>
          <p:cNvSpPr/>
          <p:nvPr/>
        </p:nvSpPr>
        <p:spPr>
          <a:xfrm>
            <a:off x="10436351" y="0"/>
            <a:ext cx="658369" cy="221706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rgbClr val="FFC000"/>
              </a:solidFill>
            </a:endParaRPr>
          </a:p>
        </p:txBody>
      </p:sp>
      <p:pic>
        <p:nvPicPr>
          <p:cNvPr id="6" name="Imagem 5">
            <a:extLst>
              <a:ext uri="{FF2B5EF4-FFF2-40B4-BE49-F238E27FC236}">
                <a16:creationId xmlns:a16="http://schemas.microsoft.com/office/drawing/2014/main" id="{683C1BA1-ADD3-FBF7-C0B3-A5B9726F4FFB}"/>
              </a:ext>
            </a:extLst>
          </p:cNvPr>
          <p:cNvPicPr>
            <a:picLocks noChangeAspect="1"/>
          </p:cNvPicPr>
          <p:nvPr/>
        </p:nvPicPr>
        <p:blipFill>
          <a:blip r:embed="rId2"/>
          <a:stretch>
            <a:fillRect/>
          </a:stretch>
        </p:blipFill>
        <p:spPr>
          <a:xfrm>
            <a:off x="0" y="0"/>
            <a:ext cx="12192000" cy="6949440"/>
          </a:xfrm>
          <a:prstGeom prst="rect">
            <a:avLst/>
          </a:prstGeom>
        </p:spPr>
      </p:pic>
      <p:pic>
        <p:nvPicPr>
          <p:cNvPr id="8" name="Imagem 7">
            <a:extLst>
              <a:ext uri="{FF2B5EF4-FFF2-40B4-BE49-F238E27FC236}">
                <a16:creationId xmlns:a16="http://schemas.microsoft.com/office/drawing/2014/main" id="{B2913DD2-323B-D8C7-6E05-6D196F861C32}"/>
              </a:ext>
            </a:extLst>
          </p:cNvPr>
          <p:cNvPicPr>
            <a:picLocks noChangeAspect="1"/>
          </p:cNvPicPr>
          <p:nvPr/>
        </p:nvPicPr>
        <p:blipFill>
          <a:blip r:embed="rId3"/>
          <a:stretch>
            <a:fillRect/>
          </a:stretch>
        </p:blipFill>
        <p:spPr>
          <a:xfrm>
            <a:off x="-17084" y="0"/>
            <a:ext cx="12192000" cy="6858000"/>
          </a:xfrm>
          <a:prstGeom prst="rect">
            <a:avLst/>
          </a:prstGeom>
        </p:spPr>
      </p:pic>
    </p:spTree>
    <p:extLst>
      <p:ext uri="{BB962C8B-B14F-4D97-AF65-F5344CB8AC3E}">
        <p14:creationId xmlns:p14="http://schemas.microsoft.com/office/powerpoint/2010/main" val="2836119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ítulo 1">
            <a:extLst>
              <a:ext uri="{FF2B5EF4-FFF2-40B4-BE49-F238E27FC236}">
                <a16:creationId xmlns:a16="http://schemas.microsoft.com/office/drawing/2014/main" id="{9DE35CE9-133D-25B8-7CC0-938C453269C1}"/>
              </a:ext>
            </a:extLst>
          </p:cNvPr>
          <p:cNvSpPr>
            <a:spLocks noGrp="1"/>
          </p:cNvSpPr>
          <p:nvPr>
            <p:ph type="title"/>
          </p:nvPr>
        </p:nvSpPr>
        <p:spPr>
          <a:xfrm>
            <a:off x="633919" y="334962"/>
            <a:ext cx="11131361" cy="1079501"/>
          </a:xfrm>
        </p:spPr>
        <p:txBody>
          <a:bodyPr/>
          <a:lstStyle/>
          <a:p>
            <a:pPr eaLnBrk="1" hangingPunct="1"/>
            <a:r>
              <a:rPr lang="pt-BR" altLang="pt-BR" sz="6000" dirty="0">
                <a:solidFill>
                  <a:srgbClr val="FFC000"/>
                </a:solidFill>
              </a:rPr>
              <a:t>De que estamos falando?</a:t>
            </a:r>
          </a:p>
        </p:txBody>
      </p:sp>
      <p:sp>
        <p:nvSpPr>
          <p:cNvPr id="3" name="Espaço Reservado para Conteúdo 2">
            <a:extLst>
              <a:ext uri="{FF2B5EF4-FFF2-40B4-BE49-F238E27FC236}">
                <a16:creationId xmlns:a16="http://schemas.microsoft.com/office/drawing/2014/main" id="{1108E957-47D8-4EB4-418E-164C0E23E889}"/>
              </a:ext>
            </a:extLst>
          </p:cNvPr>
          <p:cNvSpPr>
            <a:spLocks noGrp="1"/>
          </p:cNvSpPr>
          <p:nvPr>
            <p:ph sz="half" idx="1"/>
          </p:nvPr>
        </p:nvSpPr>
        <p:spPr/>
        <p:txBody>
          <a:bodyPr rtlCol="0">
            <a:normAutofit/>
          </a:bodyPr>
          <a:lstStyle/>
          <a:p>
            <a:pPr marL="0" indent="0">
              <a:buNone/>
              <a:defRPr/>
            </a:pPr>
            <a:endParaRPr lang="pt-BR" dirty="0"/>
          </a:p>
          <a:p>
            <a:pPr marL="0" indent="0">
              <a:buNone/>
              <a:defRPr/>
            </a:pPr>
            <a:endParaRPr lang="pt-BR" dirty="0"/>
          </a:p>
          <a:p>
            <a:pPr marL="0" indent="0">
              <a:buNone/>
              <a:defRPr/>
            </a:pPr>
            <a:endParaRPr lang="pt-BR" dirty="0"/>
          </a:p>
          <a:p>
            <a:pPr marL="0" indent="0">
              <a:buNone/>
              <a:defRPr/>
            </a:pPr>
            <a:endParaRPr lang="pt-BR" dirty="0"/>
          </a:p>
          <a:p>
            <a:pPr>
              <a:defRPr/>
            </a:pPr>
            <a:endParaRPr lang="pt-BR" dirty="0"/>
          </a:p>
          <a:p>
            <a:pPr marL="0" indent="0" algn="ctr">
              <a:buNone/>
              <a:defRPr/>
            </a:pPr>
            <a:endParaRPr lang="pt-BR" dirty="0"/>
          </a:p>
          <a:p>
            <a:pPr marL="0" indent="0" algn="ctr">
              <a:buNone/>
              <a:defRPr/>
            </a:pPr>
            <a:endParaRPr lang="pt-BR" dirty="0"/>
          </a:p>
        </p:txBody>
      </p:sp>
      <p:sp>
        <p:nvSpPr>
          <p:cNvPr id="4" name="Espaço Reservado para Conteúdo 3">
            <a:extLst>
              <a:ext uri="{FF2B5EF4-FFF2-40B4-BE49-F238E27FC236}">
                <a16:creationId xmlns:a16="http://schemas.microsoft.com/office/drawing/2014/main" id="{D479A693-87EC-A324-4EB7-862A742334FD}"/>
              </a:ext>
            </a:extLst>
          </p:cNvPr>
          <p:cNvSpPr>
            <a:spLocks noGrp="1"/>
          </p:cNvSpPr>
          <p:nvPr>
            <p:ph sz="half" idx="2"/>
          </p:nvPr>
        </p:nvSpPr>
        <p:spPr/>
        <p:txBody>
          <a:bodyPr rtlCol="0">
            <a:normAutofit/>
          </a:bodyPr>
          <a:lstStyle/>
          <a:p>
            <a:pPr>
              <a:defRPr/>
            </a:pPr>
            <a:endParaRPr lang="pt-BR" dirty="0"/>
          </a:p>
          <a:p>
            <a:pPr>
              <a:defRPr/>
            </a:pPr>
            <a:endParaRPr lang="pt-BR" dirty="0"/>
          </a:p>
          <a:p>
            <a:pPr>
              <a:defRPr/>
            </a:pPr>
            <a:endParaRPr lang="pt-BR" dirty="0"/>
          </a:p>
          <a:p>
            <a:pPr marL="0" indent="0">
              <a:buNone/>
              <a:defRPr/>
            </a:pPr>
            <a:endParaRPr lang="pt-BR" dirty="0"/>
          </a:p>
          <a:p>
            <a:pPr>
              <a:defRPr/>
            </a:pPr>
            <a:endParaRPr lang="pt-BR" dirty="0"/>
          </a:p>
          <a:p>
            <a:pPr marL="0" indent="0">
              <a:buNone/>
              <a:defRPr/>
            </a:pPr>
            <a:endParaRPr lang="pt-BR" dirty="0"/>
          </a:p>
          <a:p>
            <a:pPr marL="0" indent="0">
              <a:buNone/>
              <a:defRPr/>
            </a:pPr>
            <a:endParaRPr lang="pt-BR" dirty="0"/>
          </a:p>
        </p:txBody>
      </p:sp>
      <p:sp>
        <p:nvSpPr>
          <p:cNvPr id="5" name="Retângulo 4">
            <a:extLst>
              <a:ext uri="{FF2B5EF4-FFF2-40B4-BE49-F238E27FC236}">
                <a16:creationId xmlns:a16="http://schemas.microsoft.com/office/drawing/2014/main" id="{2BC23216-B02C-8A1E-7249-96F5D223DD31}"/>
              </a:ext>
            </a:extLst>
          </p:cNvPr>
          <p:cNvSpPr/>
          <p:nvPr/>
        </p:nvSpPr>
        <p:spPr>
          <a:xfrm>
            <a:off x="2058988" y="1773238"/>
            <a:ext cx="3960812" cy="1079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sz="4400" dirty="0">
                <a:solidFill>
                  <a:schemeClr val="tx1"/>
                </a:solidFill>
              </a:rPr>
              <a:t>IMUNIDADES</a:t>
            </a:r>
          </a:p>
          <a:p>
            <a:pPr algn="ctr">
              <a:defRPr/>
            </a:pPr>
            <a:endParaRPr lang="pt-BR" dirty="0">
              <a:solidFill>
                <a:schemeClr val="tx1"/>
              </a:solidFill>
            </a:endParaRPr>
          </a:p>
        </p:txBody>
      </p:sp>
      <p:sp>
        <p:nvSpPr>
          <p:cNvPr id="6" name="Retângulo 5">
            <a:extLst>
              <a:ext uri="{FF2B5EF4-FFF2-40B4-BE49-F238E27FC236}">
                <a16:creationId xmlns:a16="http://schemas.microsoft.com/office/drawing/2014/main" id="{4A50AB11-CC06-A892-E788-158CDD7F87AD}"/>
              </a:ext>
            </a:extLst>
          </p:cNvPr>
          <p:cNvSpPr/>
          <p:nvPr/>
        </p:nvSpPr>
        <p:spPr>
          <a:xfrm>
            <a:off x="6456363" y="1773238"/>
            <a:ext cx="3600450" cy="1079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sz="4400" dirty="0">
                <a:solidFill>
                  <a:schemeClr val="tx1"/>
                </a:solidFill>
              </a:rPr>
              <a:t>ISENÇÕES</a:t>
            </a:r>
          </a:p>
        </p:txBody>
      </p:sp>
      <p:sp>
        <p:nvSpPr>
          <p:cNvPr id="7" name="Seta para baixo 6">
            <a:extLst>
              <a:ext uri="{FF2B5EF4-FFF2-40B4-BE49-F238E27FC236}">
                <a16:creationId xmlns:a16="http://schemas.microsoft.com/office/drawing/2014/main" id="{3A398E79-8B87-CE17-4FE8-9E1FEE9CE5FF}"/>
              </a:ext>
            </a:extLst>
          </p:cNvPr>
          <p:cNvSpPr/>
          <p:nvPr/>
        </p:nvSpPr>
        <p:spPr>
          <a:xfrm>
            <a:off x="3648076" y="2997201"/>
            <a:ext cx="792163" cy="11525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8" name="Seta para baixo 7">
            <a:extLst>
              <a:ext uri="{FF2B5EF4-FFF2-40B4-BE49-F238E27FC236}">
                <a16:creationId xmlns:a16="http://schemas.microsoft.com/office/drawing/2014/main" id="{0C6936FB-FF61-74B6-F839-8D1DD5572CFC}"/>
              </a:ext>
            </a:extLst>
          </p:cNvPr>
          <p:cNvSpPr/>
          <p:nvPr/>
        </p:nvSpPr>
        <p:spPr>
          <a:xfrm>
            <a:off x="7751763" y="2922589"/>
            <a:ext cx="792162" cy="11525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9" name="Retângulo 8">
            <a:extLst>
              <a:ext uri="{FF2B5EF4-FFF2-40B4-BE49-F238E27FC236}">
                <a16:creationId xmlns:a16="http://schemas.microsoft.com/office/drawing/2014/main" id="{85753A0F-2302-942A-3428-3BE1BE2A9122}"/>
              </a:ext>
            </a:extLst>
          </p:cNvPr>
          <p:cNvSpPr/>
          <p:nvPr/>
        </p:nvSpPr>
        <p:spPr>
          <a:xfrm>
            <a:off x="1981201" y="4508501"/>
            <a:ext cx="3960813" cy="16176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sz="3200" dirty="0">
                <a:solidFill>
                  <a:schemeClr val="tx1"/>
                </a:solidFill>
              </a:rPr>
              <a:t>Não incidência por querer da Constituição</a:t>
            </a:r>
          </a:p>
          <a:p>
            <a:pPr algn="ctr">
              <a:defRPr/>
            </a:pPr>
            <a:endParaRPr lang="pt-BR" dirty="0">
              <a:solidFill>
                <a:schemeClr val="tx1"/>
              </a:solidFill>
            </a:endParaRPr>
          </a:p>
        </p:txBody>
      </p:sp>
      <p:sp>
        <p:nvSpPr>
          <p:cNvPr id="10" name="Retângulo 9">
            <a:extLst>
              <a:ext uri="{FF2B5EF4-FFF2-40B4-BE49-F238E27FC236}">
                <a16:creationId xmlns:a16="http://schemas.microsoft.com/office/drawing/2014/main" id="{71868659-EE32-01FE-E67F-73561D15468A}"/>
              </a:ext>
            </a:extLst>
          </p:cNvPr>
          <p:cNvSpPr/>
          <p:nvPr/>
        </p:nvSpPr>
        <p:spPr>
          <a:xfrm>
            <a:off x="6392863" y="4524376"/>
            <a:ext cx="3960812" cy="16176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sz="3200" dirty="0">
                <a:solidFill>
                  <a:schemeClr val="tx1"/>
                </a:solidFill>
              </a:rPr>
              <a:t>Dispensa do tributo feita pela lei</a:t>
            </a:r>
            <a:endParaRPr lang="pt-BR"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ítulo 1">
            <a:extLst>
              <a:ext uri="{FF2B5EF4-FFF2-40B4-BE49-F238E27FC236}">
                <a16:creationId xmlns:a16="http://schemas.microsoft.com/office/drawing/2014/main" id="{FF122643-AB9B-2201-EF10-A0A745CDCCC6}"/>
              </a:ext>
            </a:extLst>
          </p:cNvPr>
          <p:cNvSpPr>
            <a:spLocks noGrp="1"/>
          </p:cNvSpPr>
          <p:nvPr>
            <p:ph type="title"/>
          </p:nvPr>
        </p:nvSpPr>
        <p:spPr>
          <a:xfrm>
            <a:off x="1393638" y="403950"/>
            <a:ext cx="9404723" cy="1400530"/>
          </a:xfrm>
        </p:spPr>
        <p:txBody>
          <a:bodyPr/>
          <a:lstStyle/>
          <a:p>
            <a:pPr algn="ctr" eaLnBrk="1" hangingPunct="1"/>
            <a:r>
              <a:rPr lang="pt-BR" altLang="pt-BR" b="1" dirty="0"/>
              <a:t>A velha ordem normativa</a:t>
            </a:r>
            <a:br>
              <a:rPr lang="pt-BR" altLang="pt-BR" b="1" dirty="0"/>
            </a:br>
            <a:r>
              <a:rPr lang="pt-BR" altLang="pt-BR" b="1" dirty="0"/>
              <a:t>Terceiro setor</a:t>
            </a:r>
          </a:p>
        </p:txBody>
      </p:sp>
      <p:sp>
        <p:nvSpPr>
          <p:cNvPr id="49155" name="Espaço Reservado para Conteúdo 2">
            <a:extLst>
              <a:ext uri="{FF2B5EF4-FFF2-40B4-BE49-F238E27FC236}">
                <a16:creationId xmlns:a16="http://schemas.microsoft.com/office/drawing/2014/main" id="{4DA0CA42-C928-94FA-62FD-78A8A884683F}"/>
              </a:ext>
            </a:extLst>
          </p:cNvPr>
          <p:cNvSpPr>
            <a:spLocks noGrp="1"/>
          </p:cNvSpPr>
          <p:nvPr>
            <p:ph sz="half" idx="1"/>
          </p:nvPr>
        </p:nvSpPr>
        <p:spPr>
          <a:xfrm>
            <a:off x="121920" y="2060575"/>
            <a:ext cx="5974080" cy="4195763"/>
          </a:xfrm>
        </p:spPr>
        <p:txBody>
          <a:bodyPr/>
          <a:lstStyle/>
          <a:p>
            <a:pPr eaLnBrk="1" hangingPunct="1"/>
            <a:r>
              <a:rPr lang="pt-BR" altLang="pt-BR" sz="2800" dirty="0" err="1">
                <a:solidFill>
                  <a:srgbClr val="FFC000"/>
                </a:solidFill>
              </a:rPr>
              <a:t>Irpj</a:t>
            </a:r>
            <a:r>
              <a:rPr lang="pt-BR" altLang="pt-BR" sz="2800" dirty="0">
                <a:solidFill>
                  <a:srgbClr val="FFC000"/>
                </a:solidFill>
              </a:rPr>
              <a:t>: imunidade ou isenção</a:t>
            </a:r>
          </a:p>
          <a:p>
            <a:pPr eaLnBrk="1" hangingPunct="1"/>
            <a:r>
              <a:rPr lang="pt-BR" altLang="pt-BR" sz="2800" dirty="0">
                <a:solidFill>
                  <a:srgbClr val="FFC000"/>
                </a:solidFill>
              </a:rPr>
              <a:t>CSLL: Imunidade ou isenção</a:t>
            </a:r>
          </a:p>
          <a:p>
            <a:pPr eaLnBrk="1" hangingPunct="1"/>
            <a:r>
              <a:rPr lang="pt-BR" altLang="pt-BR" sz="2800" dirty="0">
                <a:solidFill>
                  <a:srgbClr val="FFC000"/>
                </a:solidFill>
              </a:rPr>
              <a:t>COFINS: isenção sobre as receitas das atividades próprias</a:t>
            </a:r>
          </a:p>
          <a:p>
            <a:pPr lvl="1" eaLnBrk="1" hangingPunct="1"/>
            <a:r>
              <a:rPr lang="pt-BR" altLang="pt-BR" sz="2800" dirty="0">
                <a:solidFill>
                  <a:srgbClr val="FFC000"/>
                </a:solidFill>
              </a:rPr>
              <a:t>Se atividade própria: regime cumulativo</a:t>
            </a:r>
          </a:p>
          <a:p>
            <a:pPr lvl="1" eaLnBrk="1" hangingPunct="1"/>
            <a:endParaRPr lang="pt-BR" altLang="pt-BR" dirty="0"/>
          </a:p>
        </p:txBody>
      </p:sp>
      <p:sp>
        <p:nvSpPr>
          <p:cNvPr id="49156" name="Espaço Reservado para Conteúdo 3">
            <a:extLst>
              <a:ext uri="{FF2B5EF4-FFF2-40B4-BE49-F238E27FC236}">
                <a16:creationId xmlns:a16="http://schemas.microsoft.com/office/drawing/2014/main" id="{D2C20111-1FD3-7AA8-A3FC-0A67B4BB6087}"/>
              </a:ext>
            </a:extLst>
          </p:cNvPr>
          <p:cNvSpPr>
            <a:spLocks noGrp="1"/>
          </p:cNvSpPr>
          <p:nvPr>
            <p:ph sz="half" idx="2"/>
          </p:nvPr>
        </p:nvSpPr>
        <p:spPr>
          <a:xfrm>
            <a:off x="7071360" y="2056092"/>
            <a:ext cx="4998720" cy="4200245"/>
          </a:xfrm>
        </p:spPr>
        <p:txBody>
          <a:bodyPr>
            <a:normAutofit/>
          </a:bodyPr>
          <a:lstStyle/>
          <a:p>
            <a:pPr eaLnBrk="1" hangingPunct="1"/>
            <a:r>
              <a:rPr lang="pt-BR" altLang="pt-BR" sz="2800" dirty="0">
                <a:solidFill>
                  <a:srgbClr val="FFC000"/>
                </a:solidFill>
              </a:rPr>
              <a:t>PIS receita bruta: isentas</a:t>
            </a:r>
          </a:p>
          <a:p>
            <a:pPr eaLnBrk="1" hangingPunct="1"/>
            <a:r>
              <a:rPr lang="pt-BR" altLang="pt-BR" sz="2800" dirty="0">
                <a:solidFill>
                  <a:srgbClr val="FFC000"/>
                </a:solidFill>
              </a:rPr>
              <a:t>PIS folha de salário: tributadas</a:t>
            </a:r>
          </a:p>
          <a:p>
            <a:pPr eaLnBrk="1" hangingPunct="1"/>
            <a:r>
              <a:rPr lang="pt-BR" altLang="pt-BR" sz="2800" dirty="0">
                <a:solidFill>
                  <a:srgbClr val="FFC000"/>
                </a:solidFill>
              </a:rPr>
              <a:t>IRRF pessoa física: Devem efetuar a retenção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28B29-B2DD-DBC0-5A40-46EA1B2C6A80}"/>
            </a:ext>
          </a:extLst>
        </p:cNvPr>
        <p:cNvGrpSpPr/>
        <p:nvPr/>
      </p:nvGrpSpPr>
      <p:grpSpPr>
        <a:xfrm>
          <a:off x="0" y="0"/>
          <a:ext cx="0" cy="0"/>
          <a:chOff x="0" y="0"/>
          <a:chExt cx="0" cy="0"/>
        </a:xfrm>
      </p:grpSpPr>
      <p:sp>
        <p:nvSpPr>
          <p:cNvPr id="49154" name="Título 1">
            <a:extLst>
              <a:ext uri="{FF2B5EF4-FFF2-40B4-BE49-F238E27FC236}">
                <a16:creationId xmlns:a16="http://schemas.microsoft.com/office/drawing/2014/main" id="{3597099C-6B80-0D3B-A8D0-689C6FF9A1A1}"/>
              </a:ext>
            </a:extLst>
          </p:cNvPr>
          <p:cNvSpPr>
            <a:spLocks noGrp="1"/>
          </p:cNvSpPr>
          <p:nvPr>
            <p:ph type="title"/>
          </p:nvPr>
        </p:nvSpPr>
        <p:spPr>
          <a:xfrm>
            <a:off x="-352509" y="85564"/>
            <a:ext cx="11704320" cy="815250"/>
          </a:xfrm>
        </p:spPr>
        <p:txBody>
          <a:bodyPr/>
          <a:lstStyle/>
          <a:p>
            <a:pPr algn="ctr" eaLnBrk="1" hangingPunct="1"/>
            <a:r>
              <a:rPr lang="pt-BR" altLang="pt-BR" b="1" dirty="0"/>
              <a:t>O novo sistema tributário nacional</a:t>
            </a:r>
          </a:p>
        </p:txBody>
      </p:sp>
      <p:pic>
        <p:nvPicPr>
          <p:cNvPr id="7" name="Imagem 6">
            <a:extLst>
              <a:ext uri="{FF2B5EF4-FFF2-40B4-BE49-F238E27FC236}">
                <a16:creationId xmlns:a16="http://schemas.microsoft.com/office/drawing/2014/main" id="{ABAAEF2E-3BF4-4724-34C1-C4E659F3B5E5}"/>
              </a:ext>
            </a:extLst>
          </p:cNvPr>
          <p:cNvPicPr>
            <a:picLocks noChangeAspect="1"/>
          </p:cNvPicPr>
          <p:nvPr/>
        </p:nvPicPr>
        <p:blipFill>
          <a:blip r:embed="rId2"/>
          <a:stretch>
            <a:fillRect/>
          </a:stretch>
        </p:blipFill>
        <p:spPr>
          <a:xfrm>
            <a:off x="0" y="900814"/>
            <a:ext cx="12192000" cy="5260028"/>
          </a:xfrm>
          <a:prstGeom prst="rect">
            <a:avLst/>
          </a:prstGeom>
        </p:spPr>
      </p:pic>
      <p:sp>
        <p:nvSpPr>
          <p:cNvPr id="8" name="Título 1">
            <a:extLst>
              <a:ext uri="{FF2B5EF4-FFF2-40B4-BE49-F238E27FC236}">
                <a16:creationId xmlns:a16="http://schemas.microsoft.com/office/drawing/2014/main" id="{28703EBF-CCBA-E17B-ADC3-F364650AAA7D}"/>
              </a:ext>
            </a:extLst>
          </p:cNvPr>
          <p:cNvSpPr txBox="1">
            <a:spLocks/>
          </p:cNvSpPr>
          <p:nvPr/>
        </p:nvSpPr>
        <p:spPr>
          <a:xfrm>
            <a:off x="0" y="6059424"/>
            <a:ext cx="11704320" cy="101216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pt-BR" altLang="pt-BR" b="1" dirty="0"/>
              <a:t>Agora, o bicho pega?</a:t>
            </a:r>
          </a:p>
        </p:txBody>
      </p:sp>
    </p:spTree>
    <p:extLst>
      <p:ext uri="{BB962C8B-B14F-4D97-AF65-F5344CB8AC3E}">
        <p14:creationId xmlns:p14="http://schemas.microsoft.com/office/powerpoint/2010/main" val="1676222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5BF5F-AB1E-9794-C53E-B1CE7D00F780}"/>
            </a:ext>
          </a:extLst>
        </p:cNvPr>
        <p:cNvGrpSpPr/>
        <p:nvPr/>
      </p:nvGrpSpPr>
      <p:grpSpPr>
        <a:xfrm>
          <a:off x="0" y="0"/>
          <a:ext cx="0" cy="0"/>
          <a:chOff x="0" y="0"/>
          <a:chExt cx="0" cy="0"/>
        </a:xfrm>
      </p:grpSpPr>
      <p:sp>
        <p:nvSpPr>
          <p:cNvPr id="49154" name="Título 1">
            <a:extLst>
              <a:ext uri="{FF2B5EF4-FFF2-40B4-BE49-F238E27FC236}">
                <a16:creationId xmlns:a16="http://schemas.microsoft.com/office/drawing/2014/main" id="{B18942AD-33E8-24EF-9CCF-5366917A8BA3}"/>
              </a:ext>
            </a:extLst>
          </p:cNvPr>
          <p:cNvSpPr>
            <a:spLocks noGrp="1"/>
          </p:cNvSpPr>
          <p:nvPr>
            <p:ph type="title"/>
          </p:nvPr>
        </p:nvSpPr>
        <p:spPr>
          <a:xfrm>
            <a:off x="-352509" y="85564"/>
            <a:ext cx="11704320" cy="815250"/>
          </a:xfrm>
        </p:spPr>
        <p:txBody>
          <a:bodyPr/>
          <a:lstStyle/>
          <a:p>
            <a:pPr algn="ctr" eaLnBrk="1" hangingPunct="1"/>
            <a:r>
              <a:rPr lang="pt-BR" altLang="pt-BR" b="1" dirty="0"/>
              <a:t>Impacto tributário nas </a:t>
            </a:r>
            <a:r>
              <a:rPr lang="pt-BR" altLang="pt-BR" b="1" dirty="0" err="1"/>
              <a:t>OSCs</a:t>
            </a:r>
            <a:endParaRPr lang="pt-BR" altLang="pt-BR" b="1" dirty="0"/>
          </a:p>
        </p:txBody>
      </p:sp>
      <p:sp>
        <p:nvSpPr>
          <p:cNvPr id="8" name="Título 1">
            <a:extLst>
              <a:ext uri="{FF2B5EF4-FFF2-40B4-BE49-F238E27FC236}">
                <a16:creationId xmlns:a16="http://schemas.microsoft.com/office/drawing/2014/main" id="{9577C3C0-DC68-D800-43FC-AEA6D8556C93}"/>
              </a:ext>
            </a:extLst>
          </p:cNvPr>
          <p:cNvSpPr txBox="1">
            <a:spLocks/>
          </p:cNvSpPr>
          <p:nvPr/>
        </p:nvSpPr>
        <p:spPr>
          <a:xfrm>
            <a:off x="0" y="6059424"/>
            <a:ext cx="11704320" cy="101216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pt-BR" altLang="pt-BR" b="1" dirty="0"/>
          </a:p>
        </p:txBody>
      </p:sp>
      <p:sp>
        <p:nvSpPr>
          <p:cNvPr id="2" name="Retângulo 1">
            <a:extLst>
              <a:ext uri="{FF2B5EF4-FFF2-40B4-BE49-F238E27FC236}">
                <a16:creationId xmlns:a16="http://schemas.microsoft.com/office/drawing/2014/main" id="{12F67E81-8D81-64A8-3D3B-917504DE1013}"/>
              </a:ext>
            </a:extLst>
          </p:cNvPr>
          <p:cNvSpPr/>
          <p:nvPr/>
        </p:nvSpPr>
        <p:spPr>
          <a:xfrm>
            <a:off x="2670048" y="1436305"/>
            <a:ext cx="6364224" cy="1121664"/>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t>Emenda Constitucional 132/2023</a:t>
            </a:r>
          </a:p>
        </p:txBody>
      </p:sp>
      <p:sp>
        <p:nvSpPr>
          <p:cNvPr id="4" name="Retângulo 3">
            <a:extLst>
              <a:ext uri="{FF2B5EF4-FFF2-40B4-BE49-F238E27FC236}">
                <a16:creationId xmlns:a16="http://schemas.microsoft.com/office/drawing/2014/main" id="{324D1718-E288-4573-B501-5D60268DB969}"/>
              </a:ext>
            </a:extLst>
          </p:cNvPr>
          <p:cNvSpPr/>
          <p:nvPr/>
        </p:nvSpPr>
        <p:spPr>
          <a:xfrm>
            <a:off x="158496" y="3928175"/>
            <a:ext cx="3584448" cy="1121664"/>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t>Lei complementar  214/2025</a:t>
            </a:r>
          </a:p>
        </p:txBody>
      </p:sp>
      <p:sp>
        <p:nvSpPr>
          <p:cNvPr id="6" name="Retângulo 5">
            <a:extLst>
              <a:ext uri="{FF2B5EF4-FFF2-40B4-BE49-F238E27FC236}">
                <a16:creationId xmlns:a16="http://schemas.microsoft.com/office/drawing/2014/main" id="{B8EE79FD-807B-0992-C8D7-030847C46FCB}"/>
              </a:ext>
            </a:extLst>
          </p:cNvPr>
          <p:cNvSpPr/>
          <p:nvPr/>
        </p:nvSpPr>
        <p:spPr>
          <a:xfrm>
            <a:off x="8449056" y="3872136"/>
            <a:ext cx="3584448" cy="1121664"/>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t>Lei complementar  227/2026</a:t>
            </a:r>
          </a:p>
        </p:txBody>
      </p:sp>
      <p:sp>
        <p:nvSpPr>
          <p:cNvPr id="10" name="Retângulo 9">
            <a:extLst>
              <a:ext uri="{FF2B5EF4-FFF2-40B4-BE49-F238E27FC236}">
                <a16:creationId xmlns:a16="http://schemas.microsoft.com/office/drawing/2014/main" id="{0C1500A4-ABD0-7A87-D91C-E3C3F6A5FEDC}"/>
              </a:ext>
            </a:extLst>
          </p:cNvPr>
          <p:cNvSpPr/>
          <p:nvPr/>
        </p:nvSpPr>
        <p:spPr>
          <a:xfrm>
            <a:off x="4303776" y="3928175"/>
            <a:ext cx="3584448" cy="1121664"/>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t>Lei complementar  224/2025</a:t>
            </a:r>
          </a:p>
        </p:txBody>
      </p:sp>
      <p:cxnSp>
        <p:nvCxnSpPr>
          <p:cNvPr id="12" name="Conector reto 11">
            <a:extLst>
              <a:ext uri="{FF2B5EF4-FFF2-40B4-BE49-F238E27FC236}">
                <a16:creationId xmlns:a16="http://schemas.microsoft.com/office/drawing/2014/main" id="{93D64DB9-DFA4-57CB-6F65-0A36619A4A63}"/>
              </a:ext>
            </a:extLst>
          </p:cNvPr>
          <p:cNvCxnSpPr/>
          <p:nvPr/>
        </p:nvCxnSpPr>
        <p:spPr>
          <a:xfrm>
            <a:off x="1950720" y="3171095"/>
            <a:ext cx="829056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Conector reto 13">
            <a:extLst>
              <a:ext uri="{FF2B5EF4-FFF2-40B4-BE49-F238E27FC236}">
                <a16:creationId xmlns:a16="http://schemas.microsoft.com/office/drawing/2014/main" id="{6CD31CAA-914C-00A5-17FB-8603F6FF5ECB}"/>
              </a:ext>
            </a:extLst>
          </p:cNvPr>
          <p:cNvCxnSpPr>
            <a:cxnSpLocks/>
          </p:cNvCxnSpPr>
          <p:nvPr/>
        </p:nvCxnSpPr>
        <p:spPr>
          <a:xfrm>
            <a:off x="1950720" y="3171094"/>
            <a:ext cx="0" cy="6972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B39C8273-36BB-4578-E95E-B82ADCACDFD2}"/>
              </a:ext>
            </a:extLst>
          </p:cNvPr>
          <p:cNvCxnSpPr>
            <a:cxnSpLocks/>
          </p:cNvCxnSpPr>
          <p:nvPr/>
        </p:nvCxnSpPr>
        <p:spPr>
          <a:xfrm>
            <a:off x="6065520" y="2645664"/>
            <a:ext cx="30480" cy="12264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Conector reto 18">
            <a:extLst>
              <a:ext uri="{FF2B5EF4-FFF2-40B4-BE49-F238E27FC236}">
                <a16:creationId xmlns:a16="http://schemas.microsoft.com/office/drawing/2014/main" id="{884D8B53-BBE8-9CBE-9AD0-8A3FC3658CCD}"/>
              </a:ext>
            </a:extLst>
          </p:cNvPr>
          <p:cNvCxnSpPr/>
          <p:nvPr/>
        </p:nvCxnSpPr>
        <p:spPr>
          <a:xfrm>
            <a:off x="10247376" y="3171095"/>
            <a:ext cx="0" cy="6972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3406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EAA24E49-D622-B63C-1660-4F9D413190CC}"/>
              </a:ext>
            </a:extLst>
          </p:cNvPr>
          <p:cNvSpPr/>
          <p:nvPr/>
        </p:nvSpPr>
        <p:spPr>
          <a:xfrm>
            <a:off x="162232" y="103239"/>
            <a:ext cx="11916697" cy="16518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400" b="1" i="0" dirty="0">
                <a:solidFill>
                  <a:srgbClr val="FFC000"/>
                </a:solidFill>
                <a:effectLst/>
                <a:latin typeface="Arial" panose="020B0604020202020204" pitchFamily="34" charset="0"/>
              </a:rPr>
              <a:t> Art. 150. Sem prejuízo de outras garantias asseguradas ao contribuinte, é vedado à União, aos Estados, ao Distrito Federal e aos Municípios:</a:t>
            </a:r>
          </a:p>
          <a:p>
            <a:pPr algn="just"/>
            <a:endParaRPr lang="pt-BR" sz="2400" b="1" i="0" dirty="0">
              <a:solidFill>
                <a:srgbClr val="FFC000"/>
              </a:solidFill>
              <a:effectLst/>
              <a:latin typeface="Arial" panose="020B0604020202020204" pitchFamily="34" charset="0"/>
            </a:endParaRPr>
          </a:p>
          <a:p>
            <a:pPr algn="just"/>
            <a:endParaRPr lang="pt-BR" sz="2400" b="1" dirty="0">
              <a:solidFill>
                <a:srgbClr val="FFC000"/>
              </a:solidFill>
            </a:endParaRPr>
          </a:p>
        </p:txBody>
      </p:sp>
      <p:sp>
        <p:nvSpPr>
          <p:cNvPr id="4" name="Retângulo 3">
            <a:extLst>
              <a:ext uri="{FF2B5EF4-FFF2-40B4-BE49-F238E27FC236}">
                <a16:creationId xmlns:a16="http://schemas.microsoft.com/office/drawing/2014/main" id="{8BA1FE26-983E-43BF-FAB2-013DC54E6343}"/>
              </a:ext>
            </a:extLst>
          </p:cNvPr>
          <p:cNvSpPr/>
          <p:nvPr/>
        </p:nvSpPr>
        <p:spPr>
          <a:xfrm>
            <a:off x="162231" y="2079524"/>
            <a:ext cx="11916698" cy="467523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pt-BR" sz="2400" i="0" dirty="0">
                <a:solidFill>
                  <a:srgbClr val="FFC000"/>
                </a:solidFill>
                <a:effectLst/>
                <a:latin typeface="Arial" panose="020B0604020202020204" pitchFamily="34" charset="0"/>
              </a:rPr>
              <a:t>VI - instituir impostos sobre:</a:t>
            </a:r>
            <a:endParaRPr lang="pt-BR" sz="2400" b="0" i="0" dirty="0">
              <a:solidFill>
                <a:srgbClr val="FFC000"/>
              </a:solidFill>
              <a:effectLst/>
              <a:latin typeface="Arial" panose="020B0604020202020204" pitchFamily="34" charset="0"/>
            </a:endParaRPr>
          </a:p>
          <a:p>
            <a:pPr algn="just"/>
            <a:endParaRPr lang="pt-BR" sz="2800" dirty="0">
              <a:solidFill>
                <a:srgbClr val="FFC000"/>
              </a:solidFill>
              <a:latin typeface="Arial" panose="020B0604020202020204" pitchFamily="34" charset="0"/>
            </a:endParaRPr>
          </a:p>
          <a:p>
            <a:pPr algn="just"/>
            <a:endParaRPr lang="pt-BR" sz="2800" b="0" i="0" dirty="0">
              <a:solidFill>
                <a:srgbClr val="FFC000"/>
              </a:solidFill>
              <a:effectLst/>
              <a:latin typeface="Arial" panose="020B0604020202020204" pitchFamily="34" charset="0"/>
            </a:endParaRPr>
          </a:p>
          <a:p>
            <a:pPr algn="just"/>
            <a:r>
              <a:rPr lang="pt-BR" sz="2400" b="0" i="0" dirty="0">
                <a:solidFill>
                  <a:srgbClr val="FFC000"/>
                </a:solidFill>
                <a:effectLst/>
                <a:latin typeface="Arial" panose="020B0604020202020204" pitchFamily="34" charset="0"/>
              </a:rPr>
              <a:t>b) entidades religiosas e templos de qualquer culto, inclusive suas organizações assistenciais e beneficentes; </a:t>
            </a:r>
            <a:r>
              <a:rPr lang="pt-BR" sz="2400" b="0" i="0" dirty="0">
                <a:solidFill>
                  <a:srgbClr val="000000"/>
                </a:solidFill>
                <a:effectLst/>
                <a:latin typeface="Arial" panose="020B0604020202020204" pitchFamily="34" charset="0"/>
                <a:hlinkClick r:id="rId3"/>
              </a:rPr>
              <a:t>(Redação dada pela Emenda Constitucional nº 132, de 2023)</a:t>
            </a:r>
            <a:endParaRPr lang="pt-BR" sz="2400" b="0" i="0" dirty="0">
              <a:solidFill>
                <a:srgbClr val="000000"/>
              </a:solidFill>
              <a:effectLst/>
              <a:latin typeface="Arial" panose="020B0604020202020204" pitchFamily="34" charset="0"/>
            </a:endParaRPr>
          </a:p>
          <a:p>
            <a:pPr algn="just"/>
            <a:endParaRPr lang="pt-BR" sz="2400" dirty="0">
              <a:solidFill>
                <a:srgbClr val="000000"/>
              </a:solidFill>
              <a:latin typeface="Arial" panose="020B0604020202020204" pitchFamily="34" charset="0"/>
            </a:endParaRPr>
          </a:p>
          <a:p>
            <a:pPr algn="just"/>
            <a:r>
              <a:rPr lang="pt-BR" sz="2400" b="0" i="0" dirty="0">
                <a:solidFill>
                  <a:srgbClr val="FFC000"/>
                </a:solidFill>
                <a:effectLst/>
                <a:latin typeface="Arial" panose="020B0604020202020204" pitchFamily="34" charset="0"/>
              </a:rPr>
              <a:t>§ 1º A vedação do inciso III, </a:t>
            </a:r>
            <a:r>
              <a:rPr lang="pt-BR" sz="2400" b="0" i="1" dirty="0">
                <a:solidFill>
                  <a:srgbClr val="FFC000"/>
                </a:solidFill>
                <a:effectLst/>
                <a:latin typeface="Arial" panose="020B0604020202020204" pitchFamily="34" charset="0"/>
              </a:rPr>
              <a:t>b, </a:t>
            </a:r>
            <a:r>
              <a:rPr lang="pt-BR" sz="2400" b="0" i="0" dirty="0">
                <a:solidFill>
                  <a:srgbClr val="FFC000"/>
                </a:solidFill>
                <a:effectLst/>
                <a:latin typeface="Arial" panose="020B0604020202020204" pitchFamily="34" charset="0"/>
              </a:rPr>
              <a:t>não se aplica aos tributos previstos nos </a:t>
            </a:r>
            <a:r>
              <a:rPr lang="pt-BR" sz="2400" b="0" i="0" dirty="0" err="1">
                <a:solidFill>
                  <a:srgbClr val="FFC000"/>
                </a:solidFill>
                <a:effectLst/>
                <a:latin typeface="Arial" panose="020B0604020202020204" pitchFamily="34" charset="0"/>
              </a:rPr>
              <a:t>arts</a:t>
            </a:r>
            <a:r>
              <a:rPr lang="pt-BR" sz="2400" b="0" i="0" dirty="0">
                <a:solidFill>
                  <a:srgbClr val="FFC000"/>
                </a:solidFill>
                <a:effectLst/>
                <a:latin typeface="Arial" panose="020B0604020202020204" pitchFamily="34" charset="0"/>
              </a:rPr>
              <a:t>. 148, I, 153, I, II, IV e V; e 154, II; ...(Exceções: Empréstimos compulsórios(calamidades) , II, IE, IPI, IOF   </a:t>
            </a:r>
          </a:p>
          <a:p>
            <a:pPr algn="just"/>
            <a:endParaRPr lang="pt-BR" sz="2400" b="0" i="0" dirty="0">
              <a:solidFill>
                <a:srgbClr val="FFC000"/>
              </a:solidFill>
              <a:effectLst/>
              <a:latin typeface="Arial" panose="020B0604020202020204" pitchFamily="34" charset="0"/>
            </a:endParaRPr>
          </a:p>
          <a:p>
            <a:pPr algn="just"/>
            <a:r>
              <a:rPr lang="pt-BR" sz="2400" b="0" i="0" dirty="0">
                <a:solidFill>
                  <a:srgbClr val="FFC000"/>
                </a:solidFill>
                <a:effectLst/>
                <a:latin typeface="Arial" panose="020B0604020202020204" pitchFamily="34" charset="0"/>
              </a:rPr>
              <a:t>§ 4º - As vedações expressas no inciso VI, alíneas "b" e "c", compreendem somente o patrimônio, a renda e os serviços, relacionados com as finalidades essenciais das entidades nelas mencionadas.</a:t>
            </a:r>
            <a:endParaRPr lang="pt-BR" sz="2800" b="0" i="0" dirty="0">
              <a:solidFill>
                <a:srgbClr val="000000"/>
              </a:solidFill>
              <a:effectLst/>
              <a:latin typeface="Arial" panose="020B0604020202020204" pitchFamily="34" charset="0"/>
            </a:endParaRPr>
          </a:p>
          <a:p>
            <a:br>
              <a:rPr lang="pt-BR" sz="2800" dirty="0"/>
            </a:br>
            <a:r>
              <a:rPr lang="pt-BR" sz="2800" b="1" i="0" dirty="0">
                <a:solidFill>
                  <a:srgbClr val="FFC000"/>
                </a:solidFill>
                <a:effectLst/>
                <a:latin typeface="Arial" panose="020B0604020202020204" pitchFamily="34" charset="0"/>
              </a:rPr>
              <a:t>   </a:t>
            </a:r>
            <a:endParaRPr lang="pt-BR" sz="2800" b="1" dirty="0">
              <a:solidFill>
                <a:srgbClr val="FFC000"/>
              </a:solidFill>
            </a:endParaRPr>
          </a:p>
        </p:txBody>
      </p:sp>
    </p:spTree>
    <p:extLst>
      <p:ext uri="{BB962C8B-B14F-4D97-AF65-F5344CB8AC3E}">
        <p14:creationId xmlns:p14="http://schemas.microsoft.com/office/powerpoint/2010/main" val="852921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8BA1FE26-983E-43BF-FAB2-013DC54E6343}"/>
              </a:ext>
            </a:extLst>
          </p:cNvPr>
          <p:cNvSpPr/>
          <p:nvPr/>
        </p:nvSpPr>
        <p:spPr>
          <a:xfrm>
            <a:off x="0" y="103238"/>
            <a:ext cx="11916698" cy="675476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800" b="0" i="0" dirty="0">
                <a:solidFill>
                  <a:srgbClr val="FFC000"/>
                </a:solidFill>
                <a:effectLst/>
                <a:latin typeface="rawline"/>
              </a:rPr>
              <a:t>Art. 156-A. Lei complementar instituirá imposto sobre bens e serviços de  competência compartilhada entre Estados, Distrito Federal e Municípios.    </a:t>
            </a:r>
            <a:endParaRPr lang="pt-BR" sz="2000" dirty="0">
              <a:solidFill>
                <a:srgbClr val="FFC000"/>
              </a:solidFill>
              <a:latin typeface="Arial" panose="020B0604020202020204" pitchFamily="34" charset="0"/>
            </a:endParaRPr>
          </a:p>
          <a:p>
            <a:endParaRPr lang="pt-BR" sz="2000" b="0" i="0" dirty="0">
              <a:solidFill>
                <a:srgbClr val="FFC000"/>
              </a:solidFill>
              <a:effectLst/>
              <a:latin typeface="Arial" panose="020B0604020202020204" pitchFamily="34" charset="0"/>
            </a:endParaRPr>
          </a:p>
          <a:p>
            <a:pPr algn="just"/>
            <a:r>
              <a:rPr lang="pt-BR" sz="2400" b="0" i="0" dirty="0">
                <a:solidFill>
                  <a:srgbClr val="FFC000"/>
                </a:solidFill>
                <a:effectLst/>
                <a:latin typeface="rawline"/>
              </a:rPr>
              <a:t>I - incidirá sobre operações com bens materiais ou imateriais, inclusive direitos, ou com serviços;    </a:t>
            </a:r>
            <a:endParaRPr lang="pt-BR" sz="2400" b="0" i="0" dirty="0">
              <a:solidFill>
                <a:srgbClr val="FFC000"/>
              </a:solidFill>
              <a:effectLst/>
              <a:latin typeface="Arial" panose="020B0604020202020204" pitchFamily="34" charset="0"/>
            </a:endParaRPr>
          </a:p>
          <a:p>
            <a:pPr algn="just"/>
            <a:endParaRPr lang="pt-BR" sz="2400" b="0" i="0" dirty="0">
              <a:solidFill>
                <a:srgbClr val="FFC000"/>
              </a:solidFill>
              <a:effectLst/>
              <a:latin typeface="rawline"/>
            </a:endParaRPr>
          </a:p>
          <a:p>
            <a:pPr algn="just"/>
            <a:r>
              <a:rPr lang="pt-BR" sz="2400" b="0" i="0" dirty="0">
                <a:solidFill>
                  <a:srgbClr val="FFC000"/>
                </a:solidFill>
                <a:effectLst/>
                <a:latin typeface="rawline"/>
              </a:rPr>
              <a:t>II - incidirá também sobre a importação de bens materiais ou imateriais, inclusive direitos, ou de serviços realizada por pessoa física ou jurídica, ainda que não seja sujeito passivo habitual do imposto, qualquer que seja a sua finalidade;   </a:t>
            </a:r>
          </a:p>
          <a:p>
            <a:pPr algn="just"/>
            <a:endParaRPr lang="pt-BR" sz="2400" dirty="0">
              <a:solidFill>
                <a:srgbClr val="FFC000"/>
              </a:solidFill>
              <a:latin typeface="rawline"/>
            </a:endParaRPr>
          </a:p>
          <a:p>
            <a:pPr algn="just"/>
            <a:r>
              <a:rPr lang="pt-BR" sz="2400" b="0" i="0" dirty="0">
                <a:solidFill>
                  <a:srgbClr val="FFC000"/>
                </a:solidFill>
                <a:effectLst/>
                <a:latin typeface="rawline"/>
              </a:rPr>
              <a:t>III - não incidirá sobre as exportações, assegurados ao exportador a manutenção e o aproveitamento dos créditos relativos às operações nas quais seja adquirente de bem material ou imaterial, inclusive direitos, ou serviço, observado o disposto no § 5º, III; </a:t>
            </a:r>
            <a:r>
              <a:rPr lang="pt-BR" sz="2800" b="1" i="0" dirty="0">
                <a:solidFill>
                  <a:srgbClr val="FFC000"/>
                </a:solidFill>
                <a:effectLst/>
                <a:latin typeface="Arial" panose="020B0604020202020204" pitchFamily="34" charset="0"/>
              </a:rPr>
              <a:t> </a:t>
            </a:r>
            <a:endParaRPr lang="pt-BR" sz="2800" b="1" dirty="0">
              <a:solidFill>
                <a:srgbClr val="FFC000"/>
              </a:solidFill>
            </a:endParaRPr>
          </a:p>
        </p:txBody>
      </p:sp>
    </p:spTree>
    <p:extLst>
      <p:ext uri="{BB962C8B-B14F-4D97-AF65-F5344CB8AC3E}">
        <p14:creationId xmlns:p14="http://schemas.microsoft.com/office/powerpoint/2010/main" val="2616279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8BA1FE26-983E-43BF-FAB2-013DC54E6343}"/>
              </a:ext>
            </a:extLst>
          </p:cNvPr>
          <p:cNvSpPr/>
          <p:nvPr/>
        </p:nvSpPr>
        <p:spPr>
          <a:xfrm>
            <a:off x="0" y="-234500"/>
            <a:ext cx="12192000" cy="743023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pt-BR" sz="2800" b="0" i="0" dirty="0">
                <a:solidFill>
                  <a:srgbClr val="FFC000"/>
                </a:solidFill>
                <a:effectLst/>
                <a:latin typeface="Arial" panose="020B0604020202020204" pitchFamily="34" charset="0"/>
              </a:rPr>
              <a:t>Lei complementar 214, de 16 de janeiro de 2025</a:t>
            </a:r>
          </a:p>
          <a:p>
            <a:pPr algn="just" fontAlgn="base"/>
            <a:endParaRPr lang="pt-BR" sz="2800" b="0" i="0" dirty="0">
              <a:solidFill>
                <a:srgbClr val="000000"/>
              </a:solidFill>
              <a:effectLst/>
              <a:latin typeface="Arial" panose="020B0604020202020204" pitchFamily="34" charset="0"/>
            </a:endParaRPr>
          </a:p>
          <a:p>
            <a:pPr algn="just" fontAlgn="base"/>
            <a:endParaRPr lang="pt-BR" sz="2800" dirty="0">
              <a:solidFill>
                <a:srgbClr val="000000"/>
              </a:solidFill>
              <a:latin typeface="Arial" panose="020B0604020202020204" pitchFamily="34" charset="0"/>
            </a:endParaRPr>
          </a:p>
          <a:p>
            <a:pPr algn="just" fontAlgn="base"/>
            <a:r>
              <a:rPr lang="pt-BR" sz="2800" b="0" i="0" dirty="0">
                <a:solidFill>
                  <a:srgbClr val="000000"/>
                </a:solidFill>
                <a:effectLst/>
                <a:latin typeface="Arial" panose="020B0604020202020204" pitchFamily="34" charset="0"/>
              </a:rPr>
              <a:t> </a:t>
            </a:r>
            <a:r>
              <a:rPr lang="pt-BR" sz="2800" b="0" i="0" dirty="0">
                <a:solidFill>
                  <a:srgbClr val="FFC000"/>
                </a:solidFill>
                <a:effectLst/>
                <a:latin typeface="Arial" panose="020B0604020202020204" pitchFamily="34" charset="0"/>
              </a:rPr>
              <a:t>Art. 8º São imunes ao IBS e à CBS as exportações de bens e de serviços, nos termos do Capítulo V deste Título.</a:t>
            </a:r>
          </a:p>
          <a:p>
            <a:pPr algn="just" fontAlgn="base"/>
            <a:endParaRPr lang="pt-BR" sz="2800" b="0" i="0" dirty="0">
              <a:solidFill>
                <a:srgbClr val="FFC000"/>
              </a:solidFill>
              <a:effectLst/>
              <a:latin typeface="Times New Roman" panose="02020603050405020304" pitchFamily="18" charset="0"/>
            </a:endParaRPr>
          </a:p>
          <a:p>
            <a:pPr algn="just" fontAlgn="base"/>
            <a:r>
              <a:rPr lang="pt-BR" sz="2800" b="0" i="0" dirty="0">
                <a:solidFill>
                  <a:srgbClr val="FFC000"/>
                </a:solidFill>
                <a:effectLst/>
                <a:latin typeface="Arial" panose="020B0604020202020204" pitchFamily="34" charset="0"/>
              </a:rPr>
              <a:t>Art. 9º</a:t>
            </a:r>
            <a:r>
              <a:rPr lang="pt-BR" sz="2800" b="1" i="0" dirty="0">
                <a:solidFill>
                  <a:srgbClr val="FFC000"/>
                </a:solidFill>
                <a:effectLst/>
                <a:latin typeface="Arial" panose="020B0604020202020204" pitchFamily="34" charset="0"/>
              </a:rPr>
              <a:t> </a:t>
            </a:r>
            <a:r>
              <a:rPr lang="pt-BR" sz="2800" b="0" i="0" dirty="0">
                <a:solidFill>
                  <a:srgbClr val="FFC000"/>
                </a:solidFill>
                <a:effectLst/>
                <a:latin typeface="Arial" panose="020B0604020202020204" pitchFamily="34" charset="0"/>
              </a:rPr>
              <a:t>São imunes também ao IBS e à CBS os fornecimentos:</a:t>
            </a:r>
          </a:p>
          <a:p>
            <a:pPr algn="just" fontAlgn="base"/>
            <a:endParaRPr lang="pt-BR" sz="2800" dirty="0">
              <a:solidFill>
                <a:srgbClr val="FFC000"/>
              </a:solidFill>
              <a:latin typeface="Arial" panose="020B0604020202020204" pitchFamily="34" charset="0"/>
            </a:endParaRPr>
          </a:p>
          <a:p>
            <a:pPr algn="just" fontAlgn="base"/>
            <a:r>
              <a:rPr lang="pt-BR" sz="2800" b="0" i="0" dirty="0">
                <a:solidFill>
                  <a:srgbClr val="FFC000"/>
                </a:solidFill>
                <a:effectLst/>
                <a:latin typeface="Arial" panose="020B0604020202020204" pitchFamily="34" charset="0"/>
              </a:rPr>
              <a:t>II - realizados por entidades religiosas e templos de qualquer culto, inclusive suas organizações assistenciais e beneficentes;</a:t>
            </a:r>
          </a:p>
          <a:p>
            <a:pPr algn="just" fontAlgn="base"/>
            <a:endParaRPr lang="pt-BR" sz="2800" b="0" i="0" dirty="0">
              <a:solidFill>
                <a:srgbClr val="FFC000"/>
              </a:solidFill>
              <a:effectLst/>
              <a:latin typeface="Times New Roman" panose="02020603050405020304" pitchFamily="18" charset="0"/>
            </a:endParaRPr>
          </a:p>
          <a:p>
            <a:pPr algn="just" fontAlgn="base"/>
            <a:r>
              <a:rPr lang="pt-BR" sz="2800" b="0" i="0" dirty="0">
                <a:solidFill>
                  <a:srgbClr val="FFC000"/>
                </a:solidFill>
                <a:effectLst/>
                <a:latin typeface="Arial" panose="020B0604020202020204" pitchFamily="34" charset="0"/>
              </a:rPr>
              <a:t>III - realizados por partidos políticos, inclusive seus institutos e fundações, entidades sindicais dos trabalhadores e instituições de educação e de assistência social, sem fins lucrativos;</a:t>
            </a:r>
            <a:r>
              <a:rPr lang="pt-BR" sz="2800" b="0" i="0" dirty="0">
                <a:solidFill>
                  <a:srgbClr val="FFC000"/>
                </a:solidFill>
                <a:effectLst/>
                <a:latin typeface="Times New Roman" panose="02020603050405020304" pitchFamily="18" charset="0"/>
              </a:rPr>
              <a:t> </a:t>
            </a:r>
            <a:endParaRPr lang="pt-BR" sz="2800" b="1" dirty="0">
              <a:solidFill>
                <a:srgbClr val="FFC000"/>
              </a:solidFill>
            </a:endParaRPr>
          </a:p>
        </p:txBody>
      </p:sp>
    </p:spTree>
    <p:extLst>
      <p:ext uri="{BB962C8B-B14F-4D97-AF65-F5344CB8AC3E}">
        <p14:creationId xmlns:p14="http://schemas.microsoft.com/office/powerpoint/2010/main" val="3906386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8BA1FE26-983E-43BF-FAB2-013DC54E6343}"/>
              </a:ext>
            </a:extLst>
          </p:cNvPr>
          <p:cNvSpPr/>
          <p:nvPr/>
        </p:nvSpPr>
        <p:spPr>
          <a:xfrm>
            <a:off x="0" y="-234500"/>
            <a:ext cx="12192000" cy="743023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pt-BR" sz="4000" b="0" i="0" dirty="0">
                <a:solidFill>
                  <a:srgbClr val="FFC000"/>
                </a:solidFill>
                <a:effectLst/>
                <a:latin typeface="Arial" panose="020B0604020202020204" pitchFamily="34" charset="0"/>
              </a:rPr>
              <a:t>ATENÇÃO</a:t>
            </a:r>
          </a:p>
          <a:p>
            <a:pPr algn="just" fontAlgn="base"/>
            <a:endParaRPr lang="pt-BR" sz="2800" dirty="0">
              <a:solidFill>
                <a:srgbClr val="FFC000"/>
              </a:solidFill>
              <a:latin typeface="Arial" panose="020B0604020202020204" pitchFamily="34" charset="0"/>
            </a:endParaRPr>
          </a:p>
          <a:p>
            <a:pPr algn="just" fontAlgn="base"/>
            <a:r>
              <a:rPr lang="pt-BR" sz="2800" b="0" i="0" dirty="0">
                <a:solidFill>
                  <a:srgbClr val="FFC000"/>
                </a:solidFill>
                <a:effectLst/>
                <a:latin typeface="Arial" panose="020B0604020202020204" pitchFamily="34" charset="0"/>
              </a:rPr>
              <a:t>§ 3º A imunidade prevista no inciso III do </a:t>
            </a:r>
            <a:r>
              <a:rPr lang="pt-BR" sz="2800" b="0" i="1" dirty="0">
                <a:solidFill>
                  <a:srgbClr val="FFC000"/>
                </a:solidFill>
                <a:effectLst/>
                <a:latin typeface="Arial" panose="020B0604020202020204" pitchFamily="34" charset="0"/>
              </a:rPr>
              <a:t>caput</a:t>
            </a:r>
            <a:r>
              <a:rPr lang="pt-BR" sz="2800" b="1" i="0" dirty="0">
                <a:solidFill>
                  <a:srgbClr val="FFC000"/>
                </a:solidFill>
                <a:effectLst/>
                <a:latin typeface="Arial" panose="020B0604020202020204" pitchFamily="34" charset="0"/>
              </a:rPr>
              <a:t> </a:t>
            </a:r>
            <a:r>
              <a:rPr lang="pt-BR" sz="2800" b="0" i="0" dirty="0">
                <a:solidFill>
                  <a:srgbClr val="FFC000"/>
                </a:solidFill>
                <a:effectLst/>
                <a:latin typeface="Arial" panose="020B0604020202020204" pitchFamily="34" charset="0"/>
              </a:rPr>
              <a:t>deste artigo aplica-se, exclusivamente, às pessoas jurídicas sem fins lucrativos que cumpram, de forma cumulativa, os requisitos previstos no </a:t>
            </a:r>
            <a:r>
              <a:rPr lang="pt-BR" sz="2800" b="0" i="0" dirty="0">
                <a:solidFill>
                  <a:srgbClr val="FFC000"/>
                </a:solidFill>
                <a:effectLst/>
                <a:latin typeface="Arial" panose="020B0604020202020204" pitchFamily="34" charset="0"/>
                <a:hlinkClick r:id="rId3">
                  <a:extLst>
                    <a:ext uri="{A12FA001-AC4F-418D-AE19-62706E023703}">
                      <ahyp:hlinkClr xmlns:ahyp="http://schemas.microsoft.com/office/drawing/2018/hyperlinkcolor" val="tx"/>
                    </a:ext>
                  </a:extLst>
                </a:hlinkClick>
              </a:rPr>
              <a:t>art. 14 da Lei nº 5.172, de 25 de outubro de 1966 </a:t>
            </a:r>
            <a:r>
              <a:rPr lang="pt-BR" sz="2800" b="0" i="0" dirty="0">
                <a:solidFill>
                  <a:srgbClr val="FFC000"/>
                </a:solidFill>
                <a:effectLst/>
                <a:latin typeface="Arial" panose="020B0604020202020204" pitchFamily="34" charset="0"/>
              </a:rPr>
              <a:t>.</a:t>
            </a:r>
          </a:p>
          <a:p>
            <a:pPr algn="just" fontAlgn="base"/>
            <a:endParaRPr lang="pt-BR" sz="2800" b="0" i="0" dirty="0">
              <a:solidFill>
                <a:srgbClr val="FFC000"/>
              </a:solidFill>
              <a:effectLst/>
              <a:latin typeface="Times New Roman" panose="02020603050405020304" pitchFamily="18" charset="0"/>
            </a:endParaRPr>
          </a:p>
          <a:p>
            <a:pPr algn="just" fontAlgn="base"/>
            <a:r>
              <a:rPr lang="pt-BR" sz="2800" b="0" i="0" dirty="0">
                <a:solidFill>
                  <a:srgbClr val="FFC000"/>
                </a:solidFill>
                <a:effectLst/>
                <a:latin typeface="Arial" panose="020B0604020202020204" pitchFamily="34" charset="0"/>
              </a:rPr>
              <a:t>§ 4º As imunidades das entidades previstas nos incisos I a III do </a:t>
            </a:r>
            <a:r>
              <a:rPr lang="pt-BR" sz="2800" b="0" i="1" dirty="0">
                <a:solidFill>
                  <a:srgbClr val="FFC000"/>
                </a:solidFill>
                <a:effectLst/>
                <a:latin typeface="Arial" panose="020B0604020202020204" pitchFamily="34" charset="0"/>
              </a:rPr>
              <a:t>caput</a:t>
            </a:r>
            <a:r>
              <a:rPr lang="pt-BR" sz="2800" b="1" i="0" dirty="0">
                <a:solidFill>
                  <a:srgbClr val="FFC000"/>
                </a:solidFill>
                <a:effectLst/>
                <a:latin typeface="Arial" panose="020B0604020202020204" pitchFamily="34" charset="0"/>
              </a:rPr>
              <a:t> </a:t>
            </a:r>
            <a:r>
              <a:rPr lang="pt-BR" sz="2800" b="0" i="0" dirty="0">
                <a:solidFill>
                  <a:srgbClr val="FFC000"/>
                </a:solidFill>
                <a:effectLst/>
                <a:latin typeface="Arial" panose="020B0604020202020204" pitchFamily="34" charset="0"/>
              </a:rPr>
              <a:t>deste artigo não se aplicam às suas aquisições de bens materiais e imateriais, inclusive direitos, e serviços.</a:t>
            </a:r>
            <a:endParaRPr lang="pt-BR" sz="2800" b="0" i="0" dirty="0">
              <a:solidFill>
                <a:srgbClr val="FFC000"/>
              </a:solidFill>
              <a:effectLst/>
              <a:latin typeface="Times New Roman" panose="02020603050405020304" pitchFamily="18" charset="0"/>
            </a:endParaRPr>
          </a:p>
        </p:txBody>
      </p:sp>
    </p:spTree>
    <p:extLst>
      <p:ext uri="{BB962C8B-B14F-4D97-AF65-F5344CB8AC3E}">
        <p14:creationId xmlns:p14="http://schemas.microsoft.com/office/powerpoint/2010/main" val="307522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8BA1FE26-983E-43BF-FAB2-013DC54E6343}"/>
              </a:ext>
            </a:extLst>
          </p:cNvPr>
          <p:cNvSpPr/>
          <p:nvPr/>
        </p:nvSpPr>
        <p:spPr>
          <a:xfrm>
            <a:off x="0" y="103238"/>
            <a:ext cx="11916698" cy="675476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fontAlgn="base"/>
            <a:r>
              <a:rPr lang="pt-BR" sz="2800" b="0" i="0" dirty="0">
                <a:solidFill>
                  <a:srgbClr val="FFC000"/>
                </a:solidFill>
                <a:effectLst/>
                <a:latin typeface="Arial" panose="020B0604020202020204" pitchFamily="34" charset="0"/>
              </a:rPr>
              <a:t> § 2º Para efeitos do disposto no inciso II do </a:t>
            </a:r>
            <a:r>
              <a:rPr lang="pt-BR" sz="2800" b="0" i="1" dirty="0">
                <a:solidFill>
                  <a:srgbClr val="FFC000"/>
                </a:solidFill>
                <a:effectLst/>
                <a:latin typeface="Arial" panose="020B0604020202020204" pitchFamily="34" charset="0"/>
              </a:rPr>
              <a:t>caput</a:t>
            </a:r>
            <a:r>
              <a:rPr lang="pt-BR" sz="2800" b="1" i="0" dirty="0">
                <a:solidFill>
                  <a:srgbClr val="FFC000"/>
                </a:solidFill>
                <a:effectLst/>
                <a:latin typeface="Arial" panose="020B0604020202020204" pitchFamily="34" charset="0"/>
              </a:rPr>
              <a:t> </a:t>
            </a:r>
            <a:r>
              <a:rPr lang="pt-BR" sz="2800" b="0" i="0" dirty="0">
                <a:solidFill>
                  <a:srgbClr val="FFC000"/>
                </a:solidFill>
                <a:effectLst/>
                <a:latin typeface="Arial" panose="020B0604020202020204" pitchFamily="34" charset="0"/>
              </a:rPr>
              <a:t>deste artigo, considera-se:</a:t>
            </a:r>
          </a:p>
          <a:p>
            <a:pPr algn="just" fontAlgn="base"/>
            <a:endParaRPr lang="pt-BR" sz="2800" b="0" i="0" dirty="0">
              <a:solidFill>
                <a:srgbClr val="FFC000"/>
              </a:solidFill>
              <a:effectLst/>
              <a:latin typeface="Times New Roman" panose="02020603050405020304" pitchFamily="18" charset="0"/>
            </a:endParaRPr>
          </a:p>
          <a:p>
            <a:pPr algn="just" fontAlgn="base"/>
            <a:r>
              <a:rPr lang="pt-BR" sz="2800" b="0" i="0" dirty="0">
                <a:solidFill>
                  <a:srgbClr val="FFC000"/>
                </a:solidFill>
                <a:effectLst/>
                <a:latin typeface="Arial" panose="020B0604020202020204" pitchFamily="34" charset="0"/>
              </a:rPr>
              <a:t>I - entidade religiosa e templo de qualquer culto a pessoa jurídica de direito privado sem fins lucrativos que tem como objetivos professar a fé religiosa e praticar a religião; e</a:t>
            </a:r>
          </a:p>
          <a:p>
            <a:pPr algn="just" fontAlgn="base"/>
            <a:endParaRPr lang="pt-BR" sz="2800" b="0" i="0" dirty="0">
              <a:solidFill>
                <a:srgbClr val="FFC000"/>
              </a:solidFill>
              <a:effectLst/>
              <a:latin typeface="Times New Roman" panose="02020603050405020304" pitchFamily="18" charset="0"/>
            </a:endParaRPr>
          </a:p>
          <a:p>
            <a:pPr algn="just" fontAlgn="base"/>
            <a:r>
              <a:rPr lang="pt-BR" sz="2800" b="0" i="0" dirty="0">
                <a:solidFill>
                  <a:srgbClr val="FFC000"/>
                </a:solidFill>
                <a:effectLst/>
                <a:latin typeface="Arial" panose="020B0604020202020204" pitchFamily="34" charset="0"/>
              </a:rPr>
              <a:t>II - organização assistencial e beneficente a pessoa jurídica de direito privado sem fins lucrativos vinculada e mantida por entidade religiosa e templo de qualquer culto, que fornece bens e serviços na área de assistência social, sem discriminação ou exigência de qualquer natureza aos assistidos.</a:t>
            </a:r>
            <a:endParaRPr lang="pt-BR" sz="2800" b="0" i="0" dirty="0">
              <a:solidFill>
                <a:srgbClr val="FFC000"/>
              </a:solidFill>
              <a:effectLst/>
              <a:latin typeface="Times New Roman" panose="02020603050405020304" pitchFamily="18" charset="0"/>
            </a:endParaRPr>
          </a:p>
          <a:p>
            <a:endParaRPr lang="pt-BR" sz="2800" b="1" dirty="0">
              <a:solidFill>
                <a:srgbClr val="FFC000"/>
              </a:solidFill>
            </a:endParaRPr>
          </a:p>
        </p:txBody>
      </p:sp>
    </p:spTree>
    <p:extLst>
      <p:ext uri="{BB962C8B-B14F-4D97-AF65-F5344CB8AC3E}">
        <p14:creationId xmlns:p14="http://schemas.microsoft.com/office/powerpoint/2010/main" val="3954314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24753E7-ADF5-E21D-AD63-4F6AC35AABDB}"/>
              </a:ext>
            </a:extLst>
          </p:cNvPr>
          <p:cNvSpPr>
            <a:spLocks noChangeArrowheads="1"/>
          </p:cNvSpPr>
          <p:nvPr/>
        </p:nvSpPr>
        <p:spPr bwMode="auto">
          <a:xfrm>
            <a:off x="162232" y="1193647"/>
            <a:ext cx="11828207" cy="53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000" b="0" i="0" u="none" strike="noStrike" cap="none" normalizeH="0" baseline="0" dirty="0">
                <a:ln>
                  <a:noFill/>
                </a:ln>
                <a:solidFill>
                  <a:srgbClr val="FFC000"/>
                </a:solidFill>
                <a:effectLst/>
                <a:latin typeface="Arial" panose="020B0604020202020204" pitchFamily="34" charset="0"/>
                <a:cs typeface="Arial" panose="020B0604020202020204" pitchFamily="34" charset="0"/>
              </a:rPr>
              <a:t>Art. 14. O disposto na alínea c do inciso IV do art. 9º é subordinado à observância dos seguintes requisitos pelas entidades </a:t>
            </a:r>
            <a:r>
              <a:rPr kumimoji="0" lang="pt-BR" altLang="pt-BR" sz="2000" b="0" i="0" u="none" strike="noStrike" cap="none" normalizeH="0" baseline="0" dirty="0" err="1">
                <a:ln>
                  <a:noFill/>
                </a:ln>
                <a:solidFill>
                  <a:srgbClr val="FFC000"/>
                </a:solidFill>
                <a:effectLst/>
                <a:latin typeface="Arial" panose="020B0604020202020204" pitchFamily="34" charset="0"/>
                <a:cs typeface="Arial" panose="020B0604020202020204" pitchFamily="34" charset="0"/>
              </a:rPr>
              <a:t>nêle</a:t>
            </a:r>
            <a:r>
              <a:rPr kumimoji="0" lang="pt-BR" altLang="pt-BR" sz="2000" b="0" i="0" u="none" strike="noStrike" cap="none" normalizeH="0" baseline="0" dirty="0">
                <a:ln>
                  <a:noFill/>
                </a:ln>
                <a:solidFill>
                  <a:srgbClr val="FFC000"/>
                </a:solidFill>
                <a:effectLst/>
                <a:latin typeface="Arial" panose="020B0604020202020204" pitchFamily="34" charset="0"/>
                <a:cs typeface="Arial" panose="020B0604020202020204" pitchFamily="34" charset="0"/>
              </a:rPr>
              <a:t> referidas: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2000" b="0" i="0" u="none" strike="noStrike" cap="none" normalizeH="0" baseline="0" dirty="0">
              <a:ln>
                <a:noFill/>
              </a:ln>
              <a:solidFill>
                <a:srgbClr val="FFC000"/>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000" b="0" i="0" u="none" strike="noStrike" cap="none" normalizeH="0" baseline="0" dirty="0">
                <a:ln>
                  <a:noFill/>
                </a:ln>
                <a:solidFill>
                  <a:srgbClr val="FFC000"/>
                </a:solidFill>
                <a:effectLst/>
                <a:latin typeface="Times New Roman" panose="02020603050405020304" pitchFamily="18" charset="0"/>
                <a:cs typeface="Times New Roman" panose="02020603050405020304" pitchFamily="18" charset="0"/>
              </a:rPr>
              <a:t>        </a:t>
            </a:r>
            <a:r>
              <a:rPr kumimoji="0" lang="pt-BR" altLang="pt-BR" sz="2000" b="0" i="0" u="none" strike="noStrike" cap="none" normalizeH="0" baseline="0" dirty="0">
                <a:ln>
                  <a:noFill/>
                </a:ln>
                <a:solidFill>
                  <a:srgbClr val="FFC000"/>
                </a:solidFill>
                <a:effectLst/>
                <a:latin typeface="Arial" panose="020B0604020202020204" pitchFamily="34" charset="0"/>
                <a:cs typeface="Arial" panose="020B0604020202020204" pitchFamily="34" charset="0"/>
              </a:rPr>
              <a:t>I – não distribuírem qualquer parcela de seu patrimônio ou de suas rendas, a qualquer título;</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2000" b="0" i="0" u="none" strike="noStrike" cap="none" normalizeH="0" baseline="0" dirty="0">
              <a:ln>
                <a:noFill/>
              </a:ln>
              <a:solidFill>
                <a:srgbClr val="FFC000"/>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000" b="0" i="0" u="none" strike="noStrike" cap="none" normalizeH="0" baseline="0" dirty="0">
                <a:ln>
                  <a:noFill/>
                </a:ln>
                <a:solidFill>
                  <a:srgbClr val="FFC000"/>
                </a:solidFill>
                <a:effectLst/>
                <a:latin typeface="Arial" panose="020B0604020202020204" pitchFamily="34" charset="0"/>
                <a:cs typeface="Arial" panose="020B0604020202020204" pitchFamily="34" charset="0"/>
              </a:rPr>
              <a:t>        II - aplicarem integralmente, no País, os seus recursos na manutenção dos seus objetivos institucionais;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2000" b="0" i="0" u="none" strike="noStrike" cap="none" normalizeH="0" baseline="0" dirty="0">
              <a:ln>
                <a:noFill/>
              </a:ln>
              <a:solidFill>
                <a:srgbClr val="FFC000"/>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000" b="0" i="0" u="none" strike="noStrike" cap="none" normalizeH="0" baseline="0" dirty="0">
                <a:ln>
                  <a:noFill/>
                </a:ln>
                <a:solidFill>
                  <a:srgbClr val="FFC000"/>
                </a:solidFill>
                <a:effectLst/>
                <a:latin typeface="Arial" panose="020B0604020202020204" pitchFamily="34" charset="0"/>
                <a:cs typeface="Arial" panose="020B0604020202020204" pitchFamily="34" charset="0"/>
              </a:rPr>
              <a:t>        III - manterem escrituração de suas receitas e despesas em livros revestidos de formalidades capazes de assegurar sua exatidão.</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2000" b="0" i="0" u="none" strike="noStrike" cap="none" normalizeH="0" baseline="0" dirty="0">
              <a:ln>
                <a:noFill/>
              </a:ln>
              <a:solidFill>
                <a:srgbClr val="FFC000"/>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000" b="0" i="0" u="none" strike="noStrike" cap="none" normalizeH="0" baseline="0" dirty="0">
                <a:ln>
                  <a:noFill/>
                </a:ln>
                <a:solidFill>
                  <a:srgbClr val="FFC000"/>
                </a:solidFill>
                <a:effectLst/>
                <a:latin typeface="Arial" panose="020B0604020202020204" pitchFamily="34" charset="0"/>
                <a:cs typeface="Arial" panose="020B0604020202020204" pitchFamily="34" charset="0"/>
              </a:rPr>
              <a:t>        § 1º Na falta de cumprimento do disposto neste artigo, ou no § 1º do art. 9º, a autoridade competente pode suspender a aplicação do benefício.</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2000" b="0" i="0" u="none" strike="noStrike" cap="none" normalizeH="0" baseline="0" dirty="0">
              <a:ln>
                <a:noFill/>
              </a:ln>
              <a:solidFill>
                <a:srgbClr val="FFC000"/>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000" b="0" i="0" u="none" strike="noStrike" cap="none" normalizeH="0" baseline="0" dirty="0">
                <a:ln>
                  <a:noFill/>
                </a:ln>
                <a:solidFill>
                  <a:srgbClr val="FFC000"/>
                </a:solidFill>
                <a:effectLst/>
                <a:latin typeface="Arial" panose="020B0604020202020204" pitchFamily="34" charset="0"/>
                <a:cs typeface="Arial" panose="020B0604020202020204" pitchFamily="34" charset="0"/>
              </a:rPr>
              <a:t>        § 2º Os serviços a que se refere a alínea c do inciso IV do art. 9º são exclusivamente, os diretamente relacionados com os objetivos institucionais das entidades de que trata este artigo, previstos nos respectivos estatutos ou atos constitutivos.</a:t>
            </a:r>
            <a:endParaRPr kumimoji="0" lang="pt-BR" altLang="pt-BR" sz="2000" b="0" i="0" u="none" strike="noStrike" cap="none" normalizeH="0" baseline="0" dirty="0">
              <a:ln>
                <a:noFill/>
              </a:ln>
              <a:solidFill>
                <a:srgbClr val="FFC000"/>
              </a:solidFill>
              <a:effectLst/>
              <a:latin typeface="Arial" panose="020B0604020202020204" pitchFamily="34" charset="0"/>
            </a:endParaRPr>
          </a:p>
        </p:txBody>
      </p:sp>
      <p:sp>
        <p:nvSpPr>
          <p:cNvPr id="5" name="Retângulo 4">
            <a:extLst>
              <a:ext uri="{FF2B5EF4-FFF2-40B4-BE49-F238E27FC236}">
                <a16:creationId xmlns:a16="http://schemas.microsoft.com/office/drawing/2014/main" id="{0F87089E-F481-38B8-B1D1-0A5F27D44E14}"/>
              </a:ext>
            </a:extLst>
          </p:cNvPr>
          <p:cNvSpPr/>
          <p:nvPr/>
        </p:nvSpPr>
        <p:spPr>
          <a:xfrm>
            <a:off x="1209368" y="353961"/>
            <a:ext cx="9129251" cy="83968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600" dirty="0"/>
              <a:t>Código Tributário Nacional</a:t>
            </a:r>
          </a:p>
        </p:txBody>
      </p:sp>
    </p:spTree>
    <p:extLst>
      <p:ext uri="{BB962C8B-B14F-4D97-AF65-F5344CB8AC3E}">
        <p14:creationId xmlns:p14="http://schemas.microsoft.com/office/powerpoint/2010/main" val="2285576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ítulo 1">
            <a:extLst>
              <a:ext uri="{FF2B5EF4-FFF2-40B4-BE49-F238E27FC236}">
                <a16:creationId xmlns:a16="http://schemas.microsoft.com/office/drawing/2014/main" id="{5D3C47B6-0CFB-1790-6DEF-D05341C7FFE7}"/>
              </a:ext>
            </a:extLst>
          </p:cNvPr>
          <p:cNvSpPr>
            <a:spLocks noGrp="1"/>
          </p:cNvSpPr>
          <p:nvPr>
            <p:ph type="title"/>
          </p:nvPr>
        </p:nvSpPr>
        <p:spPr>
          <a:xfrm>
            <a:off x="1981200" y="274638"/>
            <a:ext cx="8229600" cy="850900"/>
          </a:xfrm>
        </p:spPr>
        <p:txBody>
          <a:bodyPr/>
          <a:lstStyle/>
          <a:p>
            <a:pPr eaLnBrk="1" hangingPunct="1"/>
            <a:r>
              <a:rPr lang="pt-BR" altLang="pt-BR" sz="5400">
                <a:solidFill>
                  <a:srgbClr val="FF0000"/>
                </a:solidFill>
              </a:rPr>
              <a:t>Impostos sobre a renda</a:t>
            </a:r>
          </a:p>
        </p:txBody>
      </p:sp>
      <p:sp>
        <p:nvSpPr>
          <p:cNvPr id="8195" name="Espaço Reservado para Texto 2">
            <a:extLst>
              <a:ext uri="{FF2B5EF4-FFF2-40B4-BE49-F238E27FC236}">
                <a16:creationId xmlns:a16="http://schemas.microsoft.com/office/drawing/2014/main" id="{E404C128-1617-DB0C-ABF7-1859EBCFC826}"/>
              </a:ext>
            </a:extLst>
          </p:cNvPr>
          <p:cNvSpPr>
            <a:spLocks noGrp="1"/>
          </p:cNvSpPr>
          <p:nvPr>
            <p:ph type="body" idx="1"/>
          </p:nvPr>
        </p:nvSpPr>
        <p:spPr>
          <a:xfrm>
            <a:off x="1524000" y="981076"/>
            <a:ext cx="9144000" cy="792163"/>
          </a:xfrm>
        </p:spPr>
        <p:txBody>
          <a:bodyPr/>
          <a:lstStyle/>
          <a:p>
            <a:pPr algn="ctr" eaLnBrk="1" hangingPunct="1"/>
            <a:r>
              <a:rPr lang="pt-BR" altLang="pt-BR" sz="3600"/>
              <a:t>Requisitos da lei 9.532, de 1997, art.12</a:t>
            </a:r>
          </a:p>
        </p:txBody>
      </p:sp>
      <p:sp>
        <p:nvSpPr>
          <p:cNvPr id="8196" name="Espaço Reservado para Conteúdo 3">
            <a:extLst>
              <a:ext uri="{FF2B5EF4-FFF2-40B4-BE49-F238E27FC236}">
                <a16:creationId xmlns:a16="http://schemas.microsoft.com/office/drawing/2014/main" id="{988CA2EE-AAC1-2CC6-DE56-886FF7C56BDA}"/>
              </a:ext>
            </a:extLst>
          </p:cNvPr>
          <p:cNvSpPr>
            <a:spLocks noGrp="1"/>
          </p:cNvSpPr>
          <p:nvPr>
            <p:ph sz="half" idx="2"/>
          </p:nvPr>
        </p:nvSpPr>
        <p:spPr>
          <a:xfrm>
            <a:off x="1524000" y="1773238"/>
            <a:ext cx="4497388" cy="5084762"/>
          </a:xfrm>
        </p:spPr>
        <p:txBody>
          <a:bodyPr/>
          <a:lstStyle/>
          <a:p>
            <a:pPr marL="0" indent="0" algn="just">
              <a:buNone/>
            </a:pPr>
            <a:endParaRPr lang="pt-BR" altLang="pt-BR"/>
          </a:p>
        </p:txBody>
      </p:sp>
      <p:sp>
        <p:nvSpPr>
          <p:cNvPr id="8197" name="Espaço Reservado para Texto 4">
            <a:extLst>
              <a:ext uri="{FF2B5EF4-FFF2-40B4-BE49-F238E27FC236}">
                <a16:creationId xmlns:a16="http://schemas.microsoft.com/office/drawing/2014/main" id="{9634DDBD-5F01-6A6A-DD3A-D8338CEB052C}"/>
              </a:ext>
            </a:extLst>
          </p:cNvPr>
          <p:cNvSpPr>
            <a:spLocks noGrp="1"/>
          </p:cNvSpPr>
          <p:nvPr>
            <p:ph type="body" sz="quarter" idx="3"/>
          </p:nvPr>
        </p:nvSpPr>
        <p:spPr>
          <a:xfrm>
            <a:off x="10164764" y="1535113"/>
            <a:ext cx="46037" cy="639762"/>
          </a:xfrm>
        </p:spPr>
        <p:txBody>
          <a:bodyPr/>
          <a:lstStyle/>
          <a:p>
            <a:pPr eaLnBrk="1" hangingPunct="1"/>
            <a:r>
              <a:rPr lang="pt-BR" altLang="pt-BR"/>
              <a:t>.</a:t>
            </a:r>
          </a:p>
        </p:txBody>
      </p:sp>
      <p:sp>
        <p:nvSpPr>
          <p:cNvPr id="8198" name="Espaço Reservado para Conteúdo 5">
            <a:extLst>
              <a:ext uri="{FF2B5EF4-FFF2-40B4-BE49-F238E27FC236}">
                <a16:creationId xmlns:a16="http://schemas.microsoft.com/office/drawing/2014/main" id="{BCD33245-B1A8-0B56-F1BE-4B9F182CDD7F}"/>
              </a:ext>
            </a:extLst>
          </p:cNvPr>
          <p:cNvSpPr>
            <a:spLocks noGrp="1"/>
          </p:cNvSpPr>
          <p:nvPr>
            <p:ph sz="quarter" idx="4"/>
          </p:nvPr>
        </p:nvSpPr>
        <p:spPr>
          <a:xfrm>
            <a:off x="6456364" y="2174875"/>
            <a:ext cx="4211637" cy="3951288"/>
          </a:xfrm>
        </p:spPr>
        <p:txBody>
          <a:bodyPr/>
          <a:lstStyle/>
          <a:p>
            <a:pPr eaLnBrk="1" hangingPunct="1"/>
            <a:endParaRPr lang="pt-BR" altLang="pt-BR"/>
          </a:p>
        </p:txBody>
      </p:sp>
      <p:sp>
        <p:nvSpPr>
          <p:cNvPr id="7" name="Seta para cima e para baixo 6">
            <a:extLst>
              <a:ext uri="{FF2B5EF4-FFF2-40B4-BE49-F238E27FC236}">
                <a16:creationId xmlns:a16="http://schemas.microsoft.com/office/drawing/2014/main" id="{BEC7F9E7-A97F-0EB9-734E-A33D189B07E2}"/>
              </a:ext>
            </a:extLst>
          </p:cNvPr>
          <p:cNvSpPr/>
          <p:nvPr/>
        </p:nvSpPr>
        <p:spPr>
          <a:xfrm>
            <a:off x="6167439" y="1844675"/>
            <a:ext cx="180975" cy="4897438"/>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8" name="Retângulo 7">
            <a:extLst>
              <a:ext uri="{FF2B5EF4-FFF2-40B4-BE49-F238E27FC236}">
                <a16:creationId xmlns:a16="http://schemas.microsoft.com/office/drawing/2014/main" id="{8EEB4F74-B380-319F-038A-A82AC8AB6C23}"/>
              </a:ext>
            </a:extLst>
          </p:cNvPr>
          <p:cNvSpPr/>
          <p:nvPr/>
        </p:nvSpPr>
        <p:spPr>
          <a:xfrm>
            <a:off x="250723" y="1844675"/>
            <a:ext cx="5700815" cy="4897438"/>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pt-BR" sz="2400" dirty="0">
                <a:ln w="0"/>
                <a:solidFill>
                  <a:srgbClr val="FFC000"/>
                </a:solidFill>
                <a:effectLst>
                  <a:outerShdw blurRad="38100" dist="19050" dir="2700000" algn="tl" rotWithShape="0">
                    <a:schemeClr val="dk1">
                      <a:alpha val="40000"/>
                    </a:schemeClr>
                  </a:outerShdw>
                </a:effectLst>
              </a:rPr>
              <a:t>Considera-se imune a instituição de educação ou de assistência social que preste os serviços para os quais houver sido instituída e os coloque à disposição da população em geral, em caráter complementar às atividades do Estado, sem fins lucrativos</a:t>
            </a:r>
          </a:p>
        </p:txBody>
      </p:sp>
      <p:sp>
        <p:nvSpPr>
          <p:cNvPr id="9" name="Retângulo 8">
            <a:extLst>
              <a:ext uri="{FF2B5EF4-FFF2-40B4-BE49-F238E27FC236}">
                <a16:creationId xmlns:a16="http://schemas.microsoft.com/office/drawing/2014/main" id="{C2C6CBFA-2794-140E-0CC2-2764A216091A}"/>
              </a:ext>
            </a:extLst>
          </p:cNvPr>
          <p:cNvSpPr/>
          <p:nvPr/>
        </p:nvSpPr>
        <p:spPr>
          <a:xfrm>
            <a:off x="6457949" y="1773239"/>
            <a:ext cx="5483327" cy="4968875"/>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pt-BR" sz="2400" dirty="0">
                <a:ln w="0"/>
                <a:solidFill>
                  <a:srgbClr val="FFC000"/>
                </a:solidFill>
                <a:effectLst>
                  <a:outerShdw blurRad="38100" dist="19050" dir="2700000" algn="tl" rotWithShape="0">
                    <a:schemeClr val="dk1">
                      <a:alpha val="40000"/>
                    </a:schemeClr>
                  </a:outerShdw>
                </a:effectLst>
              </a:rPr>
              <a:t>Não estão abrangidos pela imunidade os rendimentos e ganhos de capital auferidos em aplicações financeiras de renda fixa ou de renda variável.</a:t>
            </a:r>
          </a:p>
          <a:p>
            <a:pPr algn="just">
              <a:defRPr/>
            </a:pPr>
            <a:endParaRPr lang="pt-BR" sz="2400" dirty="0">
              <a:ln w="0"/>
              <a:solidFill>
                <a:srgbClr val="FFC000"/>
              </a:solidFill>
              <a:effectLst>
                <a:outerShdw blurRad="38100" dist="19050" dir="2700000" algn="tl" rotWithShape="0">
                  <a:schemeClr val="dk1">
                    <a:alpha val="40000"/>
                  </a:schemeClr>
                </a:outerShdw>
              </a:effectLst>
            </a:endParaRPr>
          </a:p>
          <a:p>
            <a:pPr algn="just">
              <a:defRPr/>
            </a:pPr>
            <a:r>
              <a:rPr lang="pt-BR" sz="2400" dirty="0">
                <a:ln w="0"/>
                <a:solidFill>
                  <a:srgbClr val="FFC000"/>
                </a:solidFill>
                <a:effectLst>
                  <a:outerShdw blurRad="38100" dist="19050" dir="2700000" algn="tl" rotWithShape="0">
                    <a:schemeClr val="dk1">
                      <a:alpha val="40000"/>
                    </a:schemeClr>
                  </a:outerShdw>
                </a:effectLst>
              </a:rPr>
              <a:t>( Pelo STF continua imune)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20927D-58BF-F45B-32B9-ABEC4DC7D59B}"/>
              </a:ext>
            </a:extLst>
          </p:cNvPr>
          <p:cNvSpPr>
            <a:spLocks noGrp="1"/>
          </p:cNvSpPr>
          <p:nvPr>
            <p:ph type="ctrTitle"/>
          </p:nvPr>
        </p:nvSpPr>
        <p:spPr>
          <a:xfrm>
            <a:off x="457200" y="-45421"/>
            <a:ext cx="11110450" cy="1584325"/>
          </a:xfrm>
        </p:spPr>
        <p:txBody>
          <a:bodyPr rtlCol="0">
            <a:normAutofit/>
          </a:bodyPr>
          <a:lstStyle/>
          <a:p>
            <a:pPr algn="ctr">
              <a:defRPr/>
            </a:pPr>
            <a:r>
              <a:rPr lang="pt-BR" sz="3600" dirty="0"/>
              <a:t>Impostos sobre a renda</a:t>
            </a:r>
            <a:br>
              <a:rPr lang="pt-BR" sz="3600" dirty="0"/>
            </a:br>
            <a:r>
              <a:rPr lang="pt-BR" sz="3600" dirty="0"/>
              <a:t>Requisitos da lei 9.532, de 1997, art.12</a:t>
            </a:r>
            <a:endParaRPr lang="pt-BR" dirty="0"/>
          </a:p>
        </p:txBody>
      </p:sp>
      <p:sp>
        <p:nvSpPr>
          <p:cNvPr id="3" name="Subtítulo 2">
            <a:extLst>
              <a:ext uri="{FF2B5EF4-FFF2-40B4-BE49-F238E27FC236}">
                <a16:creationId xmlns:a16="http://schemas.microsoft.com/office/drawing/2014/main" id="{2EF40A0E-E437-64F5-9B49-628E7C73B6DC}"/>
              </a:ext>
            </a:extLst>
          </p:cNvPr>
          <p:cNvSpPr>
            <a:spLocks noGrp="1"/>
          </p:cNvSpPr>
          <p:nvPr>
            <p:ph type="subTitle" idx="1"/>
          </p:nvPr>
        </p:nvSpPr>
        <p:spPr>
          <a:xfrm>
            <a:off x="1774825" y="1916114"/>
            <a:ext cx="8642350" cy="3722687"/>
          </a:xfrm>
        </p:spPr>
        <p:txBody>
          <a:bodyPr rtlCol="0">
            <a:normAutofit/>
          </a:bodyPr>
          <a:lstStyle/>
          <a:p>
            <a:pPr>
              <a:defRPr/>
            </a:pPr>
            <a:endParaRPr lang="pt-BR" dirty="0"/>
          </a:p>
          <a:p>
            <a:pPr>
              <a:defRPr/>
            </a:pPr>
            <a:endParaRPr lang="pt-BR" dirty="0"/>
          </a:p>
          <a:p>
            <a:pPr>
              <a:defRPr/>
            </a:pPr>
            <a:endParaRPr lang="pt-BR" dirty="0"/>
          </a:p>
        </p:txBody>
      </p:sp>
      <p:sp>
        <p:nvSpPr>
          <p:cNvPr id="4" name="Retângulo 3">
            <a:extLst>
              <a:ext uri="{FF2B5EF4-FFF2-40B4-BE49-F238E27FC236}">
                <a16:creationId xmlns:a16="http://schemas.microsoft.com/office/drawing/2014/main" id="{92C4780E-174A-353C-B6E9-7739B03AE349}"/>
              </a:ext>
            </a:extLst>
          </p:cNvPr>
          <p:cNvSpPr/>
          <p:nvPr/>
        </p:nvSpPr>
        <p:spPr>
          <a:xfrm>
            <a:off x="457200" y="1700213"/>
            <a:ext cx="11194025" cy="5010150"/>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sz="2800" dirty="0">
                <a:ln w="0"/>
                <a:solidFill>
                  <a:srgbClr val="FFC000"/>
                </a:solidFill>
                <a:effectLst>
                  <a:outerShdw blurRad="38100" dist="19050" dir="2700000" algn="tl" rotWithShape="0">
                    <a:schemeClr val="dk1">
                      <a:alpha val="40000"/>
                    </a:schemeClr>
                  </a:outerShdw>
                </a:effectLst>
              </a:rPr>
              <a:t>Considera-se entidade sem fins lucrativos a que não apresente superávit em suas contas ou, caso o apresente em determinado exercício, destine referido resultado, integralmente, à manutenção e ao desenvolvimento dos seus objetivos sociais.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FAD5F9-78D9-8AA2-596B-FC20722173D9}"/>
              </a:ext>
            </a:extLst>
          </p:cNvPr>
          <p:cNvSpPr>
            <a:spLocks noGrp="1"/>
          </p:cNvSpPr>
          <p:nvPr>
            <p:ph type="title"/>
          </p:nvPr>
        </p:nvSpPr>
        <p:spPr>
          <a:xfrm>
            <a:off x="1524000" y="0"/>
            <a:ext cx="9144000" cy="1401097"/>
          </a:xfrm>
        </p:spPr>
        <p:txBody>
          <a:bodyPr rtlCol="0">
            <a:normAutofit fontScale="90000"/>
          </a:bodyPr>
          <a:lstStyle/>
          <a:p>
            <a:pPr algn="ctr">
              <a:defRPr/>
            </a:pPr>
            <a:br>
              <a:rPr lang="pt-BR" dirty="0">
                <a:solidFill>
                  <a:srgbClr val="FF0000"/>
                </a:solidFill>
              </a:rPr>
            </a:br>
            <a:r>
              <a:rPr lang="pt-BR" dirty="0">
                <a:solidFill>
                  <a:srgbClr val="FF0000"/>
                </a:solidFill>
              </a:rPr>
              <a:t>Impostos sobre a renda</a:t>
            </a:r>
            <a:br>
              <a:rPr lang="pt-BR" dirty="0"/>
            </a:br>
            <a:r>
              <a:rPr lang="pt-BR" dirty="0"/>
              <a:t>Requisitos da lei 9.532, de 1997, art.12</a:t>
            </a:r>
            <a:br>
              <a:rPr lang="pt-BR" dirty="0"/>
            </a:br>
            <a:endParaRPr lang="pt-BR" dirty="0"/>
          </a:p>
        </p:txBody>
      </p:sp>
      <p:sp>
        <p:nvSpPr>
          <p:cNvPr id="3" name="Espaço Reservado para Conteúdo 2">
            <a:extLst>
              <a:ext uri="{FF2B5EF4-FFF2-40B4-BE49-F238E27FC236}">
                <a16:creationId xmlns:a16="http://schemas.microsoft.com/office/drawing/2014/main" id="{1395E325-F27C-98C6-25B0-ED2FDE900019}"/>
              </a:ext>
            </a:extLst>
          </p:cNvPr>
          <p:cNvSpPr>
            <a:spLocks noGrp="1"/>
          </p:cNvSpPr>
          <p:nvPr>
            <p:ph idx="1"/>
          </p:nvPr>
        </p:nvSpPr>
        <p:spPr>
          <a:xfrm>
            <a:off x="351503" y="2278627"/>
            <a:ext cx="11488994" cy="4402393"/>
          </a:xfrm>
        </p:spPr>
        <p:txBody>
          <a:bodyPr rtlCol="0">
            <a:normAutofit/>
          </a:bodyPr>
          <a:lstStyle/>
          <a:p>
            <a:pPr marL="514350" indent="-514350">
              <a:buFont typeface="Arial" panose="020B0604020202020204" pitchFamily="34" charset="0"/>
              <a:buAutoNum type="alphaLcParenR"/>
              <a:defRPr/>
            </a:pPr>
            <a:r>
              <a:rPr lang="pt-BR" sz="2400" dirty="0">
                <a:solidFill>
                  <a:srgbClr val="FFC000"/>
                </a:solidFill>
              </a:rPr>
              <a:t>não remunerar, por qualquer forma, seus dirigentes pelos serviços prestados;  </a:t>
            </a:r>
          </a:p>
          <a:p>
            <a:pPr marL="0" indent="0">
              <a:buNone/>
              <a:defRPr/>
            </a:pPr>
            <a:r>
              <a:rPr lang="pt-BR" sz="2400" dirty="0">
                <a:solidFill>
                  <a:srgbClr val="FFC000"/>
                </a:solidFill>
              </a:rPr>
              <a:t>      </a:t>
            </a:r>
          </a:p>
          <a:p>
            <a:pPr marL="0" indent="0">
              <a:buNone/>
              <a:defRPr/>
            </a:pPr>
            <a:r>
              <a:rPr lang="pt-BR" sz="2400" dirty="0">
                <a:solidFill>
                  <a:srgbClr val="FFC000"/>
                </a:solidFill>
              </a:rPr>
              <a:t>b) aplicar integralmente seus recursos na manutenção e desenvolvimento dos seus objetivos sociais;</a:t>
            </a:r>
          </a:p>
          <a:p>
            <a:pPr marL="0" indent="0">
              <a:buNone/>
              <a:defRPr/>
            </a:pPr>
            <a:endParaRPr lang="pt-BR" sz="2400" dirty="0">
              <a:solidFill>
                <a:srgbClr val="FFC000"/>
              </a:solidFill>
            </a:endParaRPr>
          </a:p>
          <a:p>
            <a:pPr marL="0" indent="0">
              <a:buNone/>
              <a:defRPr/>
            </a:pPr>
            <a:r>
              <a:rPr lang="pt-BR" sz="2400" dirty="0">
                <a:solidFill>
                  <a:srgbClr val="FFC000"/>
                </a:solidFill>
              </a:rPr>
              <a:t>c) manter escrituração completa de suas receitas e despesas em livros revestidos das formalidades que assegurem a respectiva exatidão;</a:t>
            </a:r>
            <a:endParaRPr lang="pt-B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3C127F-9B26-7801-4F8D-6262437E37E3}"/>
              </a:ext>
            </a:extLst>
          </p:cNvPr>
          <p:cNvSpPr>
            <a:spLocks noGrp="1"/>
          </p:cNvSpPr>
          <p:nvPr>
            <p:ph type="title"/>
          </p:nvPr>
        </p:nvSpPr>
        <p:spPr>
          <a:xfrm>
            <a:off x="646111" y="452718"/>
            <a:ext cx="11108354" cy="1400530"/>
          </a:xfrm>
        </p:spPr>
        <p:txBody>
          <a:bodyPr rtlCol="0">
            <a:normAutofit fontScale="90000"/>
          </a:bodyPr>
          <a:lstStyle/>
          <a:p>
            <a:pPr algn="ctr">
              <a:defRPr/>
            </a:pPr>
            <a:r>
              <a:rPr lang="pt-BR" b="1" dirty="0">
                <a:solidFill>
                  <a:srgbClr val="FFC000"/>
                </a:solidFill>
              </a:rPr>
              <a:t>Impostos sobre a renda</a:t>
            </a:r>
            <a:br>
              <a:rPr lang="pt-BR" dirty="0">
                <a:solidFill>
                  <a:srgbClr val="FFC000"/>
                </a:solidFill>
              </a:rPr>
            </a:br>
            <a:r>
              <a:rPr lang="pt-BR" dirty="0">
                <a:solidFill>
                  <a:srgbClr val="FFC000"/>
                </a:solidFill>
              </a:rPr>
              <a:t>Requisitos da lei 9.532, de 1997, art.12</a:t>
            </a:r>
            <a:br>
              <a:rPr lang="pt-BR" dirty="0">
                <a:solidFill>
                  <a:srgbClr val="FFC000"/>
                </a:solidFill>
              </a:rPr>
            </a:br>
            <a:endParaRPr lang="pt-BR" dirty="0">
              <a:solidFill>
                <a:srgbClr val="FFC000"/>
              </a:solidFill>
            </a:endParaRPr>
          </a:p>
        </p:txBody>
      </p:sp>
      <p:sp>
        <p:nvSpPr>
          <p:cNvPr id="3" name="Espaço Reservado para Texto 2">
            <a:extLst>
              <a:ext uri="{FF2B5EF4-FFF2-40B4-BE49-F238E27FC236}">
                <a16:creationId xmlns:a16="http://schemas.microsoft.com/office/drawing/2014/main" id="{5D587D68-93E0-6E4F-EA72-EDED08304812}"/>
              </a:ext>
            </a:extLst>
          </p:cNvPr>
          <p:cNvSpPr>
            <a:spLocks noGrp="1"/>
          </p:cNvSpPr>
          <p:nvPr>
            <p:ph type="body" idx="1"/>
          </p:nvPr>
        </p:nvSpPr>
        <p:spPr>
          <a:xfrm>
            <a:off x="1981200" y="1535113"/>
            <a:ext cx="4040188" cy="93662"/>
          </a:xfrm>
        </p:spPr>
        <p:txBody>
          <a:bodyPr rtlCol="0">
            <a:normAutofit fontScale="25000" lnSpcReduction="20000"/>
          </a:bodyPr>
          <a:lstStyle/>
          <a:p>
            <a:pPr>
              <a:defRPr/>
            </a:pPr>
            <a:r>
              <a:rPr lang="pt-BR" dirty="0"/>
              <a:t>.</a:t>
            </a:r>
          </a:p>
        </p:txBody>
      </p:sp>
      <p:sp>
        <p:nvSpPr>
          <p:cNvPr id="4" name="Espaço Reservado para Conteúdo 3">
            <a:extLst>
              <a:ext uri="{FF2B5EF4-FFF2-40B4-BE49-F238E27FC236}">
                <a16:creationId xmlns:a16="http://schemas.microsoft.com/office/drawing/2014/main" id="{8DCCFD69-A49F-0399-74BE-86AC7521D584}"/>
              </a:ext>
            </a:extLst>
          </p:cNvPr>
          <p:cNvSpPr>
            <a:spLocks noGrp="1"/>
          </p:cNvSpPr>
          <p:nvPr>
            <p:ph sz="half" idx="2"/>
          </p:nvPr>
        </p:nvSpPr>
        <p:spPr>
          <a:xfrm>
            <a:off x="630607" y="2315884"/>
            <a:ext cx="6114682" cy="3910010"/>
          </a:xfrm>
        </p:spPr>
        <p:txBody>
          <a:bodyPr rtlCol="0">
            <a:normAutofit/>
          </a:bodyPr>
          <a:lstStyle/>
          <a:p>
            <a:pPr marL="0" indent="0" algn="just">
              <a:buNone/>
              <a:defRPr/>
            </a:pPr>
            <a:r>
              <a:rPr lang="pt-BR" dirty="0"/>
              <a:t>d) conservar em boa ordem, pelo prazo de cinco anos, contado da data da emissão, os documentos que comprovem a origem de suas receitas e a efetivação de suas despesas, bem assim a realização de quaisquer outros atos ou operações que venham a modificar sua situação patrimonial;</a:t>
            </a:r>
          </a:p>
          <a:p>
            <a:pPr algn="just">
              <a:defRPr/>
            </a:pPr>
            <a:endParaRPr lang="pt-BR" dirty="0"/>
          </a:p>
          <a:p>
            <a:pPr marL="0" indent="0" algn="just">
              <a:buNone/>
              <a:defRPr/>
            </a:pPr>
            <a:r>
              <a:rPr lang="pt-BR" dirty="0"/>
              <a:t>e) apresentar, anualmente, Declaração de Rendimentos, em conformidade com o disposto em ato da Secretaria da Receita Federal ( EFD)</a:t>
            </a:r>
          </a:p>
          <a:p>
            <a:pPr>
              <a:defRPr/>
            </a:pPr>
            <a:endParaRPr lang="pt-BR" dirty="0"/>
          </a:p>
          <a:p>
            <a:pPr>
              <a:defRPr/>
            </a:pPr>
            <a:endParaRPr lang="pt-BR" dirty="0"/>
          </a:p>
        </p:txBody>
      </p:sp>
      <p:sp>
        <p:nvSpPr>
          <p:cNvPr id="5" name="Espaço Reservado para Texto 4">
            <a:extLst>
              <a:ext uri="{FF2B5EF4-FFF2-40B4-BE49-F238E27FC236}">
                <a16:creationId xmlns:a16="http://schemas.microsoft.com/office/drawing/2014/main" id="{123EC968-C8A4-4ABA-6DD7-5C1C498F9845}"/>
              </a:ext>
            </a:extLst>
          </p:cNvPr>
          <p:cNvSpPr>
            <a:spLocks noGrp="1"/>
          </p:cNvSpPr>
          <p:nvPr>
            <p:ph type="body" sz="quarter" idx="3"/>
          </p:nvPr>
        </p:nvSpPr>
        <p:spPr>
          <a:xfrm>
            <a:off x="6169026" y="1535114"/>
            <a:ext cx="4041775" cy="46037"/>
          </a:xfrm>
        </p:spPr>
        <p:txBody>
          <a:bodyPr rtlCol="0">
            <a:normAutofit fontScale="25000" lnSpcReduction="20000"/>
          </a:bodyPr>
          <a:lstStyle/>
          <a:p>
            <a:pPr>
              <a:defRPr/>
            </a:pPr>
            <a:r>
              <a:rPr lang="pt-BR" dirty="0"/>
              <a:t>.</a:t>
            </a:r>
          </a:p>
        </p:txBody>
      </p:sp>
      <p:sp>
        <p:nvSpPr>
          <p:cNvPr id="6" name="Espaço Reservado para Conteúdo 5">
            <a:extLst>
              <a:ext uri="{FF2B5EF4-FFF2-40B4-BE49-F238E27FC236}">
                <a16:creationId xmlns:a16="http://schemas.microsoft.com/office/drawing/2014/main" id="{852AFB99-B390-6AD5-1F77-D85F801DCB63}"/>
              </a:ext>
            </a:extLst>
          </p:cNvPr>
          <p:cNvSpPr>
            <a:spLocks noGrp="1"/>
          </p:cNvSpPr>
          <p:nvPr>
            <p:ph sz="quarter" idx="4"/>
          </p:nvPr>
        </p:nvSpPr>
        <p:spPr>
          <a:xfrm>
            <a:off x="7175499" y="2454632"/>
            <a:ext cx="4755945" cy="3350854"/>
          </a:xfrm>
        </p:spPr>
        <p:txBody>
          <a:bodyPr rtlCol="0">
            <a:normAutofit/>
          </a:bodyPr>
          <a:lstStyle/>
          <a:p>
            <a:pPr marL="0" indent="0" algn="just">
              <a:buNone/>
              <a:defRPr/>
            </a:pPr>
            <a:r>
              <a:rPr lang="pt-BR" dirty="0"/>
              <a:t>f) recolher os tributos retidos sobre os rendimentos por elas pagos ou creditados e a contribuição para a seguridade social relativa aos empregados, bem assim cumprir as obrigações acessórias daí decorrentes;</a:t>
            </a:r>
          </a:p>
          <a:p>
            <a:pPr>
              <a:defRPr/>
            </a:pPr>
            <a:endParaRPr lang="pt-BR" dirty="0"/>
          </a:p>
        </p:txBody>
      </p:sp>
      <p:sp>
        <p:nvSpPr>
          <p:cNvPr id="7" name="Seta para cima e para baixo 6">
            <a:extLst>
              <a:ext uri="{FF2B5EF4-FFF2-40B4-BE49-F238E27FC236}">
                <a16:creationId xmlns:a16="http://schemas.microsoft.com/office/drawing/2014/main" id="{CDA941A7-CA96-99D2-3B22-04E4F6AEE9F0}"/>
              </a:ext>
            </a:extLst>
          </p:cNvPr>
          <p:cNvSpPr/>
          <p:nvPr/>
        </p:nvSpPr>
        <p:spPr>
          <a:xfrm>
            <a:off x="6888163" y="1628776"/>
            <a:ext cx="144462" cy="4608513"/>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8" name="Seta para cima e para baixo 7">
            <a:extLst>
              <a:ext uri="{FF2B5EF4-FFF2-40B4-BE49-F238E27FC236}">
                <a16:creationId xmlns:a16="http://schemas.microsoft.com/office/drawing/2014/main" id="{3248C21B-E718-E617-8B09-8351CD81E98A}"/>
              </a:ext>
            </a:extLst>
          </p:cNvPr>
          <p:cNvSpPr/>
          <p:nvPr/>
        </p:nvSpPr>
        <p:spPr>
          <a:xfrm>
            <a:off x="2135189" y="1052514"/>
            <a:ext cx="7921625" cy="18097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0FC531-71EF-829E-A848-9D4A2854EFB3}"/>
              </a:ext>
            </a:extLst>
          </p:cNvPr>
          <p:cNvSpPr>
            <a:spLocks noGrp="1"/>
          </p:cNvSpPr>
          <p:nvPr>
            <p:ph type="title"/>
          </p:nvPr>
        </p:nvSpPr>
        <p:spPr>
          <a:xfrm>
            <a:off x="646111" y="452718"/>
            <a:ext cx="11123102" cy="1400530"/>
          </a:xfrm>
        </p:spPr>
        <p:txBody>
          <a:bodyPr rtlCol="0">
            <a:normAutofit fontScale="90000"/>
          </a:bodyPr>
          <a:lstStyle/>
          <a:p>
            <a:pPr algn="ctr">
              <a:defRPr/>
            </a:pPr>
            <a:r>
              <a:rPr lang="pt-BR" b="1" dirty="0">
                <a:solidFill>
                  <a:srgbClr val="FF0000"/>
                </a:solidFill>
              </a:rPr>
              <a:t>Impostos sobre a renda</a:t>
            </a:r>
            <a:br>
              <a:rPr lang="pt-BR" dirty="0"/>
            </a:br>
            <a:r>
              <a:rPr lang="pt-BR" dirty="0"/>
              <a:t>Requisitos da lei 9.532, de 1997, art.12</a:t>
            </a:r>
            <a:br>
              <a:rPr lang="pt-BR" dirty="0"/>
            </a:br>
            <a:endParaRPr lang="pt-BR" dirty="0"/>
          </a:p>
        </p:txBody>
      </p:sp>
      <p:sp>
        <p:nvSpPr>
          <p:cNvPr id="3" name="Espaço Reservado para Conteúdo 2">
            <a:extLst>
              <a:ext uri="{FF2B5EF4-FFF2-40B4-BE49-F238E27FC236}">
                <a16:creationId xmlns:a16="http://schemas.microsoft.com/office/drawing/2014/main" id="{00599F80-82B3-FED2-EAB5-0A1B0BFF3856}"/>
              </a:ext>
            </a:extLst>
          </p:cNvPr>
          <p:cNvSpPr>
            <a:spLocks noGrp="1"/>
          </p:cNvSpPr>
          <p:nvPr>
            <p:ph sz="half" idx="1"/>
          </p:nvPr>
        </p:nvSpPr>
        <p:spPr>
          <a:xfrm>
            <a:off x="486145" y="3070226"/>
            <a:ext cx="5964238" cy="3671888"/>
          </a:xfrm>
        </p:spPr>
        <p:txBody>
          <a:bodyPr rtlCol="0">
            <a:normAutofit/>
          </a:bodyPr>
          <a:lstStyle/>
          <a:p>
            <a:pPr marL="0" indent="0" algn="just">
              <a:buNone/>
              <a:defRPr/>
            </a:pPr>
            <a:r>
              <a:rPr lang="pt-BR" dirty="0"/>
              <a:t>g) assegurar a destinação de seu patrimônio a outra instituição que atenda às condições para gozo da imunidade, no caso de incorporação, fusão, cisão ou de encerramento de suas atividades, ou a órgão público;</a:t>
            </a:r>
          </a:p>
          <a:p>
            <a:pPr>
              <a:defRPr/>
            </a:pPr>
            <a:endParaRPr lang="pt-BR" dirty="0"/>
          </a:p>
        </p:txBody>
      </p:sp>
      <p:sp>
        <p:nvSpPr>
          <p:cNvPr id="12292" name="Espaço Reservado para Conteúdo 3">
            <a:extLst>
              <a:ext uri="{FF2B5EF4-FFF2-40B4-BE49-F238E27FC236}">
                <a16:creationId xmlns:a16="http://schemas.microsoft.com/office/drawing/2014/main" id="{B657E874-1C2D-35DB-AD9C-E6D70605E499}"/>
              </a:ext>
            </a:extLst>
          </p:cNvPr>
          <p:cNvSpPr>
            <a:spLocks noGrp="1"/>
          </p:cNvSpPr>
          <p:nvPr>
            <p:ph sz="half" idx="2"/>
          </p:nvPr>
        </p:nvSpPr>
        <p:spPr>
          <a:xfrm>
            <a:off x="6959600" y="3070226"/>
            <a:ext cx="4986594" cy="3055938"/>
          </a:xfrm>
        </p:spPr>
        <p:txBody>
          <a:bodyPr/>
          <a:lstStyle/>
          <a:p>
            <a:pPr marL="0" indent="0" algn="just">
              <a:buNone/>
            </a:pPr>
            <a:r>
              <a:rPr lang="pt-BR" altLang="pt-BR" dirty="0"/>
              <a:t>h) outros requisitos, estabelecidos em lei específica, relacionados com o funcionamento das entidades a que se refere este artigo.</a:t>
            </a:r>
          </a:p>
          <a:p>
            <a:pPr marL="0" indent="0">
              <a:buNone/>
            </a:pPr>
            <a:endParaRPr lang="pt-BR" altLang="pt-BR" dirty="0"/>
          </a:p>
        </p:txBody>
      </p:sp>
      <p:sp>
        <p:nvSpPr>
          <p:cNvPr id="5" name="Seta para cima e para baixo 4">
            <a:extLst>
              <a:ext uri="{FF2B5EF4-FFF2-40B4-BE49-F238E27FC236}">
                <a16:creationId xmlns:a16="http://schemas.microsoft.com/office/drawing/2014/main" id="{CB507DC7-CA83-423F-F518-66D149F4FE5B}"/>
              </a:ext>
            </a:extLst>
          </p:cNvPr>
          <p:cNvSpPr/>
          <p:nvPr/>
        </p:nvSpPr>
        <p:spPr>
          <a:xfrm>
            <a:off x="6456363" y="1628775"/>
            <a:ext cx="144462" cy="3671888"/>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0FC531-71EF-829E-A848-9D4A2854EFB3}"/>
              </a:ext>
            </a:extLst>
          </p:cNvPr>
          <p:cNvSpPr>
            <a:spLocks noGrp="1"/>
          </p:cNvSpPr>
          <p:nvPr>
            <p:ph type="title"/>
          </p:nvPr>
        </p:nvSpPr>
        <p:spPr/>
        <p:txBody>
          <a:bodyPr rtlCol="0">
            <a:normAutofit fontScale="90000"/>
          </a:bodyPr>
          <a:lstStyle/>
          <a:p>
            <a:pPr algn="ctr">
              <a:defRPr/>
            </a:pPr>
            <a:r>
              <a:rPr lang="pt-BR" b="1" dirty="0">
                <a:solidFill>
                  <a:srgbClr val="FF0000"/>
                </a:solidFill>
              </a:rPr>
              <a:t>Impostos sobre a renda</a:t>
            </a:r>
            <a:br>
              <a:rPr lang="pt-BR" dirty="0"/>
            </a:br>
            <a:r>
              <a:rPr lang="pt-BR" dirty="0"/>
              <a:t>Requisitos da lei 9.532, de 1997, art.12</a:t>
            </a:r>
            <a:br>
              <a:rPr lang="pt-BR" dirty="0"/>
            </a:br>
            <a:endParaRPr lang="pt-BR" dirty="0"/>
          </a:p>
        </p:txBody>
      </p:sp>
      <p:sp>
        <p:nvSpPr>
          <p:cNvPr id="3" name="Espaço Reservado para Conteúdo 2">
            <a:extLst>
              <a:ext uri="{FF2B5EF4-FFF2-40B4-BE49-F238E27FC236}">
                <a16:creationId xmlns:a16="http://schemas.microsoft.com/office/drawing/2014/main" id="{00599F80-82B3-FED2-EAB5-0A1B0BFF3856}"/>
              </a:ext>
            </a:extLst>
          </p:cNvPr>
          <p:cNvSpPr>
            <a:spLocks noGrp="1"/>
          </p:cNvSpPr>
          <p:nvPr>
            <p:ph sz="half" idx="1"/>
          </p:nvPr>
        </p:nvSpPr>
        <p:spPr>
          <a:xfrm>
            <a:off x="162231" y="2654710"/>
            <a:ext cx="6288151" cy="4087404"/>
          </a:xfrm>
        </p:spPr>
        <p:txBody>
          <a:bodyPr rtlCol="0">
            <a:normAutofit/>
          </a:bodyPr>
          <a:lstStyle/>
          <a:p>
            <a:pPr marL="0" indent="0" algn="just">
              <a:buNone/>
              <a:defRPr/>
            </a:pPr>
            <a:r>
              <a:rPr lang="pt-BR" dirty="0"/>
              <a:t>g) assegurar a destinação de seu patrimônio a outra instituição que atenda às condições para gozo da imunidade, no caso de incorporação, fusão, cisão ou de encerramento de suas atividades, ou a órgão público;</a:t>
            </a:r>
          </a:p>
          <a:p>
            <a:pPr>
              <a:defRPr/>
            </a:pPr>
            <a:endParaRPr lang="pt-BR" dirty="0"/>
          </a:p>
        </p:txBody>
      </p:sp>
      <p:sp>
        <p:nvSpPr>
          <p:cNvPr id="12292" name="Espaço Reservado para Conteúdo 3">
            <a:extLst>
              <a:ext uri="{FF2B5EF4-FFF2-40B4-BE49-F238E27FC236}">
                <a16:creationId xmlns:a16="http://schemas.microsoft.com/office/drawing/2014/main" id="{B657E874-1C2D-35DB-AD9C-E6D70605E499}"/>
              </a:ext>
            </a:extLst>
          </p:cNvPr>
          <p:cNvSpPr>
            <a:spLocks noGrp="1"/>
          </p:cNvSpPr>
          <p:nvPr>
            <p:ph sz="half" idx="2"/>
          </p:nvPr>
        </p:nvSpPr>
        <p:spPr>
          <a:xfrm>
            <a:off x="6959600" y="2654710"/>
            <a:ext cx="4765368" cy="3471454"/>
          </a:xfrm>
        </p:spPr>
        <p:txBody>
          <a:bodyPr/>
          <a:lstStyle/>
          <a:p>
            <a:pPr marL="0" indent="0" algn="just">
              <a:buNone/>
            </a:pPr>
            <a:r>
              <a:rPr lang="pt-BR" altLang="pt-BR" dirty="0"/>
              <a:t>h) outros requisitos, estabelecidos em lei específica, relacionados com o funcionamento das entidades a que se refere este artigo.</a:t>
            </a:r>
          </a:p>
          <a:p>
            <a:pPr marL="0" indent="0">
              <a:buNone/>
            </a:pPr>
            <a:endParaRPr lang="pt-BR" altLang="pt-BR" dirty="0"/>
          </a:p>
        </p:txBody>
      </p:sp>
      <p:sp>
        <p:nvSpPr>
          <p:cNvPr id="5" name="Seta para cima e para baixo 4">
            <a:extLst>
              <a:ext uri="{FF2B5EF4-FFF2-40B4-BE49-F238E27FC236}">
                <a16:creationId xmlns:a16="http://schemas.microsoft.com/office/drawing/2014/main" id="{CB507DC7-CA83-423F-F518-66D149F4FE5B}"/>
              </a:ext>
            </a:extLst>
          </p:cNvPr>
          <p:cNvSpPr/>
          <p:nvPr/>
        </p:nvSpPr>
        <p:spPr>
          <a:xfrm>
            <a:off x="6456363" y="1628775"/>
            <a:ext cx="144462" cy="3671888"/>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6" name="Losango 5">
            <a:extLst>
              <a:ext uri="{FF2B5EF4-FFF2-40B4-BE49-F238E27FC236}">
                <a16:creationId xmlns:a16="http://schemas.microsoft.com/office/drawing/2014/main" id="{69CF04C0-C63B-EC69-D1FF-E63C3E708840}"/>
              </a:ext>
            </a:extLst>
          </p:cNvPr>
          <p:cNvSpPr/>
          <p:nvPr/>
        </p:nvSpPr>
        <p:spPr>
          <a:xfrm>
            <a:off x="2135189" y="1052513"/>
            <a:ext cx="7921625" cy="21590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F136CA-D48A-E276-EADE-84F2905E2C7C}"/>
              </a:ext>
            </a:extLst>
          </p:cNvPr>
          <p:cNvSpPr>
            <a:spLocks noGrp="1"/>
          </p:cNvSpPr>
          <p:nvPr>
            <p:ph type="title"/>
          </p:nvPr>
        </p:nvSpPr>
        <p:spPr/>
        <p:txBody>
          <a:bodyPr/>
          <a:lstStyle/>
          <a:p>
            <a:pPr algn="ctr"/>
            <a:r>
              <a:rPr lang="pt-BR" dirty="0"/>
              <a:t>Lei do IBS/ CBS</a:t>
            </a:r>
          </a:p>
        </p:txBody>
      </p:sp>
      <p:sp>
        <p:nvSpPr>
          <p:cNvPr id="4" name="CaixaDeTexto 3">
            <a:extLst>
              <a:ext uri="{FF2B5EF4-FFF2-40B4-BE49-F238E27FC236}">
                <a16:creationId xmlns:a16="http://schemas.microsoft.com/office/drawing/2014/main" id="{80FA0D59-1863-1F45-3CD3-84B6FD7A101D}"/>
              </a:ext>
            </a:extLst>
          </p:cNvPr>
          <p:cNvSpPr txBox="1"/>
          <p:nvPr/>
        </p:nvSpPr>
        <p:spPr>
          <a:xfrm>
            <a:off x="2724765" y="1622415"/>
            <a:ext cx="6098458" cy="461665"/>
          </a:xfrm>
          <a:prstGeom prst="rect">
            <a:avLst/>
          </a:prstGeom>
          <a:noFill/>
        </p:spPr>
        <p:txBody>
          <a:bodyPr wrap="square">
            <a:spAutoFit/>
          </a:bodyPr>
          <a:lstStyle/>
          <a:p>
            <a:r>
              <a:rPr lang="pt-BR" sz="2400" b="0" i="0" dirty="0">
                <a:solidFill>
                  <a:srgbClr val="FFC000"/>
                </a:solidFill>
                <a:effectLst/>
                <a:latin typeface="Arial" panose="020B0604020202020204" pitchFamily="34" charset="0"/>
              </a:rPr>
              <a:t>Art. 6º</a:t>
            </a:r>
            <a:r>
              <a:rPr lang="pt-BR" sz="2400" b="1" i="0" dirty="0">
                <a:solidFill>
                  <a:srgbClr val="FFC000"/>
                </a:solidFill>
                <a:effectLst/>
                <a:latin typeface="Arial" panose="020B0604020202020204" pitchFamily="34" charset="0"/>
              </a:rPr>
              <a:t> </a:t>
            </a:r>
            <a:r>
              <a:rPr lang="pt-BR" sz="2400" b="0" i="0" dirty="0">
                <a:solidFill>
                  <a:srgbClr val="FFC000"/>
                </a:solidFill>
                <a:effectLst/>
                <a:latin typeface="Arial" panose="020B0604020202020204" pitchFamily="34" charset="0"/>
              </a:rPr>
              <a:t>O IBS e a CBS não incidem sobre:</a:t>
            </a:r>
            <a:endParaRPr lang="pt-BR" sz="2400" dirty="0">
              <a:solidFill>
                <a:srgbClr val="FFC000"/>
              </a:solidFill>
            </a:endParaRPr>
          </a:p>
        </p:txBody>
      </p:sp>
      <p:sp>
        <p:nvSpPr>
          <p:cNvPr id="6" name="CaixaDeTexto 5">
            <a:extLst>
              <a:ext uri="{FF2B5EF4-FFF2-40B4-BE49-F238E27FC236}">
                <a16:creationId xmlns:a16="http://schemas.microsoft.com/office/drawing/2014/main" id="{FD5114C1-FB33-F81F-212C-1F825C85B72C}"/>
              </a:ext>
            </a:extLst>
          </p:cNvPr>
          <p:cNvSpPr txBox="1"/>
          <p:nvPr/>
        </p:nvSpPr>
        <p:spPr>
          <a:xfrm>
            <a:off x="536907" y="2651049"/>
            <a:ext cx="11118186" cy="3785652"/>
          </a:xfrm>
          <a:prstGeom prst="rect">
            <a:avLst/>
          </a:prstGeom>
          <a:noFill/>
        </p:spPr>
        <p:txBody>
          <a:bodyPr wrap="square">
            <a:spAutoFit/>
          </a:bodyPr>
          <a:lstStyle/>
          <a:p>
            <a:pPr algn="just" fontAlgn="base"/>
            <a:r>
              <a:rPr lang="pt-BR" sz="2400" b="0" i="0" dirty="0">
                <a:solidFill>
                  <a:srgbClr val="FFC000"/>
                </a:solidFill>
                <a:effectLst/>
                <a:latin typeface="Arial" panose="020B0604020202020204" pitchFamily="34" charset="0"/>
              </a:rPr>
              <a:t>VIII - doações sem contraprestação em benefício do doador</a:t>
            </a:r>
            <a:r>
              <a:rPr lang="pt-BR" sz="2400" b="0" i="0" dirty="0">
                <a:solidFill>
                  <a:srgbClr val="000000"/>
                </a:solidFill>
                <a:effectLst/>
                <a:latin typeface="Arial" panose="020B0604020202020204" pitchFamily="34" charset="0"/>
              </a:rPr>
              <a:t>;;</a:t>
            </a:r>
          </a:p>
          <a:p>
            <a:pPr algn="just" fontAlgn="base"/>
            <a:endParaRPr lang="pt-BR" sz="2400" dirty="0">
              <a:solidFill>
                <a:srgbClr val="000000"/>
              </a:solidFill>
              <a:latin typeface="Arial" panose="020B0604020202020204" pitchFamily="34" charset="0"/>
            </a:endParaRPr>
          </a:p>
          <a:p>
            <a:pPr algn="just" fontAlgn="base"/>
            <a:endParaRPr lang="pt-BR" sz="2400" b="0" i="0" dirty="0">
              <a:solidFill>
                <a:srgbClr val="000000"/>
              </a:solidFill>
              <a:effectLst/>
              <a:latin typeface="Times New Roman" panose="02020603050405020304" pitchFamily="18" charset="0"/>
            </a:endParaRPr>
          </a:p>
          <a:p>
            <a:pPr algn="just" fontAlgn="base"/>
            <a:r>
              <a:rPr lang="pt-BR" sz="2400" b="0" i="0" dirty="0">
                <a:solidFill>
                  <a:srgbClr val="FFC000"/>
                </a:solidFill>
                <a:effectLst/>
                <a:latin typeface="Arial" panose="020B0604020202020204" pitchFamily="34" charset="0"/>
              </a:rPr>
              <a:t>IX - transferências de recursos públicos e demais bens públicos para organizações da sociedade civil constituídas como pessoas jurídicas sem fins lucrativos no País, por meio de termos de fomento, termos de colaboração, acordos de cooperação, termos de parceria, termos de execução descentralizada, contratos de gestão, contratos de repasse, subvenções, convênios e demais instrumentos celebrados pela administração pública direta, por autarquias e por fundações públicas;</a:t>
            </a:r>
            <a:endParaRPr lang="pt-BR" sz="2400" b="0" i="0" dirty="0">
              <a:solidFill>
                <a:srgbClr val="FFC000"/>
              </a:solidFill>
              <a:effectLst/>
              <a:latin typeface="Times New Roman" panose="02020603050405020304" pitchFamily="18" charset="0"/>
            </a:endParaRPr>
          </a:p>
        </p:txBody>
      </p:sp>
    </p:spTree>
    <p:extLst>
      <p:ext uri="{BB962C8B-B14F-4D97-AF65-F5344CB8AC3E}">
        <p14:creationId xmlns:p14="http://schemas.microsoft.com/office/powerpoint/2010/main" val="829942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F136CA-D48A-E276-EADE-84F2905E2C7C}"/>
              </a:ext>
            </a:extLst>
          </p:cNvPr>
          <p:cNvSpPr>
            <a:spLocks noGrp="1"/>
          </p:cNvSpPr>
          <p:nvPr>
            <p:ph type="title"/>
          </p:nvPr>
        </p:nvSpPr>
        <p:spPr/>
        <p:txBody>
          <a:bodyPr/>
          <a:lstStyle/>
          <a:p>
            <a:r>
              <a:rPr lang="pt-BR" dirty="0"/>
              <a:t>IBS/ CBS</a:t>
            </a:r>
          </a:p>
        </p:txBody>
      </p:sp>
      <p:sp>
        <p:nvSpPr>
          <p:cNvPr id="4" name="CaixaDeTexto 3">
            <a:extLst>
              <a:ext uri="{FF2B5EF4-FFF2-40B4-BE49-F238E27FC236}">
                <a16:creationId xmlns:a16="http://schemas.microsoft.com/office/drawing/2014/main" id="{80FA0D59-1863-1F45-3CD3-84B6FD7A101D}"/>
              </a:ext>
            </a:extLst>
          </p:cNvPr>
          <p:cNvSpPr txBox="1"/>
          <p:nvPr/>
        </p:nvSpPr>
        <p:spPr>
          <a:xfrm>
            <a:off x="536907" y="1622415"/>
            <a:ext cx="11008982" cy="2677656"/>
          </a:xfrm>
          <a:prstGeom prst="rect">
            <a:avLst/>
          </a:prstGeom>
          <a:noFill/>
        </p:spPr>
        <p:txBody>
          <a:bodyPr wrap="square">
            <a:spAutoFit/>
          </a:bodyPr>
          <a:lstStyle/>
          <a:p>
            <a:pPr algn="just" fontAlgn="base"/>
            <a:r>
              <a:rPr lang="pt-BR" sz="2400" b="0" i="0" dirty="0">
                <a:solidFill>
                  <a:srgbClr val="FFC000"/>
                </a:solidFill>
                <a:effectLst/>
                <a:latin typeface="Arial" panose="020B0604020202020204" pitchFamily="34" charset="0"/>
              </a:rPr>
              <a:t>§ 1º O IBS e a CBS incidem sobre o conjunto de atos ou negócios jurídicos envolvendo as hipóteses previstas nos incisos III a VII do </a:t>
            </a:r>
            <a:r>
              <a:rPr lang="pt-BR" sz="2400" b="0" i="1" dirty="0">
                <a:solidFill>
                  <a:srgbClr val="FFC000"/>
                </a:solidFill>
                <a:effectLst/>
                <a:latin typeface="Arial" panose="020B0604020202020204" pitchFamily="34" charset="0"/>
              </a:rPr>
              <a:t>caput</a:t>
            </a:r>
            <a:r>
              <a:rPr lang="pt-BR" sz="2400" b="1" i="0" dirty="0">
                <a:solidFill>
                  <a:srgbClr val="FFC000"/>
                </a:solidFill>
                <a:effectLst/>
                <a:latin typeface="Arial" panose="020B0604020202020204" pitchFamily="34" charset="0"/>
              </a:rPr>
              <a:t> </a:t>
            </a:r>
            <a:r>
              <a:rPr lang="pt-BR" sz="2400" b="0" i="0" dirty="0">
                <a:solidFill>
                  <a:srgbClr val="FFC000"/>
                </a:solidFill>
                <a:effectLst/>
                <a:latin typeface="Arial" panose="020B0604020202020204" pitchFamily="34" charset="0"/>
              </a:rPr>
              <a:t>deste artigo que constituam, na essência, operação onerosa com bem ou com serviço.</a:t>
            </a:r>
          </a:p>
          <a:p>
            <a:pPr algn="just" fontAlgn="base"/>
            <a:endParaRPr lang="pt-BR" sz="2400" dirty="0">
              <a:solidFill>
                <a:srgbClr val="FFC000"/>
              </a:solidFill>
              <a:latin typeface="Arial" panose="020B0604020202020204" pitchFamily="34" charset="0"/>
            </a:endParaRPr>
          </a:p>
          <a:p>
            <a:pPr algn="just" fontAlgn="base"/>
            <a:endParaRPr lang="pt-BR" sz="2400" b="0" i="0" dirty="0">
              <a:solidFill>
                <a:srgbClr val="FFC000"/>
              </a:solidFill>
              <a:effectLst/>
              <a:latin typeface="Times New Roman" panose="02020603050405020304" pitchFamily="18" charset="0"/>
            </a:endParaRPr>
          </a:p>
          <a:p>
            <a:br>
              <a:rPr lang="pt-BR" sz="2400" dirty="0"/>
            </a:br>
            <a:endParaRPr lang="pt-BR" sz="2400" dirty="0">
              <a:solidFill>
                <a:srgbClr val="FFC000"/>
              </a:solidFill>
            </a:endParaRPr>
          </a:p>
        </p:txBody>
      </p:sp>
    </p:spTree>
    <p:extLst>
      <p:ext uri="{BB962C8B-B14F-4D97-AF65-F5344CB8AC3E}">
        <p14:creationId xmlns:p14="http://schemas.microsoft.com/office/powerpoint/2010/main" val="28503724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F136CA-D48A-E276-EADE-84F2905E2C7C}"/>
              </a:ext>
            </a:extLst>
          </p:cNvPr>
          <p:cNvSpPr>
            <a:spLocks noGrp="1"/>
          </p:cNvSpPr>
          <p:nvPr>
            <p:ph type="title"/>
          </p:nvPr>
        </p:nvSpPr>
        <p:spPr/>
        <p:txBody>
          <a:bodyPr/>
          <a:lstStyle/>
          <a:p>
            <a:r>
              <a:rPr lang="pt-BR" dirty="0"/>
              <a:t>ITCMD – NÃO INCIDÊNCIA – LC 227</a:t>
            </a:r>
          </a:p>
        </p:txBody>
      </p:sp>
      <p:sp>
        <p:nvSpPr>
          <p:cNvPr id="4" name="CaixaDeTexto 3">
            <a:extLst>
              <a:ext uri="{FF2B5EF4-FFF2-40B4-BE49-F238E27FC236}">
                <a16:creationId xmlns:a16="http://schemas.microsoft.com/office/drawing/2014/main" id="{80FA0D59-1863-1F45-3CD3-84B6FD7A101D}"/>
              </a:ext>
            </a:extLst>
          </p:cNvPr>
          <p:cNvSpPr txBox="1"/>
          <p:nvPr/>
        </p:nvSpPr>
        <p:spPr>
          <a:xfrm>
            <a:off x="536907" y="1622415"/>
            <a:ext cx="11008982" cy="4893647"/>
          </a:xfrm>
          <a:prstGeom prst="rect">
            <a:avLst/>
          </a:prstGeom>
          <a:noFill/>
        </p:spPr>
        <p:txBody>
          <a:bodyPr wrap="square">
            <a:spAutoFit/>
          </a:bodyPr>
          <a:lstStyle/>
          <a:p>
            <a:pPr algn="just"/>
            <a:r>
              <a:rPr lang="pt-BR" sz="2400" b="0" i="0" dirty="0">
                <a:solidFill>
                  <a:srgbClr val="FFC000"/>
                </a:solidFill>
                <a:effectLst/>
                <a:latin typeface="Arial" panose="020B0604020202020204" pitchFamily="34" charset="0"/>
              </a:rPr>
              <a:t>Art. 149. É imune ao ITCMD:</a:t>
            </a:r>
          </a:p>
          <a:p>
            <a:pPr algn="just"/>
            <a:endParaRPr lang="pt-BR" sz="2400" b="0" i="0" dirty="0">
              <a:solidFill>
                <a:srgbClr val="FFC000"/>
              </a:solidFill>
              <a:effectLst/>
              <a:latin typeface="Times New Roman" panose="02020603050405020304" pitchFamily="18" charset="0"/>
            </a:endParaRPr>
          </a:p>
          <a:p>
            <a:pPr algn="just"/>
            <a:r>
              <a:rPr lang="pt-BR" sz="2400" b="0" i="0" dirty="0">
                <a:solidFill>
                  <a:srgbClr val="FFC000"/>
                </a:solidFill>
                <a:effectLst/>
                <a:latin typeface="Arial" panose="020B0604020202020204" pitchFamily="34" charset="0"/>
              </a:rPr>
              <a:t>I - a transmissão </a:t>
            </a:r>
            <a:r>
              <a:rPr lang="pt-BR" sz="2400" b="0" i="1" dirty="0">
                <a:solidFill>
                  <a:srgbClr val="FFC000"/>
                </a:solidFill>
                <a:effectLst/>
                <a:latin typeface="Arial" panose="020B0604020202020204" pitchFamily="34" charset="0"/>
              </a:rPr>
              <a:t>causa mortis</a:t>
            </a:r>
            <a:r>
              <a:rPr lang="pt-BR" sz="2400" b="0" i="0" dirty="0">
                <a:solidFill>
                  <a:srgbClr val="FFC000"/>
                </a:solidFill>
                <a:effectLst/>
                <a:latin typeface="Arial" panose="020B0604020202020204" pitchFamily="34" charset="0"/>
              </a:rPr>
              <a:t> ou por doação em que figure como sucessor ou donatário:</a:t>
            </a:r>
          </a:p>
          <a:p>
            <a:pPr algn="just"/>
            <a:endParaRPr lang="pt-BR" sz="2400" dirty="0">
              <a:solidFill>
                <a:srgbClr val="FFC000"/>
              </a:solidFill>
              <a:latin typeface="Arial" panose="020B0604020202020204" pitchFamily="34" charset="0"/>
            </a:endParaRPr>
          </a:p>
          <a:p>
            <a:pPr algn="just"/>
            <a:r>
              <a:rPr lang="pt-BR" sz="2400" b="0" i="0" dirty="0">
                <a:solidFill>
                  <a:srgbClr val="FFC000"/>
                </a:solidFill>
                <a:effectLst/>
                <a:latin typeface="Arial" panose="020B0604020202020204" pitchFamily="34" charset="0"/>
              </a:rPr>
              <a:t>c) as entidades religiosas e os templos de qualquer culto, inclusive suas organizações assistenciais e beneficentes;</a:t>
            </a:r>
            <a:r>
              <a:rPr lang="pt-BR" sz="2400" b="0" i="0" dirty="0">
                <a:solidFill>
                  <a:srgbClr val="FFC000"/>
                </a:solidFill>
                <a:effectLst/>
                <a:latin typeface="Times New Roman" panose="02020603050405020304" pitchFamily="18" charset="0"/>
              </a:rPr>
              <a:t> </a:t>
            </a:r>
          </a:p>
          <a:p>
            <a:pPr algn="just"/>
            <a:endParaRPr lang="pt-BR" sz="2400" dirty="0">
              <a:solidFill>
                <a:srgbClr val="FFC000"/>
              </a:solidFill>
              <a:latin typeface="Times New Roman" panose="02020603050405020304" pitchFamily="18" charset="0"/>
            </a:endParaRPr>
          </a:p>
          <a:p>
            <a:pPr algn="just"/>
            <a:r>
              <a:rPr lang="pt-BR" sz="2400" b="0" i="0" dirty="0">
                <a:solidFill>
                  <a:srgbClr val="FFC000"/>
                </a:solidFill>
                <a:effectLst/>
                <a:latin typeface="Arial" panose="020B0604020202020204" pitchFamily="34" charset="0"/>
              </a:rPr>
              <a:t>f) as instituições sem fins lucrativos com finalidade de relevância pública e social, incluídos os institutos científicos e tecnológicos;</a:t>
            </a:r>
            <a:endParaRPr lang="pt-BR" sz="2400" dirty="0">
              <a:solidFill>
                <a:srgbClr val="FFC000"/>
              </a:solidFill>
              <a:latin typeface="Arial" panose="020B0604020202020204" pitchFamily="34" charset="0"/>
            </a:endParaRPr>
          </a:p>
          <a:p>
            <a:pPr algn="just" fontAlgn="base"/>
            <a:endParaRPr lang="pt-BR" sz="2400" b="0" i="0" dirty="0">
              <a:solidFill>
                <a:srgbClr val="FFC000"/>
              </a:solidFill>
              <a:effectLst/>
              <a:latin typeface="Times New Roman" panose="02020603050405020304" pitchFamily="18" charset="0"/>
            </a:endParaRPr>
          </a:p>
          <a:p>
            <a:br>
              <a:rPr lang="pt-BR" sz="2400" dirty="0"/>
            </a:br>
            <a:endParaRPr lang="pt-BR" sz="2400" dirty="0">
              <a:solidFill>
                <a:srgbClr val="FFC000"/>
              </a:solidFill>
            </a:endParaRPr>
          </a:p>
        </p:txBody>
      </p:sp>
    </p:spTree>
    <p:extLst>
      <p:ext uri="{BB962C8B-B14F-4D97-AF65-F5344CB8AC3E}">
        <p14:creationId xmlns:p14="http://schemas.microsoft.com/office/powerpoint/2010/main" val="447177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F136CA-D48A-E276-EADE-84F2905E2C7C}"/>
              </a:ext>
            </a:extLst>
          </p:cNvPr>
          <p:cNvSpPr>
            <a:spLocks noGrp="1"/>
          </p:cNvSpPr>
          <p:nvPr>
            <p:ph type="title"/>
          </p:nvPr>
        </p:nvSpPr>
        <p:spPr/>
        <p:txBody>
          <a:bodyPr/>
          <a:lstStyle/>
          <a:p>
            <a:r>
              <a:rPr lang="pt-BR" dirty="0"/>
              <a:t>ITCMD – NÃO INCIDÊNCIA – LC 227</a:t>
            </a:r>
          </a:p>
        </p:txBody>
      </p:sp>
      <p:sp>
        <p:nvSpPr>
          <p:cNvPr id="4" name="CaixaDeTexto 3">
            <a:extLst>
              <a:ext uri="{FF2B5EF4-FFF2-40B4-BE49-F238E27FC236}">
                <a16:creationId xmlns:a16="http://schemas.microsoft.com/office/drawing/2014/main" id="{80FA0D59-1863-1F45-3CD3-84B6FD7A101D}"/>
              </a:ext>
            </a:extLst>
          </p:cNvPr>
          <p:cNvSpPr txBox="1"/>
          <p:nvPr/>
        </p:nvSpPr>
        <p:spPr>
          <a:xfrm>
            <a:off x="536906" y="1622415"/>
            <a:ext cx="11512525" cy="5262979"/>
          </a:xfrm>
          <a:prstGeom prst="rect">
            <a:avLst/>
          </a:prstGeom>
          <a:noFill/>
        </p:spPr>
        <p:txBody>
          <a:bodyPr wrap="square">
            <a:spAutoFit/>
          </a:bodyPr>
          <a:lstStyle/>
          <a:p>
            <a:pPr algn="just"/>
            <a:r>
              <a:rPr lang="pt-BR" sz="2400" b="0" i="0" dirty="0">
                <a:solidFill>
                  <a:srgbClr val="FFC000"/>
                </a:solidFill>
                <a:effectLst/>
                <a:latin typeface="Arial" panose="020B0604020202020204" pitchFamily="34" charset="0"/>
              </a:rPr>
              <a:t>§ 1º O gozo das imunidades de que trata este artigo aplica-se:</a:t>
            </a:r>
          </a:p>
          <a:p>
            <a:pPr algn="just"/>
            <a:endParaRPr lang="pt-BR" sz="2400" b="0" i="0" dirty="0">
              <a:solidFill>
                <a:srgbClr val="FFC000"/>
              </a:solidFill>
              <a:effectLst/>
              <a:latin typeface="Times New Roman" panose="02020603050405020304" pitchFamily="18" charset="0"/>
            </a:endParaRPr>
          </a:p>
          <a:p>
            <a:pPr algn="just"/>
            <a:r>
              <a:rPr lang="pt-BR" sz="2400" b="0" i="0" dirty="0">
                <a:solidFill>
                  <a:srgbClr val="FFC000"/>
                </a:solidFill>
                <a:effectLst/>
                <a:latin typeface="Arial" panose="020B0604020202020204" pitchFamily="34" charset="0"/>
              </a:rPr>
              <a:t>I - exclusivamente às transmissões de bens ou direitos relacionados às suas finalidades essenciais, ou às delas decorrentes, na hipótese da alínea “b” do inciso I do </a:t>
            </a:r>
            <a:r>
              <a:rPr lang="pt-BR" sz="2400" b="0" i="1" dirty="0">
                <a:solidFill>
                  <a:srgbClr val="FFC000"/>
                </a:solidFill>
                <a:effectLst/>
                <a:latin typeface="Arial" panose="020B0604020202020204" pitchFamily="34" charset="0"/>
              </a:rPr>
              <a:t>caput</a:t>
            </a:r>
            <a:r>
              <a:rPr lang="pt-BR" sz="2400" b="0" i="0" dirty="0">
                <a:solidFill>
                  <a:srgbClr val="FFC000"/>
                </a:solidFill>
                <a:effectLst/>
                <a:latin typeface="Arial" panose="020B0604020202020204" pitchFamily="34" charset="0"/>
              </a:rPr>
              <a:t> deste artigo;</a:t>
            </a:r>
          </a:p>
          <a:p>
            <a:pPr algn="just"/>
            <a:endParaRPr lang="pt-BR" sz="2400" b="0" i="0" dirty="0">
              <a:solidFill>
                <a:srgbClr val="FFC000"/>
              </a:solidFill>
              <a:effectLst/>
              <a:latin typeface="Times New Roman" panose="02020603050405020304" pitchFamily="18" charset="0"/>
            </a:endParaRPr>
          </a:p>
          <a:p>
            <a:pPr algn="just"/>
            <a:r>
              <a:rPr lang="pt-BR" sz="2400" b="0" i="0" dirty="0">
                <a:solidFill>
                  <a:srgbClr val="FFC000"/>
                </a:solidFill>
                <a:effectLst/>
                <a:latin typeface="Arial" panose="020B0604020202020204" pitchFamily="34" charset="0"/>
              </a:rPr>
              <a:t>II - exclusivamente às transmissões de bens ou direitos relacionados às suas finalidades essenciais, ou às delas decorrentes, na hipótese das alíneas “c” a “f” do inciso I e da alínea “b” do inciso III do </a:t>
            </a:r>
            <a:r>
              <a:rPr lang="pt-BR" sz="2400" b="0" i="1" dirty="0">
                <a:solidFill>
                  <a:srgbClr val="FFC000"/>
                </a:solidFill>
                <a:effectLst/>
                <a:latin typeface="Arial" panose="020B0604020202020204" pitchFamily="34" charset="0"/>
              </a:rPr>
              <a:t>caput</a:t>
            </a:r>
            <a:r>
              <a:rPr lang="pt-BR" sz="2400" b="0" i="0" dirty="0">
                <a:solidFill>
                  <a:srgbClr val="FFC000"/>
                </a:solidFill>
                <a:effectLst/>
                <a:latin typeface="Arial" panose="020B0604020202020204" pitchFamily="34" charset="0"/>
              </a:rPr>
              <a:t> deste artigo;</a:t>
            </a:r>
          </a:p>
          <a:p>
            <a:pPr algn="just"/>
            <a:endParaRPr lang="pt-BR" sz="2400" b="0" i="0" dirty="0">
              <a:solidFill>
                <a:srgbClr val="FFC000"/>
              </a:solidFill>
              <a:effectLst/>
              <a:latin typeface="Times New Roman" panose="02020603050405020304" pitchFamily="18" charset="0"/>
            </a:endParaRPr>
          </a:p>
          <a:p>
            <a:pPr algn="just"/>
            <a:r>
              <a:rPr lang="pt-BR" sz="2400" b="0" i="0" dirty="0">
                <a:solidFill>
                  <a:srgbClr val="FFC000"/>
                </a:solidFill>
                <a:effectLst/>
                <a:latin typeface="Arial" panose="020B0604020202020204" pitchFamily="34" charset="0"/>
              </a:rPr>
              <a:t>III - exclusivamente às pessoas jurídicas sem fins lucrativos que atendam, de forma cumulativa, aos requisitos previstos no </a:t>
            </a:r>
            <a:r>
              <a:rPr lang="pt-BR" sz="2400" b="0" i="0" dirty="0">
                <a:solidFill>
                  <a:srgbClr val="FFC000"/>
                </a:solidFill>
                <a:effectLst/>
                <a:latin typeface="Arial" panose="020B0604020202020204" pitchFamily="34" charset="0"/>
                <a:hlinkClick r:id="rId2">
                  <a:extLst>
                    <a:ext uri="{A12FA001-AC4F-418D-AE19-62706E023703}">
                      <ahyp:hlinkClr xmlns:ahyp="http://schemas.microsoft.com/office/drawing/2018/hyperlinkcolor" val="tx"/>
                    </a:ext>
                  </a:extLst>
                </a:hlinkClick>
              </a:rPr>
              <a:t>art. 14 da Lei nº 5.172, de 25 de outubro de 1966</a:t>
            </a:r>
            <a:r>
              <a:rPr lang="pt-BR" sz="2400" b="0" i="0" dirty="0">
                <a:solidFill>
                  <a:srgbClr val="FFC000"/>
                </a:solidFill>
                <a:effectLst/>
                <a:latin typeface="Arial" panose="020B0604020202020204" pitchFamily="34" charset="0"/>
              </a:rPr>
              <a:t>, nas hipóteses previstas nas alíneas “d”, “e” e “f” do inciso I e na alínea “b” do inciso III do </a:t>
            </a:r>
            <a:r>
              <a:rPr lang="pt-BR" sz="2400" b="0" i="1" dirty="0">
                <a:solidFill>
                  <a:srgbClr val="FFC000"/>
                </a:solidFill>
                <a:effectLst/>
                <a:latin typeface="Arial" panose="020B0604020202020204" pitchFamily="34" charset="0"/>
              </a:rPr>
              <a:t>caput</a:t>
            </a:r>
            <a:r>
              <a:rPr lang="pt-BR" sz="2400" b="0" i="0" dirty="0">
                <a:solidFill>
                  <a:srgbClr val="FFC000"/>
                </a:solidFill>
                <a:effectLst/>
                <a:latin typeface="Arial" panose="020B0604020202020204" pitchFamily="34" charset="0"/>
              </a:rPr>
              <a:t> deste artigo;</a:t>
            </a:r>
            <a:endParaRPr lang="pt-BR" sz="2400" dirty="0">
              <a:solidFill>
                <a:srgbClr val="FFC000"/>
              </a:solidFill>
            </a:endParaRPr>
          </a:p>
        </p:txBody>
      </p:sp>
    </p:spTree>
    <p:extLst>
      <p:ext uri="{BB962C8B-B14F-4D97-AF65-F5344CB8AC3E}">
        <p14:creationId xmlns:p14="http://schemas.microsoft.com/office/powerpoint/2010/main" val="1750886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F136CA-D48A-E276-EADE-84F2905E2C7C}"/>
              </a:ext>
            </a:extLst>
          </p:cNvPr>
          <p:cNvSpPr>
            <a:spLocks noGrp="1"/>
          </p:cNvSpPr>
          <p:nvPr>
            <p:ph type="title"/>
          </p:nvPr>
        </p:nvSpPr>
        <p:spPr/>
        <p:txBody>
          <a:bodyPr/>
          <a:lstStyle/>
          <a:p>
            <a:r>
              <a:rPr lang="pt-BR" dirty="0"/>
              <a:t>ITCMD – NÃO INCIDÊNCIA – LC 227</a:t>
            </a:r>
          </a:p>
        </p:txBody>
      </p:sp>
      <p:sp>
        <p:nvSpPr>
          <p:cNvPr id="4" name="CaixaDeTexto 3">
            <a:extLst>
              <a:ext uri="{FF2B5EF4-FFF2-40B4-BE49-F238E27FC236}">
                <a16:creationId xmlns:a16="http://schemas.microsoft.com/office/drawing/2014/main" id="{80FA0D59-1863-1F45-3CD3-84B6FD7A101D}"/>
              </a:ext>
            </a:extLst>
          </p:cNvPr>
          <p:cNvSpPr txBox="1"/>
          <p:nvPr/>
        </p:nvSpPr>
        <p:spPr>
          <a:xfrm>
            <a:off x="536907" y="1622415"/>
            <a:ext cx="11008982" cy="4770537"/>
          </a:xfrm>
          <a:prstGeom prst="rect">
            <a:avLst/>
          </a:prstGeom>
          <a:noFill/>
        </p:spPr>
        <p:txBody>
          <a:bodyPr wrap="square">
            <a:spAutoFit/>
          </a:bodyPr>
          <a:lstStyle/>
          <a:p>
            <a:pPr algn="just"/>
            <a:r>
              <a:rPr lang="pt-BR" sz="2400" b="0" i="0" dirty="0">
                <a:solidFill>
                  <a:srgbClr val="FFC000"/>
                </a:solidFill>
                <a:effectLst/>
                <a:latin typeface="Arial" panose="020B0604020202020204" pitchFamily="34" charset="0"/>
              </a:rPr>
              <a:t>§ 1º O gozo das imunidades de que trata este artigo aplica-se:</a:t>
            </a:r>
          </a:p>
          <a:p>
            <a:pPr algn="just"/>
            <a:endParaRPr lang="pt-BR" sz="3200" b="0" i="0" dirty="0">
              <a:solidFill>
                <a:srgbClr val="FFC000"/>
              </a:solidFill>
              <a:effectLst/>
              <a:latin typeface="Times New Roman" panose="02020603050405020304" pitchFamily="18" charset="0"/>
            </a:endParaRPr>
          </a:p>
          <a:p>
            <a:pPr algn="just"/>
            <a:r>
              <a:rPr lang="pt-BR" sz="2400" b="0" i="0" dirty="0">
                <a:solidFill>
                  <a:srgbClr val="FFC000"/>
                </a:solidFill>
                <a:effectLst/>
                <a:latin typeface="Arial" panose="020B0604020202020204" pitchFamily="34" charset="0"/>
              </a:rPr>
              <a:t>IV - a partir da data do protocolo de declaração que ateste o cumprimento dos requisitos legais, pela instituição, à administração tributária do Estado ou do Distrito Federal, conforme estabelecido na legislação estadual ou distrital, nas hipóteses previstas na alínea “f” do inciso I e na alínea “b” do inciso III do </a:t>
            </a:r>
            <a:r>
              <a:rPr lang="pt-BR" sz="2400" b="0" i="1" dirty="0">
                <a:solidFill>
                  <a:srgbClr val="FFC000"/>
                </a:solidFill>
                <a:effectLst/>
                <a:latin typeface="Arial" panose="020B0604020202020204" pitchFamily="34" charset="0"/>
              </a:rPr>
              <a:t>caput</a:t>
            </a:r>
            <a:r>
              <a:rPr lang="pt-BR" sz="2400" b="0" i="0" dirty="0">
                <a:solidFill>
                  <a:srgbClr val="FFC000"/>
                </a:solidFill>
                <a:effectLst/>
                <a:latin typeface="Arial" panose="020B0604020202020204" pitchFamily="34" charset="0"/>
              </a:rPr>
              <a:t> deste artigo.</a:t>
            </a:r>
          </a:p>
          <a:p>
            <a:pPr algn="just"/>
            <a:endParaRPr lang="pt-BR" sz="3200" b="0" i="0" dirty="0">
              <a:solidFill>
                <a:srgbClr val="FFC000"/>
              </a:solidFill>
              <a:effectLst/>
              <a:latin typeface="Times New Roman" panose="02020603050405020304" pitchFamily="18" charset="0"/>
            </a:endParaRPr>
          </a:p>
          <a:p>
            <a:pPr algn="just"/>
            <a:r>
              <a:rPr lang="pt-BR" sz="2400" b="0" i="0" dirty="0">
                <a:solidFill>
                  <a:srgbClr val="FFC000"/>
                </a:solidFill>
                <a:effectLst/>
                <a:latin typeface="Arial" panose="020B0604020202020204" pitchFamily="34" charset="0"/>
              </a:rPr>
              <a:t>§ 2º A legislação do ente federativo competente poderá estabelecer mecanismos simplificados para verificação da idoneidade das instituições sem fins lucrativos com finalidade pública e social, podendo ser sobrestados os efeitos da imunidade, quando houver fundados indícios de fraude.</a:t>
            </a:r>
            <a:endParaRPr lang="pt-BR" sz="2400" dirty="0">
              <a:solidFill>
                <a:srgbClr val="FFC000"/>
              </a:solidFill>
            </a:endParaRPr>
          </a:p>
        </p:txBody>
      </p:sp>
    </p:spTree>
    <p:extLst>
      <p:ext uri="{BB962C8B-B14F-4D97-AF65-F5344CB8AC3E}">
        <p14:creationId xmlns:p14="http://schemas.microsoft.com/office/powerpoint/2010/main" val="41956895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F136CA-D48A-E276-EADE-84F2905E2C7C}"/>
              </a:ext>
            </a:extLst>
          </p:cNvPr>
          <p:cNvSpPr>
            <a:spLocks noGrp="1"/>
          </p:cNvSpPr>
          <p:nvPr>
            <p:ph type="title"/>
          </p:nvPr>
        </p:nvSpPr>
        <p:spPr/>
        <p:txBody>
          <a:bodyPr/>
          <a:lstStyle/>
          <a:p>
            <a:r>
              <a:rPr lang="pt-BR" dirty="0"/>
              <a:t>ITCMD – NÃO INCIDÊNCIA – LC 227</a:t>
            </a:r>
          </a:p>
        </p:txBody>
      </p:sp>
      <p:sp>
        <p:nvSpPr>
          <p:cNvPr id="4" name="CaixaDeTexto 3">
            <a:extLst>
              <a:ext uri="{FF2B5EF4-FFF2-40B4-BE49-F238E27FC236}">
                <a16:creationId xmlns:a16="http://schemas.microsoft.com/office/drawing/2014/main" id="{80FA0D59-1863-1F45-3CD3-84B6FD7A101D}"/>
              </a:ext>
            </a:extLst>
          </p:cNvPr>
          <p:cNvSpPr txBox="1"/>
          <p:nvPr/>
        </p:nvSpPr>
        <p:spPr>
          <a:xfrm>
            <a:off x="536907" y="1622415"/>
            <a:ext cx="11008982" cy="4893647"/>
          </a:xfrm>
          <a:prstGeom prst="rect">
            <a:avLst/>
          </a:prstGeom>
          <a:noFill/>
        </p:spPr>
        <p:txBody>
          <a:bodyPr wrap="square">
            <a:spAutoFit/>
          </a:bodyPr>
          <a:lstStyle/>
          <a:p>
            <a:pPr algn="just"/>
            <a:endParaRPr lang="pt-BR" sz="3200" b="0" i="0" dirty="0">
              <a:solidFill>
                <a:srgbClr val="FFC000"/>
              </a:solidFill>
              <a:effectLst/>
              <a:latin typeface="Times New Roman" panose="02020603050405020304" pitchFamily="18" charset="0"/>
            </a:endParaRPr>
          </a:p>
          <a:p>
            <a:pPr algn="just"/>
            <a:r>
              <a:rPr lang="pt-BR" sz="2400" b="0" i="0" dirty="0">
                <a:solidFill>
                  <a:srgbClr val="FFC000"/>
                </a:solidFill>
                <a:effectLst/>
                <a:latin typeface="Arial" panose="020B0604020202020204" pitchFamily="34" charset="0"/>
              </a:rPr>
              <a:t>§ 3º Observado o contraditório e a ampla defesa, o reconhecimento da imunidade pelo ente federativo será anulado ou cassado de ofício, a qualquer tempo, sempre que se apure que o beneficiário não satisfazia ou deixou de satisfazer as condições, ou não cumpria ou deixou de cumprir os requisitos, para o gozo do benefício.</a:t>
            </a:r>
          </a:p>
          <a:p>
            <a:pPr algn="just"/>
            <a:endParaRPr lang="pt-BR" sz="3200" b="0" i="0" dirty="0">
              <a:solidFill>
                <a:srgbClr val="FFC000"/>
              </a:solidFill>
              <a:effectLst/>
              <a:latin typeface="Times New Roman" panose="02020603050405020304" pitchFamily="18" charset="0"/>
            </a:endParaRPr>
          </a:p>
          <a:p>
            <a:pPr algn="just"/>
            <a:r>
              <a:rPr lang="pt-BR" sz="2400" b="0" i="0" dirty="0">
                <a:solidFill>
                  <a:srgbClr val="FFC000"/>
                </a:solidFill>
                <a:effectLst/>
                <a:latin typeface="Arial" panose="020B0604020202020204" pitchFamily="34" charset="0"/>
              </a:rPr>
              <a:t>§ 4º O disposto neste artigo não dispensa a prática de atos assecuratórios do cumprimento das obrigações acessórias previstas na legislação de regência do imposto.</a:t>
            </a:r>
            <a:endParaRPr lang="pt-BR" sz="3200" b="0" i="0" dirty="0">
              <a:solidFill>
                <a:srgbClr val="FFC000"/>
              </a:solidFill>
              <a:effectLst/>
              <a:latin typeface="Times New Roman" panose="02020603050405020304" pitchFamily="18" charset="0"/>
            </a:endParaRPr>
          </a:p>
          <a:p>
            <a:pPr algn="just"/>
            <a:endParaRPr lang="pt-BR" sz="3200" b="0" i="0" dirty="0">
              <a:solidFill>
                <a:srgbClr val="FFC000"/>
              </a:solidFill>
              <a:effectLst/>
              <a:latin typeface="Times New Roman" panose="02020603050405020304" pitchFamily="18" charset="0"/>
            </a:endParaRPr>
          </a:p>
          <a:p>
            <a:pPr algn="just"/>
            <a:endParaRPr lang="pt-BR" sz="2400" dirty="0">
              <a:solidFill>
                <a:srgbClr val="FFC000"/>
              </a:solidFill>
            </a:endParaRPr>
          </a:p>
        </p:txBody>
      </p:sp>
    </p:spTree>
    <p:extLst>
      <p:ext uri="{BB962C8B-B14F-4D97-AF65-F5344CB8AC3E}">
        <p14:creationId xmlns:p14="http://schemas.microsoft.com/office/powerpoint/2010/main" val="27486633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ítulo 1">
            <a:extLst>
              <a:ext uri="{FF2B5EF4-FFF2-40B4-BE49-F238E27FC236}">
                <a16:creationId xmlns:a16="http://schemas.microsoft.com/office/drawing/2014/main" id="{568709B3-F4DD-186B-0621-3611C80864D9}"/>
              </a:ext>
            </a:extLst>
          </p:cNvPr>
          <p:cNvSpPr>
            <a:spLocks noGrp="1"/>
          </p:cNvSpPr>
          <p:nvPr>
            <p:ph type="title"/>
          </p:nvPr>
        </p:nvSpPr>
        <p:spPr/>
        <p:txBody>
          <a:bodyPr/>
          <a:lstStyle/>
          <a:p>
            <a:pPr algn="ctr" eaLnBrk="1" hangingPunct="1"/>
            <a:r>
              <a:rPr lang="pt-BR" altLang="pt-BR" dirty="0"/>
              <a:t>Imunidades impostos</a:t>
            </a:r>
          </a:p>
        </p:txBody>
      </p:sp>
      <p:sp>
        <p:nvSpPr>
          <p:cNvPr id="17411" name="Espaço Reservado para Texto 2">
            <a:extLst>
              <a:ext uri="{FF2B5EF4-FFF2-40B4-BE49-F238E27FC236}">
                <a16:creationId xmlns:a16="http://schemas.microsoft.com/office/drawing/2014/main" id="{5B5484B5-D418-4422-E5F6-98204655CC2D}"/>
              </a:ext>
            </a:extLst>
          </p:cNvPr>
          <p:cNvSpPr>
            <a:spLocks noGrp="1"/>
          </p:cNvSpPr>
          <p:nvPr>
            <p:ph type="body" idx="1"/>
          </p:nvPr>
        </p:nvSpPr>
        <p:spPr/>
        <p:txBody>
          <a:bodyPr/>
          <a:lstStyle/>
          <a:p>
            <a:pPr eaLnBrk="1" hangingPunct="1"/>
            <a:r>
              <a:rPr lang="pt-BR" altLang="pt-BR">
                <a:solidFill>
                  <a:srgbClr val="FF0000"/>
                </a:solidFill>
              </a:rPr>
              <a:t>Impostos sobre o patrimônio</a:t>
            </a:r>
          </a:p>
        </p:txBody>
      </p:sp>
      <p:sp>
        <p:nvSpPr>
          <p:cNvPr id="17412" name="Espaço Reservado para Conteúdo 3">
            <a:extLst>
              <a:ext uri="{FF2B5EF4-FFF2-40B4-BE49-F238E27FC236}">
                <a16:creationId xmlns:a16="http://schemas.microsoft.com/office/drawing/2014/main" id="{B6CA2D6D-FDCC-B7A7-5196-4A6D90FDC2BB}"/>
              </a:ext>
            </a:extLst>
          </p:cNvPr>
          <p:cNvSpPr>
            <a:spLocks noGrp="1"/>
          </p:cNvSpPr>
          <p:nvPr>
            <p:ph sz="half" idx="2"/>
          </p:nvPr>
        </p:nvSpPr>
        <p:spPr>
          <a:xfrm>
            <a:off x="457200" y="3213101"/>
            <a:ext cx="4277032" cy="2913063"/>
          </a:xfrm>
        </p:spPr>
        <p:txBody>
          <a:bodyPr/>
          <a:lstStyle/>
          <a:p>
            <a:pPr eaLnBrk="1" hangingPunct="1"/>
            <a:r>
              <a:rPr lang="pt-BR" altLang="pt-BR" dirty="0"/>
              <a:t>ITCMD</a:t>
            </a:r>
          </a:p>
          <a:p>
            <a:pPr eaLnBrk="1" hangingPunct="1"/>
            <a:r>
              <a:rPr lang="pt-BR" altLang="pt-BR" dirty="0"/>
              <a:t>IPVA</a:t>
            </a:r>
          </a:p>
          <a:p>
            <a:pPr eaLnBrk="1" hangingPunct="1"/>
            <a:r>
              <a:rPr lang="pt-BR" altLang="pt-BR" dirty="0"/>
              <a:t>IPTU</a:t>
            </a:r>
          </a:p>
          <a:p>
            <a:pPr eaLnBrk="1" hangingPunct="1"/>
            <a:r>
              <a:rPr lang="pt-BR" altLang="pt-BR" dirty="0"/>
              <a:t>ITR</a:t>
            </a:r>
          </a:p>
          <a:p>
            <a:pPr eaLnBrk="1" hangingPunct="1"/>
            <a:r>
              <a:rPr lang="pt-BR" altLang="pt-BR" dirty="0"/>
              <a:t>ITBI</a:t>
            </a:r>
          </a:p>
          <a:p>
            <a:pPr eaLnBrk="1" hangingPunct="1"/>
            <a:r>
              <a:rPr lang="pt-BR" altLang="pt-BR" dirty="0"/>
              <a:t>IBS/CBS</a:t>
            </a:r>
          </a:p>
        </p:txBody>
      </p:sp>
      <p:sp>
        <p:nvSpPr>
          <p:cNvPr id="17413" name="Espaço Reservado para Texto 4">
            <a:extLst>
              <a:ext uri="{FF2B5EF4-FFF2-40B4-BE49-F238E27FC236}">
                <a16:creationId xmlns:a16="http://schemas.microsoft.com/office/drawing/2014/main" id="{0E25F57E-717A-EFE0-766E-D136A87AD143}"/>
              </a:ext>
            </a:extLst>
          </p:cNvPr>
          <p:cNvSpPr>
            <a:spLocks noGrp="1"/>
          </p:cNvSpPr>
          <p:nvPr>
            <p:ph type="body" sz="quarter" idx="3"/>
          </p:nvPr>
        </p:nvSpPr>
        <p:spPr/>
        <p:txBody>
          <a:bodyPr/>
          <a:lstStyle/>
          <a:p>
            <a:pPr algn="ctr" eaLnBrk="1" hangingPunct="1"/>
            <a:r>
              <a:rPr lang="pt-BR" altLang="pt-BR"/>
              <a:t>Requisitos</a:t>
            </a:r>
          </a:p>
        </p:txBody>
      </p:sp>
      <p:sp>
        <p:nvSpPr>
          <p:cNvPr id="17414" name="Espaço Reservado para Conteúdo 5">
            <a:extLst>
              <a:ext uri="{FF2B5EF4-FFF2-40B4-BE49-F238E27FC236}">
                <a16:creationId xmlns:a16="http://schemas.microsoft.com/office/drawing/2014/main" id="{DB780CE7-0890-418F-2E69-1E0F290B1801}"/>
              </a:ext>
            </a:extLst>
          </p:cNvPr>
          <p:cNvSpPr>
            <a:spLocks noGrp="1"/>
          </p:cNvSpPr>
          <p:nvPr>
            <p:ph sz="quarter" idx="4"/>
          </p:nvPr>
        </p:nvSpPr>
        <p:spPr/>
        <p:txBody>
          <a:bodyPr/>
          <a:lstStyle/>
          <a:p>
            <a:pPr eaLnBrk="1" hangingPunct="1"/>
            <a:endParaRPr lang="pt-BR" altLang="pt-BR"/>
          </a:p>
          <a:p>
            <a:pPr eaLnBrk="1" hangingPunct="1"/>
            <a:endParaRPr lang="pt-BR" altLang="pt-BR"/>
          </a:p>
          <a:p>
            <a:pPr eaLnBrk="1" hangingPunct="1"/>
            <a:endParaRPr lang="pt-BR" altLang="pt-BR"/>
          </a:p>
          <a:p>
            <a:pPr eaLnBrk="1" hangingPunct="1"/>
            <a:r>
              <a:rPr lang="pt-BR" altLang="pt-BR"/>
              <a:t>Requisitos  do CTN</a:t>
            </a:r>
          </a:p>
          <a:p>
            <a:pPr eaLnBrk="1" hangingPunct="1"/>
            <a:r>
              <a:rPr lang="pt-BR" altLang="pt-BR"/>
              <a:t>Requisitos de leis estaduais ou municipais</a:t>
            </a:r>
          </a:p>
          <a:p>
            <a:pPr eaLnBrk="1" hangingPunct="1"/>
            <a:r>
              <a:rPr lang="pt-BR" altLang="pt-BR"/>
              <a:t>No caso do ITR mesmos requisitos para o 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4FC673-0798-A0D7-53AE-63BDDB1CB191}"/>
              </a:ext>
            </a:extLst>
          </p:cNvPr>
          <p:cNvSpPr>
            <a:spLocks noGrp="1"/>
          </p:cNvSpPr>
          <p:nvPr>
            <p:ph type="title"/>
          </p:nvPr>
        </p:nvSpPr>
        <p:spPr/>
        <p:txBody>
          <a:bodyPr/>
          <a:lstStyle/>
          <a:p>
            <a:pPr algn="ctr"/>
            <a:r>
              <a:rPr lang="pt-BR" sz="4400" dirty="0"/>
              <a:t>IMUNIDADES</a:t>
            </a:r>
            <a:br>
              <a:rPr lang="pt-BR" sz="4400" dirty="0"/>
            </a:br>
            <a:br>
              <a:rPr lang="pt-BR" sz="4400" dirty="0"/>
            </a:br>
            <a:r>
              <a:rPr lang="pt-BR" sz="4400" dirty="0"/>
              <a:t>CONTRIBUIÇÕES SOCIAIS</a:t>
            </a:r>
          </a:p>
        </p:txBody>
      </p:sp>
    </p:spTree>
    <p:extLst>
      <p:ext uri="{BB962C8B-B14F-4D97-AF65-F5344CB8AC3E}">
        <p14:creationId xmlns:p14="http://schemas.microsoft.com/office/powerpoint/2010/main" val="39993938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8BA1FE26-983E-43BF-FAB2-013DC54E6343}"/>
              </a:ext>
            </a:extLst>
          </p:cNvPr>
          <p:cNvSpPr/>
          <p:nvPr/>
        </p:nvSpPr>
        <p:spPr>
          <a:xfrm>
            <a:off x="0" y="103238"/>
            <a:ext cx="11916698" cy="675476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800" b="0" i="0" dirty="0">
                <a:solidFill>
                  <a:srgbClr val="FFC000"/>
                </a:solidFill>
                <a:effectLst/>
                <a:latin typeface="Arial" panose="020B0604020202020204" pitchFamily="34" charset="0"/>
              </a:rPr>
              <a:t> </a:t>
            </a:r>
            <a:r>
              <a:rPr lang="pt-BR" sz="2800" b="0" i="0" dirty="0">
                <a:solidFill>
                  <a:srgbClr val="FFC000"/>
                </a:solidFill>
                <a:effectLst/>
                <a:latin typeface="rawline"/>
              </a:rPr>
              <a:t> </a:t>
            </a:r>
            <a:r>
              <a:rPr lang="pt-BR" sz="2800" b="0" i="0" dirty="0">
                <a:solidFill>
                  <a:srgbClr val="FFC000"/>
                </a:solidFill>
                <a:effectLst/>
                <a:latin typeface="Arial" panose="020B0604020202020204" pitchFamily="34" charset="0"/>
              </a:rPr>
              <a:t>  Art. 195. A seguridade social será financiada por toda a sociedade, de forma direta e indireta, nos termos da lei, mediante recursos provenientes dos orçamentos da União, dos Estados, do Distrito Federal e dos Municípios, e das seguintes contribuições sociais: </a:t>
            </a:r>
          </a:p>
          <a:p>
            <a:pPr algn="just"/>
            <a:endParaRPr lang="pt-BR" sz="2800" dirty="0">
              <a:solidFill>
                <a:srgbClr val="FFC000"/>
              </a:solidFill>
              <a:latin typeface="Arial" panose="020B0604020202020204" pitchFamily="34" charset="0"/>
            </a:endParaRPr>
          </a:p>
          <a:p>
            <a:pPr algn="just"/>
            <a:r>
              <a:rPr lang="pt-BR" sz="2800" b="0" i="0" dirty="0">
                <a:solidFill>
                  <a:srgbClr val="FFC000"/>
                </a:solidFill>
                <a:effectLst/>
                <a:latin typeface="Arial" panose="020B0604020202020204" pitchFamily="34" charset="0"/>
              </a:rPr>
              <a:t>V - sobre bens e serviços, nos termos de lei complementar.      </a:t>
            </a:r>
            <a:r>
              <a:rPr lang="pt-BR" sz="2800" b="0" i="0" dirty="0">
                <a:solidFill>
                  <a:srgbClr val="FFC000"/>
                </a:solidFill>
                <a:effectLst/>
                <a:latin typeface="Arial" panose="020B0604020202020204" pitchFamily="34" charset="0"/>
                <a:hlinkClick r:id="rId3">
                  <a:extLst>
                    <a:ext uri="{A12FA001-AC4F-418D-AE19-62706E023703}">
                      <ahyp:hlinkClr xmlns:ahyp="http://schemas.microsoft.com/office/drawing/2018/hyperlinkcolor" val="tx"/>
                    </a:ext>
                  </a:extLst>
                </a:hlinkClick>
              </a:rPr>
              <a:t>(Incluído pela Emenda Constitucional nº 132, de 2023)</a:t>
            </a:r>
            <a:r>
              <a:rPr lang="pt-BR" sz="2800" b="0" i="0" dirty="0">
                <a:solidFill>
                  <a:srgbClr val="FFC000"/>
                </a:solidFill>
                <a:effectLst/>
                <a:latin typeface="Arial" panose="020B0604020202020204" pitchFamily="34" charset="0"/>
              </a:rPr>
              <a:t>   </a:t>
            </a:r>
            <a:r>
              <a:rPr lang="pt-BR" sz="2800" b="0" i="0" dirty="0">
                <a:solidFill>
                  <a:srgbClr val="FFC000"/>
                </a:solidFill>
                <a:effectLst/>
                <a:latin typeface="Arial" panose="020B0604020202020204" pitchFamily="34" charset="0"/>
                <a:hlinkClick r:id="rId4">
                  <a:extLst>
                    <a:ext uri="{A12FA001-AC4F-418D-AE19-62706E023703}">
                      <ahyp:hlinkClr xmlns:ahyp="http://schemas.microsoft.com/office/drawing/2018/hyperlinkcolor" val="tx"/>
                    </a:ext>
                  </a:extLst>
                </a:hlinkClick>
              </a:rPr>
              <a:t>(Vide Lei Complementar nº 214, de 2026)</a:t>
            </a:r>
            <a:endParaRPr lang="pt-BR" sz="2800" b="0" i="0" dirty="0">
              <a:solidFill>
                <a:srgbClr val="FFC000"/>
              </a:solidFill>
              <a:effectLst/>
              <a:latin typeface="Arial" panose="020B0604020202020204" pitchFamily="34" charset="0"/>
            </a:endParaRPr>
          </a:p>
          <a:p>
            <a:pPr algn="just"/>
            <a:endParaRPr lang="pt-BR" sz="2800" dirty="0">
              <a:solidFill>
                <a:srgbClr val="FFC000"/>
              </a:solidFill>
              <a:latin typeface="Arial" panose="020B0604020202020204" pitchFamily="34" charset="0"/>
            </a:endParaRPr>
          </a:p>
          <a:p>
            <a:pPr algn="just"/>
            <a:r>
              <a:rPr lang="pt-BR" sz="2800" b="0" i="0" dirty="0">
                <a:solidFill>
                  <a:srgbClr val="FFC000"/>
                </a:solidFill>
                <a:effectLst/>
                <a:latin typeface="Arial" panose="020B0604020202020204" pitchFamily="34" charset="0"/>
              </a:rPr>
              <a:t>§ 7º São isentas de contribuição para a seguridade social as entidades beneficentes de assistência social que atendam às exigências estabelecidas em lei.</a:t>
            </a:r>
            <a:endParaRPr lang="pt-BR" sz="2800" b="1" dirty="0">
              <a:solidFill>
                <a:srgbClr val="FFC000"/>
              </a:solidFill>
            </a:endParaRPr>
          </a:p>
        </p:txBody>
      </p:sp>
    </p:spTree>
    <p:extLst>
      <p:ext uri="{BB962C8B-B14F-4D97-AF65-F5344CB8AC3E}">
        <p14:creationId xmlns:p14="http://schemas.microsoft.com/office/powerpoint/2010/main" val="41196400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ítulo 1">
            <a:extLst>
              <a:ext uri="{FF2B5EF4-FFF2-40B4-BE49-F238E27FC236}">
                <a16:creationId xmlns:a16="http://schemas.microsoft.com/office/drawing/2014/main" id="{08BCDAE3-E606-13AF-37D0-069284BEA676}"/>
              </a:ext>
            </a:extLst>
          </p:cNvPr>
          <p:cNvSpPr>
            <a:spLocks noGrp="1"/>
          </p:cNvSpPr>
          <p:nvPr>
            <p:ph type="title"/>
          </p:nvPr>
        </p:nvSpPr>
        <p:spPr/>
        <p:txBody>
          <a:bodyPr/>
          <a:lstStyle/>
          <a:p>
            <a:pPr eaLnBrk="1" hangingPunct="1"/>
            <a:r>
              <a:rPr lang="pt-BR" altLang="pt-BR">
                <a:solidFill>
                  <a:srgbClr val="FF0000"/>
                </a:solidFill>
              </a:rPr>
              <a:t>Imunidades a contribuições sociais</a:t>
            </a:r>
          </a:p>
        </p:txBody>
      </p:sp>
      <p:sp>
        <p:nvSpPr>
          <p:cNvPr id="20483" name="Espaço Reservado para Conteúdo 2">
            <a:extLst>
              <a:ext uri="{FF2B5EF4-FFF2-40B4-BE49-F238E27FC236}">
                <a16:creationId xmlns:a16="http://schemas.microsoft.com/office/drawing/2014/main" id="{373986E0-F3AB-1F50-094B-038EDC5A3BB5}"/>
              </a:ext>
            </a:extLst>
          </p:cNvPr>
          <p:cNvSpPr>
            <a:spLocks noGrp="1"/>
          </p:cNvSpPr>
          <p:nvPr>
            <p:ph sz="half" idx="1"/>
          </p:nvPr>
        </p:nvSpPr>
        <p:spPr>
          <a:xfrm>
            <a:off x="1524000" y="1600201"/>
            <a:ext cx="2051050" cy="4525963"/>
          </a:xfrm>
        </p:spPr>
        <p:txBody>
          <a:bodyPr>
            <a:normAutofit fontScale="92500" lnSpcReduction="10000"/>
          </a:bodyPr>
          <a:lstStyle/>
          <a:p>
            <a:pPr marL="0" indent="0">
              <a:buNone/>
            </a:pPr>
            <a:endParaRPr lang="pt-BR" altLang="pt-BR"/>
          </a:p>
          <a:p>
            <a:pPr marL="0" indent="0">
              <a:buNone/>
            </a:pPr>
            <a:endParaRPr lang="pt-BR" altLang="pt-BR"/>
          </a:p>
        </p:txBody>
      </p:sp>
      <p:sp>
        <p:nvSpPr>
          <p:cNvPr id="20484" name="Espaço Reservado para Conteúdo 3">
            <a:extLst>
              <a:ext uri="{FF2B5EF4-FFF2-40B4-BE49-F238E27FC236}">
                <a16:creationId xmlns:a16="http://schemas.microsoft.com/office/drawing/2014/main" id="{94BF0F0C-72F2-7B49-B46B-FBB38BF06D3E}"/>
              </a:ext>
            </a:extLst>
          </p:cNvPr>
          <p:cNvSpPr>
            <a:spLocks noGrp="1"/>
          </p:cNvSpPr>
          <p:nvPr>
            <p:ph sz="half" idx="2"/>
          </p:nvPr>
        </p:nvSpPr>
        <p:spPr>
          <a:xfrm>
            <a:off x="3792538" y="1773239"/>
            <a:ext cx="6875462" cy="4968875"/>
          </a:xfrm>
        </p:spPr>
        <p:txBody>
          <a:bodyPr>
            <a:normAutofit fontScale="92500" lnSpcReduction="10000"/>
          </a:bodyPr>
          <a:lstStyle/>
          <a:p>
            <a:pPr algn="just" eaLnBrk="1" hangingPunct="1"/>
            <a:r>
              <a:rPr lang="pt-BR" altLang="pt-BR" sz="2400">
                <a:solidFill>
                  <a:srgbClr val="FF0000"/>
                </a:solidFill>
              </a:rPr>
              <a:t>vinte por cento sobre o total das remunerações </a:t>
            </a:r>
            <a:r>
              <a:rPr lang="pt-BR" altLang="pt-BR" sz="2400"/>
              <a:t>pagas, devidas ou creditadas a qualquer título, durante o mês, aos segurados empregados e trabalhadores avulsos que lhe prestem serviços, destinadas a retribuir o trabalho, qualquer que seja a sua forma, inclusive as gorjetas, os ganhos habituais sob a forma de utilidades e os adiantamentos decorrentes de reajuste salarial, quer pelos serviços efetivamente prestados, quer pelo tempo à disposição do empregador ou tomador de serviços, nos termos da lei ou do contrato ou, ainda, de convenção ou acordo coletivo de trabalho ou sentença normativa.</a:t>
            </a:r>
          </a:p>
        </p:txBody>
      </p:sp>
      <p:sp>
        <p:nvSpPr>
          <p:cNvPr id="5" name="Seta para cima e para baixo 4">
            <a:extLst>
              <a:ext uri="{FF2B5EF4-FFF2-40B4-BE49-F238E27FC236}">
                <a16:creationId xmlns:a16="http://schemas.microsoft.com/office/drawing/2014/main" id="{D111FDB5-E9C2-86ED-28F1-30749983D30A}"/>
              </a:ext>
            </a:extLst>
          </p:cNvPr>
          <p:cNvSpPr/>
          <p:nvPr/>
        </p:nvSpPr>
        <p:spPr>
          <a:xfrm>
            <a:off x="3863975" y="2276476"/>
            <a:ext cx="287338" cy="4176713"/>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6" name="Retângulo 5">
            <a:extLst>
              <a:ext uri="{FF2B5EF4-FFF2-40B4-BE49-F238E27FC236}">
                <a16:creationId xmlns:a16="http://schemas.microsoft.com/office/drawing/2014/main" id="{B4D38E2B-B779-6280-9CFC-65F60A065C68}"/>
              </a:ext>
            </a:extLst>
          </p:cNvPr>
          <p:cNvSpPr/>
          <p:nvPr/>
        </p:nvSpPr>
        <p:spPr>
          <a:xfrm>
            <a:off x="1524000" y="1700214"/>
            <a:ext cx="2268538" cy="47529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sz="2800" dirty="0"/>
              <a:t>Art. 22 e 23 da Lei 8.212, de 1991</a:t>
            </a:r>
            <a:r>
              <a:rPr lang="pt-BR" dirty="0"/>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ítulo 1">
            <a:extLst>
              <a:ext uri="{FF2B5EF4-FFF2-40B4-BE49-F238E27FC236}">
                <a16:creationId xmlns:a16="http://schemas.microsoft.com/office/drawing/2014/main" id="{5B662CCA-B294-E228-D4E1-42FE44D97D48}"/>
              </a:ext>
            </a:extLst>
          </p:cNvPr>
          <p:cNvSpPr>
            <a:spLocks noGrp="1"/>
          </p:cNvSpPr>
          <p:nvPr>
            <p:ph type="title"/>
          </p:nvPr>
        </p:nvSpPr>
        <p:spPr/>
        <p:txBody>
          <a:bodyPr/>
          <a:lstStyle/>
          <a:p>
            <a:pPr eaLnBrk="1" hangingPunct="1"/>
            <a:r>
              <a:rPr lang="pt-BR" altLang="pt-BR"/>
              <a:t>Imunidades a contribuições sociais</a:t>
            </a:r>
          </a:p>
        </p:txBody>
      </p:sp>
      <p:sp>
        <p:nvSpPr>
          <p:cNvPr id="3" name="Espaço Reservado para Conteúdo 2">
            <a:extLst>
              <a:ext uri="{FF2B5EF4-FFF2-40B4-BE49-F238E27FC236}">
                <a16:creationId xmlns:a16="http://schemas.microsoft.com/office/drawing/2014/main" id="{9A033387-6389-00C2-BAFF-38B5D6228EB5}"/>
              </a:ext>
            </a:extLst>
          </p:cNvPr>
          <p:cNvSpPr>
            <a:spLocks noGrp="1"/>
          </p:cNvSpPr>
          <p:nvPr>
            <p:ph sz="half" idx="1"/>
          </p:nvPr>
        </p:nvSpPr>
        <p:spPr>
          <a:xfrm>
            <a:off x="1631950" y="1600200"/>
            <a:ext cx="4387850" cy="5257800"/>
          </a:xfrm>
        </p:spPr>
        <p:txBody>
          <a:bodyPr rtlCol="0">
            <a:normAutofit fontScale="70000" lnSpcReduction="20000"/>
          </a:bodyPr>
          <a:lstStyle/>
          <a:p>
            <a:pPr marL="0" indent="0" algn="ctr">
              <a:buNone/>
              <a:defRPr/>
            </a:pPr>
            <a:r>
              <a:rPr lang="pt-BR" dirty="0">
                <a:solidFill>
                  <a:srgbClr val="FF0000"/>
                </a:solidFill>
              </a:rPr>
              <a:t>Art. 22 e 23 da Lei 8.212, de 1991:</a:t>
            </a:r>
          </a:p>
          <a:p>
            <a:pPr>
              <a:defRPr/>
            </a:pPr>
            <a:endParaRPr lang="pt-BR" dirty="0"/>
          </a:p>
          <a:p>
            <a:pPr marL="0" indent="0" algn="just">
              <a:buNone/>
              <a:defRPr/>
            </a:pPr>
            <a:r>
              <a:rPr lang="pt-BR" sz="3100" dirty="0"/>
              <a:t>II - para o financiamento do benefício previsto nos </a:t>
            </a:r>
            <a:r>
              <a:rPr lang="pt-BR" sz="3100" dirty="0" err="1">
                <a:hlinkClick r:id="rId2"/>
              </a:rPr>
              <a:t>arts</a:t>
            </a:r>
            <a:r>
              <a:rPr lang="pt-BR" sz="3100" dirty="0">
                <a:hlinkClick r:id="rId2"/>
              </a:rPr>
              <a:t>. 57</a:t>
            </a:r>
            <a:r>
              <a:rPr lang="pt-BR" sz="3100" dirty="0"/>
              <a:t> e </a:t>
            </a:r>
            <a:r>
              <a:rPr lang="pt-BR" sz="3100" dirty="0">
                <a:hlinkClick r:id="rId3"/>
              </a:rPr>
              <a:t>58 da Lei nº 8.213, de 24 de julho de 1991</a:t>
            </a:r>
            <a:r>
              <a:rPr lang="pt-BR" sz="3100" dirty="0"/>
              <a:t>, e daqueles concedidos em razão do grau de incidência de incapacidade laborativa decorrente dos riscos ambientais do trabalho, sobre o total das remunerações pagas ou creditadas, no decorrer do mês, aos segurados empregados e trabalhadores avulsos:</a:t>
            </a:r>
          </a:p>
        </p:txBody>
      </p:sp>
      <p:sp>
        <p:nvSpPr>
          <p:cNvPr id="4" name="Espaço Reservado para Conteúdo 3">
            <a:extLst>
              <a:ext uri="{FF2B5EF4-FFF2-40B4-BE49-F238E27FC236}">
                <a16:creationId xmlns:a16="http://schemas.microsoft.com/office/drawing/2014/main" id="{8487565E-1847-93C1-BAE3-83DA8E2FBE9C}"/>
              </a:ext>
            </a:extLst>
          </p:cNvPr>
          <p:cNvSpPr>
            <a:spLocks noGrp="1"/>
          </p:cNvSpPr>
          <p:nvPr>
            <p:ph sz="half" idx="2"/>
          </p:nvPr>
        </p:nvSpPr>
        <p:spPr>
          <a:xfrm>
            <a:off x="6527800" y="1600200"/>
            <a:ext cx="4140200" cy="5257800"/>
          </a:xfrm>
        </p:spPr>
        <p:txBody>
          <a:bodyPr rtlCol="0">
            <a:normAutofit fontScale="70000" lnSpcReduction="20000"/>
          </a:bodyPr>
          <a:lstStyle/>
          <a:p>
            <a:pPr marL="0" indent="0">
              <a:buNone/>
              <a:defRPr/>
            </a:pPr>
            <a:r>
              <a:rPr lang="pt-BR" dirty="0"/>
              <a:t>a) </a:t>
            </a:r>
            <a:r>
              <a:rPr lang="pt-BR" dirty="0">
                <a:solidFill>
                  <a:srgbClr val="FF0000"/>
                </a:solidFill>
              </a:rPr>
              <a:t>1%</a:t>
            </a:r>
            <a:r>
              <a:rPr lang="pt-BR" dirty="0"/>
              <a:t> (um por cento) para as empresas em cuja atividade preponderante o risco de acidentes do trabalho seja considerado leve;</a:t>
            </a:r>
          </a:p>
          <a:p>
            <a:pPr marL="0" indent="0">
              <a:buNone/>
              <a:defRPr/>
            </a:pPr>
            <a:endParaRPr lang="pt-BR" dirty="0"/>
          </a:p>
          <a:p>
            <a:pPr marL="0" indent="0">
              <a:buNone/>
              <a:defRPr/>
            </a:pPr>
            <a:r>
              <a:rPr lang="pt-BR" dirty="0"/>
              <a:t>b) </a:t>
            </a:r>
            <a:r>
              <a:rPr lang="pt-BR" dirty="0">
                <a:solidFill>
                  <a:srgbClr val="FF0000"/>
                </a:solidFill>
              </a:rPr>
              <a:t>2%</a:t>
            </a:r>
            <a:r>
              <a:rPr lang="pt-BR" dirty="0"/>
              <a:t> (dois por cento) para as empresas em cuja atividade preponderante esse risco seja considerado médio;</a:t>
            </a:r>
          </a:p>
          <a:p>
            <a:pPr marL="0" indent="0">
              <a:buNone/>
              <a:defRPr/>
            </a:pPr>
            <a:endParaRPr lang="pt-BR" dirty="0"/>
          </a:p>
          <a:p>
            <a:pPr marL="0" indent="0">
              <a:buNone/>
              <a:defRPr/>
            </a:pPr>
            <a:r>
              <a:rPr lang="pt-BR" dirty="0"/>
              <a:t>c) </a:t>
            </a:r>
            <a:r>
              <a:rPr lang="pt-BR" dirty="0">
                <a:solidFill>
                  <a:srgbClr val="FF0000"/>
                </a:solidFill>
              </a:rPr>
              <a:t>3%</a:t>
            </a:r>
            <a:r>
              <a:rPr lang="pt-BR" dirty="0"/>
              <a:t> (três por cento) para as empresas em cuja atividade preponderante esse risco seja considerado grave.</a:t>
            </a:r>
          </a:p>
          <a:p>
            <a:pPr>
              <a:defRPr/>
            </a:pPr>
            <a:endParaRPr lang="pt-BR" dirty="0"/>
          </a:p>
        </p:txBody>
      </p:sp>
      <p:sp>
        <p:nvSpPr>
          <p:cNvPr id="5" name="Seta para cima e para baixo 4">
            <a:extLst>
              <a:ext uri="{FF2B5EF4-FFF2-40B4-BE49-F238E27FC236}">
                <a16:creationId xmlns:a16="http://schemas.microsoft.com/office/drawing/2014/main" id="{283C3076-7807-BF38-EFE8-EE60372E184D}"/>
              </a:ext>
            </a:extLst>
          </p:cNvPr>
          <p:cNvSpPr/>
          <p:nvPr/>
        </p:nvSpPr>
        <p:spPr>
          <a:xfrm>
            <a:off x="6167439" y="1700214"/>
            <a:ext cx="288925" cy="432117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0AA94D-7D20-AE04-81CB-16CD895AC562}"/>
              </a:ext>
            </a:extLst>
          </p:cNvPr>
          <p:cNvSpPr>
            <a:spLocks noGrp="1"/>
          </p:cNvSpPr>
          <p:nvPr>
            <p:ph type="title"/>
          </p:nvPr>
        </p:nvSpPr>
        <p:spPr>
          <a:xfrm>
            <a:off x="1524000" y="274638"/>
            <a:ext cx="9144000" cy="1143000"/>
          </a:xfrm>
        </p:spPr>
        <p:txBody>
          <a:bodyPr rtlCol="0">
            <a:normAutofit fontScale="90000"/>
          </a:bodyPr>
          <a:lstStyle/>
          <a:p>
            <a:pPr algn="ctr">
              <a:defRPr/>
            </a:pPr>
            <a:r>
              <a:rPr lang="pt-BR" dirty="0"/>
              <a:t>Imunidades contribuições sociais</a:t>
            </a:r>
            <a:br>
              <a:rPr lang="pt-BR" dirty="0"/>
            </a:br>
            <a:r>
              <a:rPr lang="pt-BR" dirty="0"/>
              <a:t>Requisitos</a:t>
            </a:r>
          </a:p>
        </p:txBody>
      </p:sp>
      <p:sp>
        <p:nvSpPr>
          <p:cNvPr id="24579" name="Espaço Reservado para Conteúdo 2">
            <a:extLst>
              <a:ext uri="{FF2B5EF4-FFF2-40B4-BE49-F238E27FC236}">
                <a16:creationId xmlns:a16="http://schemas.microsoft.com/office/drawing/2014/main" id="{91D925BA-4B43-5F82-2C87-260E30CBF8FA}"/>
              </a:ext>
            </a:extLst>
          </p:cNvPr>
          <p:cNvSpPr>
            <a:spLocks noGrp="1"/>
          </p:cNvSpPr>
          <p:nvPr>
            <p:ph sz="half" idx="1"/>
          </p:nvPr>
        </p:nvSpPr>
        <p:spPr>
          <a:xfrm>
            <a:off x="1524000" y="1600200"/>
            <a:ext cx="3132138" cy="5257800"/>
          </a:xfrm>
        </p:spPr>
        <p:txBody>
          <a:bodyPr>
            <a:normAutofit fontScale="92500"/>
          </a:bodyPr>
          <a:lstStyle/>
          <a:p>
            <a:pPr eaLnBrk="1" hangingPunct="1"/>
            <a:endParaRPr lang="pt-BR" altLang="pt-BR"/>
          </a:p>
          <a:p>
            <a:pPr eaLnBrk="1" hangingPunct="1"/>
            <a:endParaRPr lang="pt-BR" altLang="pt-BR"/>
          </a:p>
          <a:p>
            <a:pPr eaLnBrk="1" hangingPunct="1"/>
            <a:r>
              <a:rPr lang="pt-BR" altLang="pt-BR" sz="3500"/>
              <a:t>As do artigo 14 do CTN</a:t>
            </a:r>
          </a:p>
          <a:p>
            <a:pPr eaLnBrk="1" hangingPunct="1"/>
            <a:endParaRPr lang="pt-BR" altLang="pt-BR" sz="3500"/>
          </a:p>
          <a:p>
            <a:pPr eaLnBrk="1" hangingPunct="1"/>
            <a:endParaRPr lang="pt-BR" altLang="pt-BR" sz="3500"/>
          </a:p>
          <a:p>
            <a:pPr eaLnBrk="1" hangingPunct="1"/>
            <a:r>
              <a:rPr lang="pt-BR" altLang="pt-BR" sz="3500"/>
              <a:t>Requisitos da Lei 12.101, de 2009, art. 29</a:t>
            </a:r>
          </a:p>
        </p:txBody>
      </p:sp>
      <p:sp>
        <p:nvSpPr>
          <p:cNvPr id="24580" name="Espaço Reservado para Conteúdo 3">
            <a:extLst>
              <a:ext uri="{FF2B5EF4-FFF2-40B4-BE49-F238E27FC236}">
                <a16:creationId xmlns:a16="http://schemas.microsoft.com/office/drawing/2014/main" id="{F4E50275-405D-B7B6-3BDE-9EF62934C7B0}"/>
              </a:ext>
            </a:extLst>
          </p:cNvPr>
          <p:cNvSpPr>
            <a:spLocks noGrp="1"/>
          </p:cNvSpPr>
          <p:nvPr>
            <p:ph sz="half" idx="2"/>
          </p:nvPr>
        </p:nvSpPr>
        <p:spPr>
          <a:xfrm>
            <a:off x="5158657" y="1873045"/>
            <a:ext cx="6684297" cy="4247535"/>
          </a:xfrm>
        </p:spPr>
        <p:txBody>
          <a:bodyPr>
            <a:normAutofit fontScale="92500"/>
          </a:bodyPr>
          <a:lstStyle/>
          <a:p>
            <a:pPr eaLnBrk="1" hangingPunct="1"/>
            <a:r>
              <a:rPr lang="pt-BR" altLang="pt-BR" dirty="0"/>
              <a:t>Art. 29.  A entidade beneficente certificada na forma do Capítulo II fará jus à isenção do pagamento das contribuições de que tratam os </a:t>
            </a:r>
            <a:r>
              <a:rPr lang="pt-BR" altLang="pt-BR" dirty="0" err="1">
                <a:hlinkClick r:id="rId2"/>
              </a:rPr>
              <a:t>arts</a:t>
            </a:r>
            <a:r>
              <a:rPr lang="pt-BR" altLang="pt-BR" dirty="0">
                <a:hlinkClick r:id="rId2"/>
              </a:rPr>
              <a:t>. 22</a:t>
            </a:r>
            <a:r>
              <a:rPr lang="pt-BR" altLang="pt-BR" dirty="0"/>
              <a:t> e </a:t>
            </a:r>
            <a:r>
              <a:rPr lang="pt-BR" altLang="pt-BR" dirty="0">
                <a:hlinkClick r:id="rId3"/>
              </a:rPr>
              <a:t>23 da Lei nº 8.212, de 24 de julho de 1991</a:t>
            </a:r>
            <a:r>
              <a:rPr lang="pt-BR" altLang="pt-BR" dirty="0"/>
              <a:t>, desde que atenda, cumulativamente, aos seguintes </a:t>
            </a:r>
            <a:r>
              <a:rPr lang="pt-BR" altLang="pt-BR" dirty="0">
                <a:solidFill>
                  <a:srgbClr val="FF0000"/>
                </a:solidFill>
              </a:rPr>
              <a:t>requisitos: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aixa para cima 1">
            <a:extLst>
              <a:ext uri="{FF2B5EF4-FFF2-40B4-BE49-F238E27FC236}">
                <a16:creationId xmlns:a16="http://schemas.microsoft.com/office/drawing/2014/main" id="{191ABDD0-41A9-EB55-E4D5-749C5DFAC755}"/>
              </a:ext>
            </a:extLst>
          </p:cNvPr>
          <p:cNvSpPr/>
          <p:nvPr/>
        </p:nvSpPr>
        <p:spPr>
          <a:xfrm>
            <a:off x="943897" y="265676"/>
            <a:ext cx="10579510" cy="6813550"/>
          </a:xfrm>
          <a:prstGeom prst="ribbon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sz="8000" dirty="0"/>
              <a:t>ISENÇÕES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476147-D3DA-C19D-7593-E68CB242E42D}"/>
              </a:ext>
            </a:extLst>
          </p:cNvPr>
          <p:cNvSpPr>
            <a:spLocks noGrp="1"/>
          </p:cNvSpPr>
          <p:nvPr>
            <p:ph type="title"/>
          </p:nvPr>
        </p:nvSpPr>
        <p:spPr/>
        <p:txBody>
          <a:bodyPr rtlCol="0">
            <a:normAutofit fontScale="90000"/>
          </a:bodyPr>
          <a:lstStyle/>
          <a:p>
            <a:pPr>
              <a:defRPr/>
            </a:pPr>
            <a:r>
              <a:rPr lang="pt-BR" dirty="0">
                <a:solidFill>
                  <a:srgbClr val="FF0000"/>
                </a:solidFill>
              </a:rPr>
              <a:t>Isenções federais: </a:t>
            </a:r>
            <a:r>
              <a:rPr lang="pt-BR" b="1" dirty="0">
                <a:solidFill>
                  <a:srgbClr val="FF0000"/>
                </a:solidFill>
              </a:rPr>
              <a:t>Isenções IRPJ e CSLL</a:t>
            </a:r>
            <a:br>
              <a:rPr lang="pt-BR" dirty="0">
                <a:solidFill>
                  <a:srgbClr val="FF0000"/>
                </a:solidFill>
              </a:rPr>
            </a:br>
            <a:endParaRPr lang="pt-BR" dirty="0">
              <a:solidFill>
                <a:srgbClr val="FF0000"/>
              </a:solidFill>
            </a:endParaRPr>
          </a:p>
        </p:txBody>
      </p:sp>
      <p:sp>
        <p:nvSpPr>
          <p:cNvPr id="3" name="Espaço Reservado para Conteúdo 2">
            <a:extLst>
              <a:ext uri="{FF2B5EF4-FFF2-40B4-BE49-F238E27FC236}">
                <a16:creationId xmlns:a16="http://schemas.microsoft.com/office/drawing/2014/main" id="{3671632A-3651-7E48-9B10-AC2FF8CCC48D}"/>
              </a:ext>
            </a:extLst>
          </p:cNvPr>
          <p:cNvSpPr>
            <a:spLocks noGrp="1"/>
          </p:cNvSpPr>
          <p:nvPr>
            <p:ph sz="half" idx="1"/>
          </p:nvPr>
        </p:nvSpPr>
        <p:spPr>
          <a:xfrm>
            <a:off x="245806" y="1600201"/>
            <a:ext cx="3441291" cy="5141913"/>
          </a:xfrm>
        </p:spPr>
        <p:txBody>
          <a:bodyPr rtlCol="0">
            <a:normAutofit fontScale="47500" lnSpcReduction="20000"/>
          </a:bodyPr>
          <a:lstStyle/>
          <a:p>
            <a:pPr marL="0" indent="0" algn="ctr">
              <a:buNone/>
              <a:defRPr/>
            </a:pPr>
            <a:r>
              <a:rPr lang="pt-BR" sz="7300" b="1" dirty="0">
                <a:solidFill>
                  <a:srgbClr val="FF0000"/>
                </a:solidFill>
              </a:rPr>
              <a:t>LEI Nº 9.532, DE 10 DE DEZEMBRO DE 1997.</a:t>
            </a:r>
          </a:p>
          <a:p>
            <a:pPr>
              <a:defRPr/>
            </a:pPr>
            <a:endParaRPr lang="pt-BR" b="1" dirty="0"/>
          </a:p>
          <a:p>
            <a:pPr>
              <a:defRPr/>
            </a:pPr>
            <a:endParaRPr lang="pt-BR" b="1" dirty="0"/>
          </a:p>
        </p:txBody>
      </p:sp>
      <p:sp>
        <p:nvSpPr>
          <p:cNvPr id="4" name="Espaço Reservado para Conteúdo 3">
            <a:extLst>
              <a:ext uri="{FF2B5EF4-FFF2-40B4-BE49-F238E27FC236}">
                <a16:creationId xmlns:a16="http://schemas.microsoft.com/office/drawing/2014/main" id="{6AD45CD4-CDB3-1CE0-D7EA-663B5C30BB18}"/>
              </a:ext>
            </a:extLst>
          </p:cNvPr>
          <p:cNvSpPr>
            <a:spLocks noGrp="1"/>
          </p:cNvSpPr>
          <p:nvPr>
            <p:ph sz="half" idx="2"/>
          </p:nvPr>
        </p:nvSpPr>
        <p:spPr>
          <a:xfrm>
            <a:off x="4583114" y="1600200"/>
            <a:ext cx="7363080" cy="5257800"/>
          </a:xfrm>
        </p:spPr>
        <p:txBody>
          <a:bodyPr rtlCol="0">
            <a:normAutofit fontScale="47500" lnSpcReduction="20000"/>
          </a:bodyPr>
          <a:lstStyle/>
          <a:p>
            <a:pPr>
              <a:defRPr/>
            </a:pPr>
            <a:r>
              <a:rPr lang="pt-BR" sz="3600" dirty="0"/>
              <a:t>Art. 15. Consideram-se isentas as instituições de caráter filantrópico, recreativo, cultural e científico e as associações civis que prestem os serviços para os quais houverem sido instituídas e os coloquem à disposição do grupo de pessoas a que se destinam, sem fins lucrativos.   </a:t>
            </a:r>
          </a:p>
          <a:p>
            <a:pPr>
              <a:defRPr/>
            </a:pPr>
            <a:endParaRPr lang="pt-BR" sz="3600" dirty="0"/>
          </a:p>
          <a:p>
            <a:pPr>
              <a:defRPr/>
            </a:pPr>
            <a:endParaRPr lang="pt-BR" sz="3600" dirty="0"/>
          </a:p>
          <a:p>
            <a:pPr>
              <a:defRPr/>
            </a:pPr>
            <a:r>
              <a:rPr lang="pt-BR" sz="3600" dirty="0"/>
              <a:t> § 1º A isenção a que se refere este artigo aplica-se, exclusivamente, em relação ao imposto de renda da pessoa jurídica e à contribuição social sobre o lucro líquido, observado o disposto no parágrafo </a:t>
            </a:r>
            <a:r>
              <a:rPr lang="pt-BR" sz="3600" dirty="0" err="1"/>
              <a:t>subseqüente</a:t>
            </a:r>
            <a:r>
              <a:rPr lang="pt-BR" sz="3600" dirty="0"/>
              <a:t>.</a:t>
            </a:r>
          </a:p>
          <a:p>
            <a:pPr>
              <a:defRPr/>
            </a:pPr>
            <a:endParaRPr lang="pt-BR" sz="3600" dirty="0"/>
          </a:p>
          <a:p>
            <a:pPr>
              <a:defRPr/>
            </a:pPr>
            <a:endParaRPr lang="pt-BR" sz="3600" dirty="0"/>
          </a:p>
          <a:p>
            <a:pPr>
              <a:defRPr/>
            </a:pPr>
            <a:r>
              <a:rPr lang="pt-BR" sz="3600" dirty="0"/>
              <a:t> § 2º Não estão abrangidos pela isenção do imposto de renda os rendimentos e ganhos de capital auferidos em aplicações financeiras de renda fixa ou de renda variável.</a:t>
            </a:r>
          </a:p>
          <a:p>
            <a:pPr>
              <a:defRPr/>
            </a:pPr>
            <a:endParaRPr lang="pt-BR" sz="3600" dirty="0"/>
          </a:p>
          <a:p>
            <a:pPr>
              <a:defRPr/>
            </a:pPr>
            <a:endParaRPr lang="pt-BR" sz="3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26AFC3-8974-3632-39DA-9EAF7648B4A2}"/>
              </a:ext>
            </a:extLst>
          </p:cNvPr>
          <p:cNvSpPr>
            <a:spLocks noGrp="1"/>
          </p:cNvSpPr>
          <p:nvPr>
            <p:ph type="title"/>
          </p:nvPr>
        </p:nvSpPr>
        <p:spPr/>
        <p:txBody>
          <a:bodyPr rtlCol="0">
            <a:normAutofit/>
          </a:bodyPr>
          <a:lstStyle/>
          <a:p>
            <a:pPr algn="ctr">
              <a:defRPr/>
            </a:pPr>
            <a:r>
              <a:rPr lang="pt-BR" dirty="0">
                <a:solidFill>
                  <a:srgbClr val="FF0000"/>
                </a:solidFill>
              </a:rPr>
              <a:t>Isenções </a:t>
            </a:r>
            <a:r>
              <a:rPr lang="pt-BR" dirty="0" err="1">
                <a:solidFill>
                  <a:srgbClr val="FF0000"/>
                </a:solidFill>
              </a:rPr>
              <a:t>federais:</a:t>
            </a:r>
            <a:r>
              <a:rPr lang="pt-BR" b="1" dirty="0" err="1">
                <a:solidFill>
                  <a:srgbClr val="FF0000"/>
                </a:solidFill>
              </a:rPr>
              <a:t>IRPJ</a:t>
            </a:r>
            <a:r>
              <a:rPr lang="pt-BR" b="1" dirty="0">
                <a:solidFill>
                  <a:srgbClr val="FF0000"/>
                </a:solidFill>
              </a:rPr>
              <a:t> e CSLL</a:t>
            </a:r>
            <a:br>
              <a:rPr lang="pt-BR" dirty="0">
                <a:solidFill>
                  <a:srgbClr val="FF0000"/>
                </a:solidFill>
              </a:rPr>
            </a:br>
            <a:endParaRPr lang="pt-BR" dirty="0">
              <a:solidFill>
                <a:srgbClr val="FF0000"/>
              </a:solidFill>
            </a:endParaRPr>
          </a:p>
        </p:txBody>
      </p:sp>
      <p:sp>
        <p:nvSpPr>
          <p:cNvPr id="3" name="Espaço Reservado para Conteúdo 2">
            <a:extLst>
              <a:ext uri="{FF2B5EF4-FFF2-40B4-BE49-F238E27FC236}">
                <a16:creationId xmlns:a16="http://schemas.microsoft.com/office/drawing/2014/main" id="{1AE7BE9C-6F0A-F4FA-1AAB-476DF2DD411B}"/>
              </a:ext>
            </a:extLst>
          </p:cNvPr>
          <p:cNvSpPr>
            <a:spLocks noGrp="1"/>
          </p:cNvSpPr>
          <p:nvPr>
            <p:ph sz="half" idx="1"/>
          </p:nvPr>
        </p:nvSpPr>
        <p:spPr>
          <a:xfrm>
            <a:off x="265471" y="1600201"/>
            <a:ext cx="5754329" cy="5141913"/>
          </a:xfrm>
        </p:spPr>
        <p:txBody>
          <a:bodyPr rtlCol="0">
            <a:normAutofit fontScale="25000" lnSpcReduction="20000"/>
          </a:bodyPr>
          <a:lstStyle/>
          <a:p>
            <a:pPr marL="0" indent="0" algn="just">
              <a:buNone/>
              <a:defRPr/>
            </a:pPr>
            <a:endParaRPr lang="pt-BR" sz="8000" dirty="0"/>
          </a:p>
          <a:p>
            <a:pPr marL="0" indent="0" algn="just">
              <a:buNone/>
              <a:defRPr/>
            </a:pPr>
            <a:r>
              <a:rPr lang="pt-BR" sz="8000" dirty="0"/>
              <a:t>Às instituições isentas</a:t>
            </a:r>
            <a:r>
              <a:rPr lang="pt-BR" sz="8000" i="1" dirty="0"/>
              <a:t> </a:t>
            </a:r>
            <a:r>
              <a:rPr lang="pt-BR" sz="8000" dirty="0"/>
              <a:t>aplicam-se as disposições do art. 12, § 2°, alíneas "a" a "e" e § 3° e dos </a:t>
            </a:r>
            <a:r>
              <a:rPr lang="pt-BR" sz="8000" dirty="0" err="1"/>
              <a:t>arts</a:t>
            </a:r>
            <a:r>
              <a:rPr lang="pt-BR" sz="8000" dirty="0"/>
              <a:t>. 13 e 14.</a:t>
            </a:r>
          </a:p>
          <a:p>
            <a:pPr marL="0" indent="0" algn="just">
              <a:buNone/>
              <a:defRPr/>
            </a:pPr>
            <a:endParaRPr lang="pt-BR" sz="8000" dirty="0"/>
          </a:p>
          <a:p>
            <a:pPr marL="0" indent="0" algn="just">
              <a:buNone/>
              <a:defRPr/>
            </a:pPr>
            <a:r>
              <a:rPr lang="pt-BR" sz="8000" dirty="0"/>
              <a:t>Art. 12. Para efeito do disposto no </a:t>
            </a:r>
            <a:r>
              <a:rPr lang="pt-BR" sz="8000" dirty="0">
                <a:hlinkClick r:id="rId2"/>
              </a:rPr>
              <a:t>art. 150, inciso VI, alínea "c", da Constituição</a:t>
            </a:r>
            <a:r>
              <a:rPr lang="pt-BR" sz="8000" dirty="0"/>
              <a:t>, considera-se imune a instituição de educação ou de assistência social que preste os serviços para os quais houver sido instituída e os coloque à disposição da população em geral, em caráter complementar às atividades do Estado, sem fins lucrativos.   </a:t>
            </a:r>
          </a:p>
          <a:p>
            <a:pPr marL="0" indent="0" algn="just">
              <a:buNone/>
              <a:defRPr/>
            </a:pPr>
            <a:r>
              <a:rPr lang="pt-BR" sz="8000" dirty="0"/>
              <a:t>§ 1º Não estão abrangidos pela imunidade os rendimentos e ganhos de capital auferidos em aplicações financeiras de renda fixa ou de renda variável.</a:t>
            </a:r>
          </a:p>
          <a:p>
            <a:pPr>
              <a:defRPr/>
            </a:pPr>
            <a:endParaRPr lang="pt-BR" sz="3600" dirty="0"/>
          </a:p>
          <a:p>
            <a:pPr>
              <a:defRPr/>
            </a:pPr>
            <a:endParaRPr lang="pt-BR" dirty="0"/>
          </a:p>
        </p:txBody>
      </p:sp>
      <p:sp>
        <p:nvSpPr>
          <p:cNvPr id="4" name="Espaço Reservado para Conteúdo 3">
            <a:extLst>
              <a:ext uri="{FF2B5EF4-FFF2-40B4-BE49-F238E27FC236}">
                <a16:creationId xmlns:a16="http://schemas.microsoft.com/office/drawing/2014/main" id="{1B0E0A0A-A18C-3EEB-0E86-8ECCEAFD3F6C}"/>
              </a:ext>
            </a:extLst>
          </p:cNvPr>
          <p:cNvSpPr>
            <a:spLocks noGrp="1"/>
          </p:cNvSpPr>
          <p:nvPr>
            <p:ph sz="half" idx="2"/>
          </p:nvPr>
        </p:nvSpPr>
        <p:spPr>
          <a:xfrm>
            <a:off x="6172200" y="1600201"/>
            <a:ext cx="5754328" cy="5141913"/>
          </a:xfrm>
        </p:spPr>
        <p:txBody>
          <a:bodyPr rtlCol="0">
            <a:normAutofit fontScale="25000" lnSpcReduction="20000"/>
          </a:bodyPr>
          <a:lstStyle/>
          <a:p>
            <a:pPr>
              <a:defRPr/>
            </a:pPr>
            <a:endParaRPr lang="pt-BR" dirty="0"/>
          </a:p>
          <a:p>
            <a:pPr>
              <a:defRPr/>
            </a:pPr>
            <a:endParaRPr lang="pt-BR" dirty="0"/>
          </a:p>
          <a:p>
            <a:pPr algn="just">
              <a:defRPr/>
            </a:pPr>
            <a:r>
              <a:rPr lang="pt-BR" sz="9600" dirty="0"/>
              <a:t>§ 2º Para o gozo da imunidade, as instituições a que se refere este artigo, estão obrigadas a atender aos seguintes requisitos:</a:t>
            </a:r>
          </a:p>
          <a:p>
            <a:pPr algn="just">
              <a:defRPr/>
            </a:pPr>
            <a:endParaRPr lang="pt-BR" sz="9600" dirty="0"/>
          </a:p>
          <a:p>
            <a:pPr algn="just">
              <a:defRPr/>
            </a:pPr>
            <a:endParaRPr lang="pt-BR" sz="9600" dirty="0"/>
          </a:p>
          <a:p>
            <a:pPr algn="just">
              <a:defRPr/>
            </a:pPr>
            <a:r>
              <a:rPr lang="pt-BR" sz="9600" dirty="0"/>
              <a:t>a) não remunerar, por qualquer forma, seus dirigentes pelos serviços prestados;       </a:t>
            </a:r>
          </a:p>
          <a:p>
            <a:pPr algn="just">
              <a:defRPr/>
            </a:pPr>
            <a:endParaRPr lang="pt-BR" sz="9600" dirty="0"/>
          </a:p>
          <a:p>
            <a:pPr algn="just">
              <a:defRPr/>
            </a:pPr>
            <a:r>
              <a:rPr lang="pt-BR" sz="9600" dirty="0"/>
              <a:t>b) aplicar integralmente seus recursos na manutenção e desenvolvimento dos seus objetivos sociais;</a:t>
            </a:r>
          </a:p>
          <a:p>
            <a:pPr>
              <a:defRPr/>
            </a:pPr>
            <a:endParaRPr lang="pt-BR" dirty="0"/>
          </a:p>
          <a:p>
            <a:pPr>
              <a:defRPr/>
            </a:pPr>
            <a:endParaRPr lang="pt-B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ítulo 1">
            <a:extLst>
              <a:ext uri="{FF2B5EF4-FFF2-40B4-BE49-F238E27FC236}">
                <a16:creationId xmlns:a16="http://schemas.microsoft.com/office/drawing/2014/main" id="{E1619A53-424D-5E58-229C-2631356FF20E}"/>
              </a:ext>
            </a:extLst>
          </p:cNvPr>
          <p:cNvSpPr>
            <a:spLocks noGrp="1"/>
          </p:cNvSpPr>
          <p:nvPr>
            <p:ph type="title"/>
          </p:nvPr>
        </p:nvSpPr>
        <p:spPr/>
        <p:txBody>
          <a:bodyPr/>
          <a:lstStyle/>
          <a:p>
            <a:pPr algn="ctr" eaLnBrk="1" hangingPunct="1"/>
            <a:r>
              <a:rPr lang="pt-BR" altLang="pt-BR" dirty="0"/>
              <a:t>Isenções federais</a:t>
            </a:r>
          </a:p>
        </p:txBody>
      </p:sp>
      <p:sp>
        <p:nvSpPr>
          <p:cNvPr id="39939" name="Espaço Reservado para Conteúdo 2">
            <a:extLst>
              <a:ext uri="{FF2B5EF4-FFF2-40B4-BE49-F238E27FC236}">
                <a16:creationId xmlns:a16="http://schemas.microsoft.com/office/drawing/2014/main" id="{03DB4A19-2DC7-8E7C-59DA-714BD5CD834A}"/>
              </a:ext>
            </a:extLst>
          </p:cNvPr>
          <p:cNvSpPr>
            <a:spLocks noGrp="1"/>
          </p:cNvSpPr>
          <p:nvPr>
            <p:ph sz="half" idx="1"/>
          </p:nvPr>
        </p:nvSpPr>
        <p:spPr/>
        <p:txBody>
          <a:bodyPr/>
          <a:lstStyle/>
          <a:p>
            <a:pPr eaLnBrk="1" hangingPunct="1"/>
            <a:r>
              <a:rPr lang="pt-BR" altLang="pt-BR" b="1" dirty="0">
                <a:hlinkClick r:id="rId2"/>
              </a:rPr>
              <a:t>MEDIDA PROVISÓRIA N</a:t>
            </a:r>
            <a:r>
              <a:rPr lang="pt-BR" altLang="pt-BR" b="1" baseline="30000" dirty="0">
                <a:hlinkClick r:id="rId2"/>
              </a:rPr>
              <a:t>o</a:t>
            </a:r>
            <a:r>
              <a:rPr lang="pt-BR" altLang="pt-BR" b="1" dirty="0">
                <a:hlinkClick r:id="rId2"/>
              </a:rPr>
              <a:t> 2.158-35, DE 24 DE AGOSTO DE 2001.</a:t>
            </a:r>
            <a:endParaRPr lang="pt-BR" altLang="pt-BR" dirty="0"/>
          </a:p>
        </p:txBody>
      </p:sp>
      <p:sp>
        <p:nvSpPr>
          <p:cNvPr id="39940" name="Espaço Reservado para Conteúdo 3">
            <a:extLst>
              <a:ext uri="{FF2B5EF4-FFF2-40B4-BE49-F238E27FC236}">
                <a16:creationId xmlns:a16="http://schemas.microsoft.com/office/drawing/2014/main" id="{B92EED6D-0FCE-921C-4512-1C6A9D705B61}"/>
              </a:ext>
            </a:extLst>
          </p:cNvPr>
          <p:cNvSpPr>
            <a:spLocks noGrp="1"/>
          </p:cNvSpPr>
          <p:nvPr>
            <p:ph sz="half" idx="2"/>
          </p:nvPr>
        </p:nvSpPr>
        <p:spPr/>
        <p:txBody>
          <a:bodyPr/>
          <a:lstStyle/>
          <a:p>
            <a:pPr eaLnBrk="1" hangingPunct="1"/>
            <a:r>
              <a:rPr lang="pt-BR" altLang="pt-BR"/>
              <a:t>PIS/PASEP</a:t>
            </a:r>
          </a:p>
          <a:p>
            <a:pPr eaLnBrk="1" hangingPunct="1"/>
            <a:r>
              <a:rPr lang="pt-BR" altLang="pt-BR"/>
              <a:t>COFINS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ítulo 1">
            <a:extLst>
              <a:ext uri="{FF2B5EF4-FFF2-40B4-BE49-F238E27FC236}">
                <a16:creationId xmlns:a16="http://schemas.microsoft.com/office/drawing/2014/main" id="{686A04C7-14F8-94B2-6847-F0DAF7CBE7DD}"/>
              </a:ext>
            </a:extLst>
          </p:cNvPr>
          <p:cNvSpPr>
            <a:spLocks noGrp="1"/>
          </p:cNvSpPr>
          <p:nvPr>
            <p:ph type="title"/>
          </p:nvPr>
        </p:nvSpPr>
        <p:spPr/>
        <p:txBody>
          <a:bodyPr/>
          <a:lstStyle/>
          <a:p>
            <a:pPr eaLnBrk="1" hangingPunct="1"/>
            <a:r>
              <a:rPr lang="pt-BR" altLang="pt-BR">
                <a:solidFill>
                  <a:srgbClr val="FF0000"/>
                </a:solidFill>
              </a:rPr>
              <a:t>Isenções federais –pis cofins</a:t>
            </a:r>
            <a:r>
              <a:rPr lang="pt-BR" altLang="pt-BR"/>
              <a:t> </a:t>
            </a:r>
          </a:p>
        </p:txBody>
      </p:sp>
      <p:sp>
        <p:nvSpPr>
          <p:cNvPr id="3" name="Espaço Reservado para Conteúdo 2">
            <a:extLst>
              <a:ext uri="{FF2B5EF4-FFF2-40B4-BE49-F238E27FC236}">
                <a16:creationId xmlns:a16="http://schemas.microsoft.com/office/drawing/2014/main" id="{1FAA102C-1827-4142-6836-0BE73485B55B}"/>
              </a:ext>
            </a:extLst>
          </p:cNvPr>
          <p:cNvSpPr>
            <a:spLocks noGrp="1"/>
          </p:cNvSpPr>
          <p:nvPr>
            <p:ph sz="half" idx="1"/>
          </p:nvPr>
        </p:nvSpPr>
        <p:spPr>
          <a:xfrm>
            <a:off x="1524000" y="1600201"/>
            <a:ext cx="4495800" cy="5141913"/>
          </a:xfrm>
        </p:spPr>
        <p:txBody>
          <a:bodyPr rtlCol="0">
            <a:normAutofit fontScale="70000" lnSpcReduction="20000"/>
          </a:bodyPr>
          <a:lstStyle/>
          <a:p>
            <a:pPr marL="0" indent="0">
              <a:buNone/>
              <a:defRPr/>
            </a:pPr>
            <a:r>
              <a:rPr lang="pt-BR" sz="5100" dirty="0"/>
              <a:t>Art. 14.  Em relação aos fatos geradores ocorridos a partir de 1</a:t>
            </a:r>
            <a:r>
              <a:rPr lang="pt-BR" sz="5100" u="sng" baseline="30000" dirty="0"/>
              <a:t>o</a:t>
            </a:r>
            <a:r>
              <a:rPr lang="pt-BR" sz="5100" dirty="0"/>
              <a:t> de fevereiro de 1999, são isentas da </a:t>
            </a:r>
            <a:r>
              <a:rPr lang="pt-BR" sz="5100" dirty="0">
                <a:solidFill>
                  <a:srgbClr val="FF0000"/>
                </a:solidFill>
              </a:rPr>
              <a:t>COFINS</a:t>
            </a:r>
            <a:r>
              <a:rPr lang="pt-BR" sz="5100" dirty="0"/>
              <a:t> as receitas:</a:t>
            </a:r>
          </a:p>
          <a:p>
            <a:pPr>
              <a:defRPr/>
            </a:pPr>
            <a:endParaRPr lang="pt-BR" sz="5100" dirty="0"/>
          </a:p>
          <a:p>
            <a:pPr marL="0" indent="0">
              <a:buNone/>
              <a:defRPr/>
            </a:pPr>
            <a:r>
              <a:rPr lang="pt-BR" sz="5100" dirty="0"/>
              <a:t>(...)</a:t>
            </a:r>
          </a:p>
          <a:p>
            <a:pPr>
              <a:defRPr/>
            </a:pPr>
            <a:endParaRPr lang="pt-BR" sz="5100" dirty="0"/>
          </a:p>
          <a:p>
            <a:pPr>
              <a:defRPr/>
            </a:pPr>
            <a:endParaRPr lang="pt-BR" dirty="0"/>
          </a:p>
        </p:txBody>
      </p:sp>
      <p:sp>
        <p:nvSpPr>
          <p:cNvPr id="4" name="Espaço Reservado para Conteúdo 3">
            <a:extLst>
              <a:ext uri="{FF2B5EF4-FFF2-40B4-BE49-F238E27FC236}">
                <a16:creationId xmlns:a16="http://schemas.microsoft.com/office/drawing/2014/main" id="{1E564854-113D-AD00-0DAA-709083F69B97}"/>
              </a:ext>
            </a:extLst>
          </p:cNvPr>
          <p:cNvSpPr>
            <a:spLocks noGrp="1"/>
          </p:cNvSpPr>
          <p:nvPr>
            <p:ph sz="half" idx="2"/>
          </p:nvPr>
        </p:nvSpPr>
        <p:spPr>
          <a:xfrm>
            <a:off x="7104064" y="1600201"/>
            <a:ext cx="3563937" cy="4525963"/>
          </a:xfrm>
        </p:spPr>
        <p:txBody>
          <a:bodyPr rtlCol="0">
            <a:normAutofit fontScale="70000" lnSpcReduction="20000"/>
          </a:bodyPr>
          <a:lstStyle/>
          <a:p>
            <a:pPr marL="0" indent="0">
              <a:buNone/>
              <a:defRPr/>
            </a:pPr>
            <a:r>
              <a:rPr lang="pt-BR" sz="4600" dirty="0"/>
              <a:t> X - relativas às atividades próprias das entidades a que se refere o art. 13.</a:t>
            </a:r>
          </a:p>
          <a:p>
            <a:pPr>
              <a:defRPr/>
            </a:pPr>
            <a:endParaRPr lang="pt-B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BEA315-1B63-B5D2-C23E-698CDF56055F}"/>
              </a:ext>
            </a:extLst>
          </p:cNvPr>
          <p:cNvSpPr>
            <a:spLocks noGrp="1"/>
          </p:cNvSpPr>
          <p:nvPr>
            <p:ph type="title"/>
          </p:nvPr>
        </p:nvSpPr>
        <p:spPr/>
        <p:txBody>
          <a:bodyPr rtlCol="0">
            <a:normAutofit/>
          </a:bodyPr>
          <a:lstStyle/>
          <a:p>
            <a:pPr>
              <a:defRPr/>
            </a:pPr>
            <a:r>
              <a:rPr lang="pt-BR" dirty="0">
                <a:solidFill>
                  <a:srgbClr val="FF0000"/>
                </a:solidFill>
              </a:rPr>
              <a:t>Isenções federais –</a:t>
            </a:r>
            <a:r>
              <a:rPr lang="pt-BR" dirty="0" err="1">
                <a:solidFill>
                  <a:srgbClr val="FF0000"/>
                </a:solidFill>
              </a:rPr>
              <a:t>pis</a:t>
            </a:r>
            <a:r>
              <a:rPr lang="pt-BR" dirty="0">
                <a:solidFill>
                  <a:srgbClr val="FF0000"/>
                </a:solidFill>
              </a:rPr>
              <a:t> </a:t>
            </a:r>
            <a:r>
              <a:rPr lang="pt-BR" dirty="0" err="1">
                <a:solidFill>
                  <a:srgbClr val="FF0000"/>
                </a:solidFill>
              </a:rPr>
              <a:t>cofins</a:t>
            </a:r>
            <a:r>
              <a:rPr lang="pt-BR" dirty="0">
                <a:solidFill>
                  <a:srgbClr val="FF0000"/>
                </a:solidFill>
              </a:rPr>
              <a:t> – Art. 13</a:t>
            </a:r>
            <a:endParaRPr lang="pt-BR" dirty="0"/>
          </a:p>
        </p:txBody>
      </p:sp>
      <p:sp>
        <p:nvSpPr>
          <p:cNvPr id="3" name="Espaço Reservado para Conteúdo 2">
            <a:extLst>
              <a:ext uri="{FF2B5EF4-FFF2-40B4-BE49-F238E27FC236}">
                <a16:creationId xmlns:a16="http://schemas.microsoft.com/office/drawing/2014/main" id="{16F36355-BA24-592D-BC46-65DF04FBFB71}"/>
              </a:ext>
            </a:extLst>
          </p:cNvPr>
          <p:cNvSpPr>
            <a:spLocks noGrp="1"/>
          </p:cNvSpPr>
          <p:nvPr>
            <p:ph sz="half" idx="1"/>
          </p:nvPr>
        </p:nvSpPr>
        <p:spPr/>
        <p:txBody>
          <a:bodyPr rtlCol="0">
            <a:normAutofit/>
          </a:bodyPr>
          <a:lstStyle/>
          <a:p>
            <a:pPr>
              <a:defRPr/>
            </a:pPr>
            <a:r>
              <a:rPr lang="pt-BR" dirty="0"/>
              <a:t>templos de qualquer culto; </a:t>
            </a:r>
          </a:p>
          <a:p>
            <a:pPr>
              <a:defRPr/>
            </a:pPr>
            <a:r>
              <a:rPr lang="pt-BR" dirty="0"/>
              <a:t>partidos políticos;</a:t>
            </a:r>
          </a:p>
          <a:p>
            <a:pPr>
              <a:defRPr/>
            </a:pPr>
            <a:r>
              <a:rPr lang="pt-BR" dirty="0"/>
              <a:t>instituições de educação e de assistência social que preencham as condições e requisitos do art. 12 da Lei nº 9.532, de 10 de dezembro de 1997;</a:t>
            </a:r>
          </a:p>
        </p:txBody>
      </p:sp>
      <p:sp>
        <p:nvSpPr>
          <p:cNvPr id="4" name="Espaço Reservado para Conteúdo 3">
            <a:extLst>
              <a:ext uri="{FF2B5EF4-FFF2-40B4-BE49-F238E27FC236}">
                <a16:creationId xmlns:a16="http://schemas.microsoft.com/office/drawing/2014/main" id="{FDDA69AB-4781-1E92-1C0F-01A4DBD96A83}"/>
              </a:ext>
            </a:extLst>
          </p:cNvPr>
          <p:cNvSpPr>
            <a:spLocks noGrp="1"/>
          </p:cNvSpPr>
          <p:nvPr>
            <p:ph sz="half" idx="2"/>
          </p:nvPr>
        </p:nvSpPr>
        <p:spPr/>
        <p:txBody>
          <a:bodyPr rtlCol="0">
            <a:normAutofit/>
          </a:bodyPr>
          <a:lstStyle/>
          <a:p>
            <a:pPr>
              <a:defRPr/>
            </a:pPr>
            <a:r>
              <a:rPr lang="pt-BR" dirty="0"/>
              <a:t>d) instituições de caráter filantrópico, recreativo, cultural, científico e as associações, que preencham as condições e requisitos do art. 15 da Lei nº 9.532, de 1997;</a:t>
            </a:r>
          </a:p>
          <a:p>
            <a:pPr>
              <a:defRPr/>
            </a:pPr>
            <a:r>
              <a:rPr lang="pt-BR" dirty="0"/>
              <a:t>sindicatos, federações e confederações;</a:t>
            </a:r>
          </a:p>
          <a:p>
            <a:pPr>
              <a:defRPr/>
            </a:pPr>
            <a:endParaRPr lang="pt-B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0E4F3A-F6C8-ACB0-311B-76D15D20D1F5}"/>
              </a:ext>
            </a:extLst>
          </p:cNvPr>
          <p:cNvSpPr>
            <a:spLocks noGrp="1"/>
          </p:cNvSpPr>
          <p:nvPr>
            <p:ph type="title"/>
          </p:nvPr>
        </p:nvSpPr>
        <p:spPr/>
        <p:txBody>
          <a:bodyPr rtlCol="0">
            <a:normAutofit/>
          </a:bodyPr>
          <a:lstStyle/>
          <a:p>
            <a:pPr>
              <a:defRPr/>
            </a:pPr>
            <a:r>
              <a:rPr lang="pt-BR" dirty="0">
                <a:solidFill>
                  <a:srgbClr val="FF0000"/>
                </a:solidFill>
              </a:rPr>
              <a:t>Isenções federais –</a:t>
            </a:r>
            <a:r>
              <a:rPr lang="pt-BR" dirty="0" err="1">
                <a:solidFill>
                  <a:srgbClr val="FF0000"/>
                </a:solidFill>
              </a:rPr>
              <a:t>pis</a:t>
            </a:r>
            <a:r>
              <a:rPr lang="pt-BR" dirty="0">
                <a:solidFill>
                  <a:srgbClr val="FF0000"/>
                </a:solidFill>
              </a:rPr>
              <a:t> </a:t>
            </a:r>
            <a:r>
              <a:rPr lang="pt-BR" dirty="0" err="1">
                <a:solidFill>
                  <a:srgbClr val="FF0000"/>
                </a:solidFill>
              </a:rPr>
              <a:t>cofins</a:t>
            </a:r>
            <a:r>
              <a:rPr lang="pt-BR" dirty="0">
                <a:solidFill>
                  <a:srgbClr val="FF0000"/>
                </a:solidFill>
              </a:rPr>
              <a:t> – Art. 13</a:t>
            </a:r>
            <a:endParaRPr lang="pt-BR" dirty="0"/>
          </a:p>
        </p:txBody>
      </p:sp>
      <p:sp>
        <p:nvSpPr>
          <p:cNvPr id="3" name="Espaço Reservado para Conteúdo 2">
            <a:extLst>
              <a:ext uri="{FF2B5EF4-FFF2-40B4-BE49-F238E27FC236}">
                <a16:creationId xmlns:a16="http://schemas.microsoft.com/office/drawing/2014/main" id="{8F3DA551-F416-6DA7-7499-1491296BB646}"/>
              </a:ext>
            </a:extLst>
          </p:cNvPr>
          <p:cNvSpPr>
            <a:spLocks noGrp="1"/>
          </p:cNvSpPr>
          <p:nvPr>
            <p:ph sz="half" idx="1"/>
          </p:nvPr>
        </p:nvSpPr>
        <p:spPr/>
        <p:txBody>
          <a:bodyPr rtlCol="0">
            <a:normAutofit/>
          </a:bodyPr>
          <a:lstStyle/>
          <a:p>
            <a:pPr>
              <a:defRPr/>
            </a:pPr>
            <a:r>
              <a:rPr lang="pt-BR" dirty="0"/>
              <a:t>serviços sociais autônomos, criados ou autorizados por lei;</a:t>
            </a:r>
          </a:p>
          <a:p>
            <a:pPr>
              <a:defRPr/>
            </a:pPr>
            <a:r>
              <a:rPr lang="pt-BR" dirty="0"/>
              <a:t>conselhos de fiscalização de profissões regulamentadas;</a:t>
            </a:r>
          </a:p>
          <a:p>
            <a:pPr>
              <a:defRPr/>
            </a:pPr>
            <a:r>
              <a:rPr lang="pt-BR" dirty="0"/>
              <a:t>fundações de direito privado;</a:t>
            </a:r>
          </a:p>
          <a:p>
            <a:pPr>
              <a:defRPr/>
            </a:pPr>
            <a:r>
              <a:rPr lang="pt-BR" dirty="0"/>
              <a:t>i) fundações públicas instituídas ou mantidas pelo Poder Público;</a:t>
            </a:r>
          </a:p>
        </p:txBody>
      </p:sp>
      <p:sp>
        <p:nvSpPr>
          <p:cNvPr id="4" name="Espaço Reservado para Conteúdo 3">
            <a:extLst>
              <a:ext uri="{FF2B5EF4-FFF2-40B4-BE49-F238E27FC236}">
                <a16:creationId xmlns:a16="http://schemas.microsoft.com/office/drawing/2014/main" id="{C67C2DE6-27C2-C28F-3DFB-E3156CA57E0F}"/>
              </a:ext>
            </a:extLst>
          </p:cNvPr>
          <p:cNvSpPr>
            <a:spLocks noGrp="1"/>
          </p:cNvSpPr>
          <p:nvPr>
            <p:ph sz="half" idx="2"/>
          </p:nvPr>
        </p:nvSpPr>
        <p:spPr/>
        <p:txBody>
          <a:bodyPr rtlCol="0">
            <a:normAutofit/>
          </a:bodyPr>
          <a:lstStyle/>
          <a:p>
            <a:pPr>
              <a:defRPr/>
            </a:pPr>
            <a:r>
              <a:rPr lang="pt-BR" dirty="0"/>
              <a:t>j) condomínios de proprietários de imóveis residenciais ou comerciais; e</a:t>
            </a:r>
          </a:p>
          <a:p>
            <a:pPr>
              <a:defRPr/>
            </a:pPr>
            <a:r>
              <a:rPr lang="pt-BR" dirty="0"/>
              <a:t> k) a Organização das Cooperativas Brasileiras (OCB); l) as Organizações Estaduais de Cooperativas previstas no art. 105 e seu § 1º da Lei nº 5.764, de 1971.</a:t>
            </a:r>
          </a:p>
          <a:p>
            <a:pPr>
              <a:defRPr/>
            </a:pPr>
            <a:endParaRPr lang="pt-BR" dirty="0"/>
          </a:p>
          <a:p>
            <a:pPr>
              <a:defRPr/>
            </a:pPr>
            <a:endParaRPr lang="pt-B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ítulo 1">
            <a:extLst>
              <a:ext uri="{FF2B5EF4-FFF2-40B4-BE49-F238E27FC236}">
                <a16:creationId xmlns:a16="http://schemas.microsoft.com/office/drawing/2014/main" id="{CA4D9D86-1359-7E93-C071-F8EDF7BA55AA}"/>
              </a:ext>
            </a:extLst>
          </p:cNvPr>
          <p:cNvSpPr>
            <a:spLocks noGrp="1"/>
          </p:cNvSpPr>
          <p:nvPr>
            <p:ph type="title"/>
          </p:nvPr>
        </p:nvSpPr>
        <p:spPr/>
        <p:txBody>
          <a:bodyPr/>
          <a:lstStyle/>
          <a:p>
            <a:pPr eaLnBrk="1" hangingPunct="1"/>
            <a:r>
              <a:rPr lang="pt-BR" altLang="pt-BR">
                <a:solidFill>
                  <a:srgbClr val="FF0000"/>
                </a:solidFill>
              </a:rPr>
              <a:t>Isenções federais –pis cofins</a:t>
            </a:r>
            <a:endParaRPr lang="pt-BR" altLang="pt-BR"/>
          </a:p>
        </p:txBody>
      </p:sp>
      <p:sp>
        <p:nvSpPr>
          <p:cNvPr id="3" name="Espaço Reservado para Conteúdo 2">
            <a:extLst>
              <a:ext uri="{FF2B5EF4-FFF2-40B4-BE49-F238E27FC236}">
                <a16:creationId xmlns:a16="http://schemas.microsoft.com/office/drawing/2014/main" id="{3F5D8DA2-2A01-6004-024C-4CA8D09F0889}"/>
              </a:ext>
            </a:extLst>
          </p:cNvPr>
          <p:cNvSpPr>
            <a:spLocks noGrp="1"/>
          </p:cNvSpPr>
          <p:nvPr>
            <p:ph sz="half" idx="1"/>
          </p:nvPr>
        </p:nvSpPr>
        <p:spPr/>
        <p:txBody>
          <a:bodyPr rtlCol="0">
            <a:normAutofit/>
          </a:bodyPr>
          <a:lstStyle/>
          <a:p>
            <a:pPr marL="0" indent="0">
              <a:buNone/>
              <a:defRPr/>
            </a:pPr>
            <a:endParaRPr lang="pt-BR" dirty="0"/>
          </a:p>
          <a:p>
            <a:pPr>
              <a:defRPr/>
            </a:pPr>
            <a:r>
              <a:rPr lang="pt-BR" dirty="0"/>
              <a:t>PIS FOLHA DE SALÁRIO</a:t>
            </a:r>
          </a:p>
          <a:p>
            <a:pPr>
              <a:defRPr/>
            </a:pPr>
            <a:endParaRPr lang="pt-BR" dirty="0"/>
          </a:p>
          <a:p>
            <a:pPr>
              <a:defRPr/>
            </a:pPr>
            <a:r>
              <a:rPr lang="pt-BR" dirty="0"/>
              <a:t>Art. 13.  A contribuição para o PIS/PASEP será determinada com base na folha de salários, à alíquota de um por cento, pelas seguintes entidades:</a:t>
            </a:r>
          </a:p>
          <a:p>
            <a:pPr>
              <a:defRPr/>
            </a:pPr>
            <a:endParaRPr lang="pt-BR" dirty="0"/>
          </a:p>
          <a:p>
            <a:pPr>
              <a:defRPr/>
            </a:pPr>
            <a:r>
              <a:rPr lang="pt-BR" dirty="0"/>
              <a:t>....</a:t>
            </a:r>
          </a:p>
          <a:p>
            <a:pPr>
              <a:defRPr/>
            </a:pPr>
            <a:endParaRPr lang="pt-BR" dirty="0"/>
          </a:p>
          <a:p>
            <a:pPr>
              <a:defRPr/>
            </a:pPr>
            <a:endParaRPr lang="pt-BR" dirty="0"/>
          </a:p>
          <a:p>
            <a:pPr>
              <a:defRPr/>
            </a:pPr>
            <a:endParaRPr lang="pt-BR" dirty="0"/>
          </a:p>
          <a:p>
            <a:pPr>
              <a:defRPr/>
            </a:pPr>
            <a:endParaRPr lang="pt-BR" dirty="0"/>
          </a:p>
        </p:txBody>
      </p:sp>
      <p:sp>
        <p:nvSpPr>
          <p:cNvPr id="4" name="Espaço Reservado para Conteúdo 3">
            <a:extLst>
              <a:ext uri="{FF2B5EF4-FFF2-40B4-BE49-F238E27FC236}">
                <a16:creationId xmlns:a16="http://schemas.microsoft.com/office/drawing/2014/main" id="{48C519F9-6B1C-A43A-B76E-BD3DA59B1F1B}"/>
              </a:ext>
            </a:extLst>
          </p:cNvPr>
          <p:cNvSpPr>
            <a:spLocks noGrp="1"/>
          </p:cNvSpPr>
          <p:nvPr>
            <p:ph sz="half" idx="2"/>
          </p:nvPr>
        </p:nvSpPr>
        <p:spPr/>
        <p:txBody>
          <a:bodyPr rtlCol="0">
            <a:normAutofit/>
          </a:bodyPr>
          <a:lstStyle/>
          <a:p>
            <a:pPr marL="0" indent="0">
              <a:buNone/>
              <a:defRPr/>
            </a:pPr>
            <a:endParaRPr lang="pt-BR" dirty="0"/>
          </a:p>
          <a:p>
            <a:pPr>
              <a:defRPr/>
            </a:pPr>
            <a:r>
              <a:rPr lang="pt-BR" dirty="0"/>
              <a:t>   IV - instituições de caráter filantrópico, recreativo, cultural, científico e as associações, a que se refere o </a:t>
            </a:r>
            <a:r>
              <a:rPr lang="pt-BR" dirty="0">
                <a:hlinkClick r:id="rId2"/>
              </a:rPr>
              <a:t>art. 15 da Lei n</a:t>
            </a:r>
            <a:r>
              <a:rPr lang="pt-BR" u="sng" baseline="30000" dirty="0">
                <a:hlinkClick r:id="rId2"/>
              </a:rPr>
              <a:t>o</a:t>
            </a:r>
            <a:r>
              <a:rPr lang="pt-BR" dirty="0">
                <a:hlinkClick r:id="rId2"/>
              </a:rPr>
              <a:t> 9.532, de 1997;</a:t>
            </a:r>
            <a:endParaRPr lang="pt-BR" dirty="0"/>
          </a:p>
          <a:p>
            <a:pPr>
              <a:defRPr/>
            </a:pPr>
            <a:endParaRPr lang="pt-B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ítulo 1">
            <a:extLst>
              <a:ext uri="{FF2B5EF4-FFF2-40B4-BE49-F238E27FC236}">
                <a16:creationId xmlns:a16="http://schemas.microsoft.com/office/drawing/2014/main" id="{612B47F7-D3C1-0B9E-B183-AD871ED5B3AB}"/>
              </a:ext>
            </a:extLst>
          </p:cNvPr>
          <p:cNvSpPr>
            <a:spLocks noGrp="1"/>
          </p:cNvSpPr>
          <p:nvPr>
            <p:ph type="title"/>
          </p:nvPr>
        </p:nvSpPr>
        <p:spPr/>
        <p:txBody>
          <a:bodyPr/>
          <a:lstStyle/>
          <a:p>
            <a:pPr eaLnBrk="1" hangingPunct="1"/>
            <a:r>
              <a:rPr lang="pt-BR" altLang="pt-BR">
                <a:solidFill>
                  <a:srgbClr val="FF0000"/>
                </a:solidFill>
              </a:rPr>
              <a:t>Isenções cofins</a:t>
            </a:r>
          </a:p>
        </p:txBody>
      </p:sp>
      <p:sp>
        <p:nvSpPr>
          <p:cNvPr id="3" name="Espaço Reservado para Conteúdo 2">
            <a:extLst>
              <a:ext uri="{FF2B5EF4-FFF2-40B4-BE49-F238E27FC236}">
                <a16:creationId xmlns:a16="http://schemas.microsoft.com/office/drawing/2014/main" id="{AE0620B6-8454-9508-F8EC-AD76866D9E27}"/>
              </a:ext>
            </a:extLst>
          </p:cNvPr>
          <p:cNvSpPr>
            <a:spLocks noGrp="1"/>
          </p:cNvSpPr>
          <p:nvPr>
            <p:ph sz="half" idx="1"/>
          </p:nvPr>
        </p:nvSpPr>
        <p:spPr>
          <a:xfrm>
            <a:off x="162232" y="2060575"/>
            <a:ext cx="5337419" cy="4195763"/>
          </a:xfrm>
        </p:spPr>
        <p:txBody>
          <a:bodyPr rtlCol="0">
            <a:normAutofit/>
          </a:bodyPr>
          <a:lstStyle/>
          <a:p>
            <a:pPr>
              <a:defRPr/>
            </a:pPr>
            <a:r>
              <a:rPr lang="pt-BR" dirty="0"/>
              <a:t>A isenção da </a:t>
            </a:r>
            <a:r>
              <a:rPr lang="pt-BR" dirty="0" err="1"/>
              <a:t>cofins</a:t>
            </a:r>
            <a:r>
              <a:rPr lang="pt-BR" dirty="0"/>
              <a:t> incide apenas sobre as receitas próprias auferidas pela entidade, assim consideradas pelo parágrafo segundo do artigo 47 da IN SRF 247, de 2002:</a:t>
            </a:r>
          </a:p>
        </p:txBody>
      </p:sp>
      <p:sp>
        <p:nvSpPr>
          <p:cNvPr id="4" name="Espaço Reservado para Conteúdo 3">
            <a:extLst>
              <a:ext uri="{FF2B5EF4-FFF2-40B4-BE49-F238E27FC236}">
                <a16:creationId xmlns:a16="http://schemas.microsoft.com/office/drawing/2014/main" id="{4D9521CE-3034-D237-6114-B6323A9A9770}"/>
              </a:ext>
            </a:extLst>
          </p:cNvPr>
          <p:cNvSpPr>
            <a:spLocks noGrp="1"/>
          </p:cNvSpPr>
          <p:nvPr>
            <p:ph sz="half" idx="2"/>
          </p:nvPr>
        </p:nvSpPr>
        <p:spPr>
          <a:xfrm>
            <a:off x="5654493" y="2056092"/>
            <a:ext cx="6217959" cy="4200245"/>
          </a:xfrm>
        </p:spPr>
        <p:txBody>
          <a:bodyPr rtlCol="0">
            <a:normAutofit/>
          </a:bodyPr>
          <a:lstStyle/>
          <a:p>
            <a:pPr>
              <a:defRPr/>
            </a:pPr>
            <a:r>
              <a:rPr lang="pt-BR" dirty="0"/>
              <a:t>Art. 47. As entidades relacionadas no art. 9º desta Instrução Normativa:</a:t>
            </a:r>
          </a:p>
          <a:p>
            <a:pPr>
              <a:defRPr/>
            </a:pPr>
            <a:r>
              <a:rPr lang="pt-BR" dirty="0"/>
              <a:t>I - não contribuem para o PIS/Pasep incidente sobre o faturamento; e</a:t>
            </a:r>
          </a:p>
          <a:p>
            <a:pPr>
              <a:defRPr/>
            </a:pPr>
            <a:r>
              <a:rPr lang="pt-BR" dirty="0"/>
              <a:t>II - são isentas da </a:t>
            </a:r>
            <a:r>
              <a:rPr lang="pt-BR" dirty="0" err="1"/>
              <a:t>Cofins</a:t>
            </a:r>
            <a:r>
              <a:rPr lang="pt-BR" dirty="0"/>
              <a:t> em relação às receitas derivadas de suas atividades próprias.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ítulo 1">
            <a:extLst>
              <a:ext uri="{FF2B5EF4-FFF2-40B4-BE49-F238E27FC236}">
                <a16:creationId xmlns:a16="http://schemas.microsoft.com/office/drawing/2014/main" id="{2E84C0A3-7EC4-59E8-8833-B5FA2D4C43C8}"/>
              </a:ext>
            </a:extLst>
          </p:cNvPr>
          <p:cNvSpPr>
            <a:spLocks noGrp="1"/>
          </p:cNvSpPr>
          <p:nvPr>
            <p:ph type="title"/>
          </p:nvPr>
        </p:nvSpPr>
        <p:spPr/>
        <p:txBody>
          <a:bodyPr/>
          <a:lstStyle/>
          <a:p>
            <a:pPr eaLnBrk="1" hangingPunct="1"/>
            <a:r>
              <a:rPr lang="pt-BR" altLang="pt-BR">
                <a:solidFill>
                  <a:srgbClr val="FF0000"/>
                </a:solidFill>
              </a:rPr>
              <a:t>Isenções cofins</a:t>
            </a:r>
            <a:endParaRPr lang="pt-BR" altLang="pt-BR"/>
          </a:p>
        </p:txBody>
      </p:sp>
      <p:sp>
        <p:nvSpPr>
          <p:cNvPr id="3" name="Espaço Reservado para Conteúdo 2">
            <a:extLst>
              <a:ext uri="{FF2B5EF4-FFF2-40B4-BE49-F238E27FC236}">
                <a16:creationId xmlns:a16="http://schemas.microsoft.com/office/drawing/2014/main" id="{81E8FE0F-5802-3118-BAC2-1E4BB21E3AA1}"/>
              </a:ext>
            </a:extLst>
          </p:cNvPr>
          <p:cNvSpPr>
            <a:spLocks noGrp="1"/>
          </p:cNvSpPr>
          <p:nvPr>
            <p:ph sz="half" idx="1"/>
          </p:nvPr>
        </p:nvSpPr>
        <p:spPr>
          <a:xfrm>
            <a:off x="147484" y="2060575"/>
            <a:ext cx="11444748" cy="4195763"/>
          </a:xfrm>
        </p:spPr>
        <p:txBody>
          <a:bodyPr rtlCol="0">
            <a:normAutofit/>
          </a:bodyPr>
          <a:lstStyle/>
          <a:p>
            <a:pPr>
              <a:defRPr/>
            </a:pPr>
            <a:r>
              <a:rPr lang="pt-BR" dirty="0"/>
              <a:t>Para efeito de fruição dos benefícios fiscais previstos neste artigo, as entidades de educação, assistência social e de caráter filantrópico devem possuir o Certificado de Entidade Beneficente de Assistência Social expedido pelo Conselho Nacional de Assistência Social, renovado a cada três anos, de acordo com o disposto no art. 55 da Lei nº 8.212, de 1991.</a:t>
            </a:r>
          </a:p>
          <a:p>
            <a:pPr>
              <a:defRPr/>
            </a:pPr>
            <a:endParaRPr lang="pt-BR" dirty="0"/>
          </a:p>
          <a:p>
            <a:pPr>
              <a:defRPr/>
            </a:pPr>
            <a:endParaRPr lang="pt-B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ítulo 1">
            <a:extLst>
              <a:ext uri="{FF2B5EF4-FFF2-40B4-BE49-F238E27FC236}">
                <a16:creationId xmlns:a16="http://schemas.microsoft.com/office/drawing/2014/main" id="{DB9AFCB6-F6C5-A040-7753-3E3F5D4E8A66}"/>
              </a:ext>
            </a:extLst>
          </p:cNvPr>
          <p:cNvSpPr>
            <a:spLocks noGrp="1"/>
          </p:cNvSpPr>
          <p:nvPr>
            <p:ph type="title"/>
          </p:nvPr>
        </p:nvSpPr>
        <p:spPr/>
        <p:txBody>
          <a:bodyPr/>
          <a:lstStyle/>
          <a:p>
            <a:pPr eaLnBrk="1" hangingPunct="1"/>
            <a:r>
              <a:rPr lang="pt-BR" altLang="pt-BR"/>
              <a:t>Isenções cofins</a:t>
            </a:r>
          </a:p>
        </p:txBody>
      </p:sp>
      <p:sp>
        <p:nvSpPr>
          <p:cNvPr id="47107" name="Espaço Reservado para Conteúdo 2">
            <a:extLst>
              <a:ext uri="{FF2B5EF4-FFF2-40B4-BE49-F238E27FC236}">
                <a16:creationId xmlns:a16="http://schemas.microsoft.com/office/drawing/2014/main" id="{8DDE9EC7-C9D8-8CAA-E1CF-77C29561A69F}"/>
              </a:ext>
            </a:extLst>
          </p:cNvPr>
          <p:cNvSpPr>
            <a:spLocks noGrp="1"/>
          </p:cNvSpPr>
          <p:nvPr>
            <p:ph sz="half" idx="1"/>
          </p:nvPr>
        </p:nvSpPr>
        <p:spPr/>
        <p:txBody>
          <a:bodyPr/>
          <a:lstStyle/>
          <a:p>
            <a:pPr marL="0" indent="0">
              <a:buNone/>
            </a:pPr>
            <a:r>
              <a:rPr lang="pt-BR" altLang="pt-BR"/>
              <a:t>As receitas decorrentes de serviços prestados, </a:t>
            </a:r>
          </a:p>
        </p:txBody>
      </p:sp>
      <p:sp>
        <p:nvSpPr>
          <p:cNvPr id="47108" name="Espaço Reservado para Conteúdo 3">
            <a:extLst>
              <a:ext uri="{FF2B5EF4-FFF2-40B4-BE49-F238E27FC236}">
                <a16:creationId xmlns:a16="http://schemas.microsoft.com/office/drawing/2014/main" id="{6BA630C8-DFF9-20D2-3811-BFD8D96E842C}"/>
              </a:ext>
            </a:extLst>
          </p:cNvPr>
          <p:cNvSpPr>
            <a:spLocks noGrp="1"/>
          </p:cNvSpPr>
          <p:nvPr>
            <p:ph sz="half" idx="2"/>
          </p:nvPr>
        </p:nvSpPr>
        <p:spPr/>
        <p:txBody>
          <a:bodyPr/>
          <a:lstStyle/>
          <a:p>
            <a:pPr marL="0" indent="0">
              <a:buNone/>
            </a:pPr>
            <a:r>
              <a:rPr lang="pt-BR" altLang="pt-BR"/>
              <a:t>por exemplo, são consideradas não próprias e sobre elas incide a cofins</a:t>
            </a:r>
          </a:p>
          <a:p>
            <a:pPr marL="0" indent="0">
              <a:buNone/>
            </a:pPr>
            <a:endParaRPr lang="pt-BR" altLang="pt-B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A3167A-704C-1909-C3C2-F473BF839DDF}"/>
              </a:ext>
            </a:extLst>
          </p:cNvPr>
          <p:cNvSpPr>
            <a:spLocks noGrp="1"/>
          </p:cNvSpPr>
          <p:nvPr>
            <p:ph type="title"/>
          </p:nvPr>
        </p:nvSpPr>
        <p:spPr/>
        <p:txBody>
          <a:bodyPr/>
          <a:lstStyle/>
          <a:p>
            <a:pPr algn="ctr"/>
            <a:r>
              <a:rPr lang="pt-BR" dirty="0" err="1"/>
              <a:t>Resumão</a:t>
            </a:r>
            <a:r>
              <a:rPr lang="pt-BR" dirty="0"/>
              <a:t> – foco Reforma tributária do consumo</a:t>
            </a:r>
          </a:p>
        </p:txBody>
      </p:sp>
    </p:spTree>
    <p:extLst>
      <p:ext uri="{BB962C8B-B14F-4D97-AF65-F5344CB8AC3E}">
        <p14:creationId xmlns:p14="http://schemas.microsoft.com/office/powerpoint/2010/main" val="7841581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C0FDA-39A4-157F-B06D-FE6B80C40AAF}"/>
            </a:ext>
          </a:extLst>
        </p:cNvPr>
        <p:cNvGrpSpPr/>
        <p:nvPr/>
      </p:nvGrpSpPr>
      <p:grpSpPr>
        <a:xfrm>
          <a:off x="0" y="0"/>
          <a:ext cx="0" cy="0"/>
          <a:chOff x="0" y="0"/>
          <a:chExt cx="0" cy="0"/>
        </a:xfrm>
      </p:grpSpPr>
      <p:sp>
        <p:nvSpPr>
          <p:cNvPr id="49154" name="Título 1">
            <a:extLst>
              <a:ext uri="{FF2B5EF4-FFF2-40B4-BE49-F238E27FC236}">
                <a16:creationId xmlns:a16="http://schemas.microsoft.com/office/drawing/2014/main" id="{3DBFE2E6-D0B5-CDC5-B84E-4CBD760E3961}"/>
              </a:ext>
            </a:extLst>
          </p:cNvPr>
          <p:cNvSpPr>
            <a:spLocks noGrp="1"/>
          </p:cNvSpPr>
          <p:nvPr>
            <p:ph type="title"/>
          </p:nvPr>
        </p:nvSpPr>
        <p:spPr>
          <a:xfrm>
            <a:off x="-352509" y="85564"/>
            <a:ext cx="11704320" cy="815250"/>
          </a:xfrm>
        </p:spPr>
        <p:txBody>
          <a:bodyPr/>
          <a:lstStyle/>
          <a:p>
            <a:pPr algn="ctr" eaLnBrk="1" hangingPunct="1"/>
            <a:r>
              <a:rPr lang="pt-BR" altLang="pt-BR" b="1" dirty="0"/>
              <a:t>Preservação das imunidades</a:t>
            </a:r>
          </a:p>
        </p:txBody>
      </p:sp>
      <p:sp>
        <p:nvSpPr>
          <p:cNvPr id="8" name="Título 1">
            <a:extLst>
              <a:ext uri="{FF2B5EF4-FFF2-40B4-BE49-F238E27FC236}">
                <a16:creationId xmlns:a16="http://schemas.microsoft.com/office/drawing/2014/main" id="{41635FF2-AEA7-1E34-54C8-DAEC9021054B}"/>
              </a:ext>
            </a:extLst>
          </p:cNvPr>
          <p:cNvSpPr txBox="1">
            <a:spLocks/>
          </p:cNvSpPr>
          <p:nvPr/>
        </p:nvSpPr>
        <p:spPr>
          <a:xfrm>
            <a:off x="0" y="6059424"/>
            <a:ext cx="11704320" cy="101216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pt-BR" altLang="pt-BR" b="1" dirty="0"/>
          </a:p>
        </p:txBody>
      </p:sp>
      <p:sp>
        <p:nvSpPr>
          <p:cNvPr id="2" name="Retângulo 1">
            <a:extLst>
              <a:ext uri="{FF2B5EF4-FFF2-40B4-BE49-F238E27FC236}">
                <a16:creationId xmlns:a16="http://schemas.microsoft.com/office/drawing/2014/main" id="{5C4A7600-07D9-6B68-518E-4854AE3EF95F}"/>
              </a:ext>
            </a:extLst>
          </p:cNvPr>
          <p:cNvSpPr/>
          <p:nvPr/>
        </p:nvSpPr>
        <p:spPr>
          <a:xfrm>
            <a:off x="97536" y="1436304"/>
            <a:ext cx="11814048" cy="2818703"/>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dirty="0"/>
              <a:t>A Reforma Tributária </a:t>
            </a:r>
            <a:r>
              <a:rPr lang="pt-BR" b="1" dirty="0"/>
              <a:t>não eliminou</a:t>
            </a:r>
            <a:r>
              <a:rPr lang="pt-BR" sz="2800" dirty="0"/>
              <a:t> as imunidades constitucionais das </a:t>
            </a:r>
            <a:r>
              <a:rPr lang="pt-BR" sz="2800" dirty="0" err="1"/>
              <a:t>OSCs</a:t>
            </a:r>
            <a:r>
              <a:rPr lang="pt-BR" sz="2800" dirty="0"/>
              <a:t>.</a:t>
            </a:r>
            <a:endParaRPr lang="pt-BR" sz="2800" b="1" dirty="0"/>
          </a:p>
        </p:txBody>
      </p:sp>
      <p:sp>
        <p:nvSpPr>
          <p:cNvPr id="4" name="Retângulo 3">
            <a:extLst>
              <a:ext uri="{FF2B5EF4-FFF2-40B4-BE49-F238E27FC236}">
                <a16:creationId xmlns:a16="http://schemas.microsoft.com/office/drawing/2014/main" id="{FA65ACCD-5F23-ACB9-7868-6DEBB1959DE0}"/>
              </a:ext>
            </a:extLst>
          </p:cNvPr>
          <p:cNvSpPr/>
          <p:nvPr/>
        </p:nvSpPr>
        <p:spPr>
          <a:xfrm>
            <a:off x="97536" y="4684079"/>
            <a:ext cx="11814048" cy="1121664"/>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b="1"/>
              <a:t>Entidades Beneficentes (CEBAS):</a:t>
            </a:r>
            <a:r>
              <a:rPr lang="pt-BR" sz="2800"/>
              <a:t> Continuam protegidas pela imunidade em suas atividades-fim.</a:t>
            </a:r>
            <a:endParaRPr lang="pt-BR" sz="2800" b="1" dirty="0"/>
          </a:p>
        </p:txBody>
      </p:sp>
    </p:spTree>
    <p:extLst>
      <p:ext uri="{BB962C8B-B14F-4D97-AF65-F5344CB8AC3E}">
        <p14:creationId xmlns:p14="http://schemas.microsoft.com/office/powerpoint/2010/main" val="34878252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2F546-BE60-94C5-C0DB-BCBC2087403E}"/>
            </a:ext>
          </a:extLst>
        </p:cNvPr>
        <p:cNvGrpSpPr/>
        <p:nvPr/>
      </p:nvGrpSpPr>
      <p:grpSpPr>
        <a:xfrm>
          <a:off x="0" y="0"/>
          <a:ext cx="0" cy="0"/>
          <a:chOff x="0" y="0"/>
          <a:chExt cx="0" cy="0"/>
        </a:xfrm>
      </p:grpSpPr>
      <p:sp>
        <p:nvSpPr>
          <p:cNvPr id="49154" name="Título 1">
            <a:extLst>
              <a:ext uri="{FF2B5EF4-FFF2-40B4-BE49-F238E27FC236}">
                <a16:creationId xmlns:a16="http://schemas.microsoft.com/office/drawing/2014/main" id="{D3484AE2-B1A7-3462-E3E8-B89620E9169E}"/>
              </a:ext>
            </a:extLst>
          </p:cNvPr>
          <p:cNvSpPr>
            <a:spLocks noGrp="1"/>
          </p:cNvSpPr>
          <p:nvPr>
            <p:ph type="title"/>
          </p:nvPr>
        </p:nvSpPr>
        <p:spPr>
          <a:xfrm>
            <a:off x="-352509" y="85564"/>
            <a:ext cx="11704320" cy="815250"/>
          </a:xfrm>
        </p:spPr>
        <p:txBody>
          <a:bodyPr/>
          <a:lstStyle/>
          <a:p>
            <a:pPr algn="ctr" eaLnBrk="1" hangingPunct="1"/>
            <a:r>
              <a:rPr lang="pt-BR" altLang="pt-BR" b="1" dirty="0"/>
              <a:t>Prestação de serviços</a:t>
            </a:r>
          </a:p>
        </p:txBody>
      </p:sp>
      <p:sp>
        <p:nvSpPr>
          <p:cNvPr id="8" name="Título 1">
            <a:extLst>
              <a:ext uri="{FF2B5EF4-FFF2-40B4-BE49-F238E27FC236}">
                <a16:creationId xmlns:a16="http://schemas.microsoft.com/office/drawing/2014/main" id="{E15AAA3D-AA9C-2159-64C2-FD413518230F}"/>
              </a:ext>
            </a:extLst>
          </p:cNvPr>
          <p:cNvSpPr txBox="1">
            <a:spLocks/>
          </p:cNvSpPr>
          <p:nvPr/>
        </p:nvSpPr>
        <p:spPr>
          <a:xfrm>
            <a:off x="0" y="6059424"/>
            <a:ext cx="11704320" cy="101216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pt-BR" altLang="pt-BR" b="1" dirty="0"/>
          </a:p>
        </p:txBody>
      </p:sp>
      <p:sp>
        <p:nvSpPr>
          <p:cNvPr id="2" name="Retângulo 1">
            <a:extLst>
              <a:ext uri="{FF2B5EF4-FFF2-40B4-BE49-F238E27FC236}">
                <a16:creationId xmlns:a16="http://schemas.microsoft.com/office/drawing/2014/main" id="{598D2019-EE97-B6AC-071F-61B3A04C146C}"/>
              </a:ext>
            </a:extLst>
          </p:cNvPr>
          <p:cNvSpPr/>
          <p:nvPr/>
        </p:nvSpPr>
        <p:spPr>
          <a:xfrm>
            <a:off x="207264" y="1475003"/>
            <a:ext cx="11704320" cy="2818703"/>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t>Atividades econômicas acessórias:</a:t>
            </a:r>
            <a:r>
              <a:rPr lang="pt-BR" sz="2800" dirty="0"/>
              <a:t> </a:t>
            </a:r>
            <a:r>
              <a:rPr lang="pt-BR" sz="2800" dirty="0" err="1"/>
              <a:t>OSCs</a:t>
            </a:r>
            <a:r>
              <a:rPr lang="pt-BR" sz="2800" dirty="0"/>
              <a:t> que vendem produtos ou prestam serviços comerciais para se sustentar (</a:t>
            </a:r>
            <a:r>
              <a:rPr lang="pt-BR" sz="2800" dirty="0" err="1"/>
              <a:t>ex</a:t>
            </a:r>
            <a:r>
              <a:rPr lang="pt-BR" sz="2800" dirty="0"/>
              <a:t>: bazares, cursos pagos, consultorias) precisam atenção às regras de incidência do IBS/CBS.</a:t>
            </a:r>
            <a:endParaRPr lang="pt-BR" sz="2800" b="1" dirty="0"/>
          </a:p>
        </p:txBody>
      </p:sp>
      <p:sp>
        <p:nvSpPr>
          <p:cNvPr id="4" name="Retângulo 3">
            <a:extLst>
              <a:ext uri="{FF2B5EF4-FFF2-40B4-BE49-F238E27FC236}">
                <a16:creationId xmlns:a16="http://schemas.microsoft.com/office/drawing/2014/main" id="{D2C1A6D6-9ABB-A25E-C2ED-A9A95DB481CC}"/>
              </a:ext>
            </a:extLst>
          </p:cNvPr>
          <p:cNvSpPr/>
          <p:nvPr/>
        </p:nvSpPr>
        <p:spPr>
          <a:xfrm>
            <a:off x="97536" y="4684078"/>
            <a:ext cx="11814048" cy="199713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t>Geração e Aproveitamento de Créditos:</a:t>
            </a:r>
            <a:r>
              <a:rPr lang="pt-BR" sz="2800" dirty="0"/>
              <a:t> Como as </a:t>
            </a:r>
            <a:r>
              <a:rPr lang="pt-BR" sz="2800" dirty="0" err="1"/>
              <a:t>OSCs</a:t>
            </a:r>
            <a:r>
              <a:rPr lang="pt-BR" sz="2800" dirty="0"/>
              <a:t> geralmente não repassam impostos na cadeia, elas se tornam "consumidoras finais" dos tributos, gerando o risco de acumular créditos tributários que não conseguem abate</a:t>
            </a:r>
            <a:endParaRPr lang="pt-BR" sz="2800" b="1" dirty="0"/>
          </a:p>
        </p:txBody>
      </p:sp>
    </p:spTree>
    <p:extLst>
      <p:ext uri="{BB962C8B-B14F-4D97-AF65-F5344CB8AC3E}">
        <p14:creationId xmlns:p14="http://schemas.microsoft.com/office/powerpoint/2010/main" val="24707553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7D5D4-409F-7B4F-4C95-129EFDC74D01}"/>
            </a:ext>
          </a:extLst>
        </p:cNvPr>
        <p:cNvGrpSpPr/>
        <p:nvPr/>
      </p:nvGrpSpPr>
      <p:grpSpPr>
        <a:xfrm>
          <a:off x="0" y="0"/>
          <a:ext cx="0" cy="0"/>
          <a:chOff x="0" y="0"/>
          <a:chExt cx="0" cy="0"/>
        </a:xfrm>
      </p:grpSpPr>
      <p:sp>
        <p:nvSpPr>
          <p:cNvPr id="49154" name="Título 1">
            <a:extLst>
              <a:ext uri="{FF2B5EF4-FFF2-40B4-BE49-F238E27FC236}">
                <a16:creationId xmlns:a16="http://schemas.microsoft.com/office/drawing/2014/main" id="{A167901E-8EC0-E3A8-FD88-468891BAC7C9}"/>
              </a:ext>
            </a:extLst>
          </p:cNvPr>
          <p:cNvSpPr>
            <a:spLocks noGrp="1"/>
          </p:cNvSpPr>
          <p:nvPr>
            <p:ph type="title"/>
          </p:nvPr>
        </p:nvSpPr>
        <p:spPr>
          <a:xfrm>
            <a:off x="-352510" y="85564"/>
            <a:ext cx="12544509" cy="815250"/>
          </a:xfrm>
        </p:spPr>
        <p:txBody>
          <a:bodyPr/>
          <a:lstStyle/>
          <a:p>
            <a:pPr algn="ctr"/>
            <a:r>
              <a:rPr lang="pt-BR" sz="4000" b="1" dirty="0"/>
              <a:t>Financiamento, Contratos e Parcerias Públicas</a:t>
            </a:r>
            <a:br>
              <a:rPr lang="pt-BR" sz="4000" b="1" dirty="0"/>
            </a:br>
            <a:endParaRPr lang="pt-BR" altLang="pt-BR" sz="4000" b="1" dirty="0"/>
          </a:p>
        </p:txBody>
      </p:sp>
      <p:sp>
        <p:nvSpPr>
          <p:cNvPr id="8" name="Título 1">
            <a:extLst>
              <a:ext uri="{FF2B5EF4-FFF2-40B4-BE49-F238E27FC236}">
                <a16:creationId xmlns:a16="http://schemas.microsoft.com/office/drawing/2014/main" id="{E8EB5A44-69CF-E52A-165C-043E4141E70E}"/>
              </a:ext>
            </a:extLst>
          </p:cNvPr>
          <p:cNvSpPr txBox="1">
            <a:spLocks/>
          </p:cNvSpPr>
          <p:nvPr/>
        </p:nvSpPr>
        <p:spPr>
          <a:xfrm>
            <a:off x="0" y="6059424"/>
            <a:ext cx="11704320" cy="101216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pt-BR" altLang="pt-BR" b="1" dirty="0"/>
          </a:p>
        </p:txBody>
      </p:sp>
      <p:sp>
        <p:nvSpPr>
          <p:cNvPr id="2" name="Retângulo 1">
            <a:extLst>
              <a:ext uri="{FF2B5EF4-FFF2-40B4-BE49-F238E27FC236}">
                <a16:creationId xmlns:a16="http://schemas.microsoft.com/office/drawing/2014/main" id="{B6190ABA-A9EE-A2CA-DD51-52C58F637524}"/>
              </a:ext>
            </a:extLst>
          </p:cNvPr>
          <p:cNvSpPr/>
          <p:nvPr/>
        </p:nvSpPr>
        <p:spPr>
          <a:xfrm>
            <a:off x="97536" y="1436304"/>
            <a:ext cx="11704320" cy="2818703"/>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600" b="1" dirty="0"/>
              <a:t>Parcerias com o Poder Público (MROSC):</a:t>
            </a:r>
            <a:r>
              <a:rPr lang="pt-BR" sz="3600" dirty="0"/>
              <a:t> Os valores de repasses de termos de colaboração e fomento precisarão ser recalculados para absorver o aumento de custos dos insumos sob a nova tributação.</a:t>
            </a:r>
            <a:endParaRPr lang="pt-BR" sz="3600" b="1" dirty="0"/>
          </a:p>
        </p:txBody>
      </p:sp>
    </p:spTree>
    <p:extLst>
      <p:ext uri="{BB962C8B-B14F-4D97-AF65-F5344CB8AC3E}">
        <p14:creationId xmlns:p14="http://schemas.microsoft.com/office/powerpoint/2010/main" val="38857110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58950-A4A8-5A49-298A-78CF31F3D369}"/>
            </a:ext>
          </a:extLst>
        </p:cNvPr>
        <p:cNvGrpSpPr/>
        <p:nvPr/>
      </p:nvGrpSpPr>
      <p:grpSpPr>
        <a:xfrm>
          <a:off x="0" y="0"/>
          <a:ext cx="0" cy="0"/>
          <a:chOff x="0" y="0"/>
          <a:chExt cx="0" cy="0"/>
        </a:xfrm>
      </p:grpSpPr>
      <p:sp>
        <p:nvSpPr>
          <p:cNvPr id="49154" name="Título 1">
            <a:extLst>
              <a:ext uri="{FF2B5EF4-FFF2-40B4-BE49-F238E27FC236}">
                <a16:creationId xmlns:a16="http://schemas.microsoft.com/office/drawing/2014/main" id="{7FA8AF15-5EA1-770C-7D72-0EA557FE0ABF}"/>
              </a:ext>
            </a:extLst>
          </p:cNvPr>
          <p:cNvSpPr>
            <a:spLocks noGrp="1"/>
          </p:cNvSpPr>
          <p:nvPr>
            <p:ph type="title"/>
          </p:nvPr>
        </p:nvSpPr>
        <p:spPr>
          <a:xfrm>
            <a:off x="-352509" y="85564"/>
            <a:ext cx="11704320" cy="815250"/>
          </a:xfrm>
        </p:spPr>
        <p:txBody>
          <a:bodyPr/>
          <a:lstStyle/>
          <a:p>
            <a:pPr algn="ctr" eaLnBrk="1" hangingPunct="1"/>
            <a:r>
              <a:rPr lang="pt-BR" altLang="pt-BR" b="1" dirty="0"/>
              <a:t>Doações</a:t>
            </a:r>
          </a:p>
        </p:txBody>
      </p:sp>
      <p:sp>
        <p:nvSpPr>
          <p:cNvPr id="8" name="Título 1">
            <a:extLst>
              <a:ext uri="{FF2B5EF4-FFF2-40B4-BE49-F238E27FC236}">
                <a16:creationId xmlns:a16="http://schemas.microsoft.com/office/drawing/2014/main" id="{67867536-8D29-9D0A-CC75-8590F79E5728}"/>
              </a:ext>
            </a:extLst>
          </p:cNvPr>
          <p:cNvSpPr txBox="1">
            <a:spLocks/>
          </p:cNvSpPr>
          <p:nvPr/>
        </p:nvSpPr>
        <p:spPr>
          <a:xfrm>
            <a:off x="0" y="6059424"/>
            <a:ext cx="11704320" cy="101216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pt-BR" altLang="pt-BR" b="1" dirty="0"/>
          </a:p>
        </p:txBody>
      </p:sp>
      <p:sp>
        <p:nvSpPr>
          <p:cNvPr id="4" name="Retângulo 3">
            <a:extLst>
              <a:ext uri="{FF2B5EF4-FFF2-40B4-BE49-F238E27FC236}">
                <a16:creationId xmlns:a16="http://schemas.microsoft.com/office/drawing/2014/main" id="{1B6182B1-E266-C3CC-BE35-B940CE80CFC0}"/>
              </a:ext>
            </a:extLst>
          </p:cNvPr>
          <p:cNvSpPr/>
          <p:nvPr/>
        </p:nvSpPr>
        <p:spPr>
          <a:xfrm>
            <a:off x="243840" y="1723295"/>
            <a:ext cx="11704320" cy="351364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200" b="1" dirty="0"/>
              <a:t>Doações protegidas:</a:t>
            </a:r>
            <a:r>
              <a:rPr lang="pt-BR" sz="3200" dirty="0"/>
              <a:t> Ficou estabelecida a imunidade e isenção do ITCMD (imposto sobre doações) para repasses financeiros direcionados a entidades sem fins lucrativos de relevância social. </a:t>
            </a:r>
            <a:endParaRPr lang="pt-BR" sz="3200" b="1" dirty="0"/>
          </a:p>
        </p:txBody>
      </p:sp>
    </p:spTree>
    <p:extLst>
      <p:ext uri="{BB962C8B-B14F-4D97-AF65-F5344CB8AC3E}">
        <p14:creationId xmlns:p14="http://schemas.microsoft.com/office/powerpoint/2010/main" val="7849230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0CFE4-A0E7-C462-227D-BF3536F80569}"/>
            </a:ext>
          </a:extLst>
        </p:cNvPr>
        <p:cNvGrpSpPr/>
        <p:nvPr/>
      </p:nvGrpSpPr>
      <p:grpSpPr>
        <a:xfrm>
          <a:off x="0" y="0"/>
          <a:ext cx="0" cy="0"/>
          <a:chOff x="0" y="0"/>
          <a:chExt cx="0" cy="0"/>
        </a:xfrm>
      </p:grpSpPr>
      <p:sp>
        <p:nvSpPr>
          <p:cNvPr id="8" name="Título 1">
            <a:extLst>
              <a:ext uri="{FF2B5EF4-FFF2-40B4-BE49-F238E27FC236}">
                <a16:creationId xmlns:a16="http://schemas.microsoft.com/office/drawing/2014/main" id="{AEB5F20E-892C-6D37-BA97-12AEABE7221E}"/>
              </a:ext>
            </a:extLst>
          </p:cNvPr>
          <p:cNvSpPr txBox="1">
            <a:spLocks/>
          </p:cNvSpPr>
          <p:nvPr/>
        </p:nvSpPr>
        <p:spPr>
          <a:xfrm>
            <a:off x="0" y="6059424"/>
            <a:ext cx="11704320" cy="101216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pt-BR" altLang="pt-BR" b="1" dirty="0"/>
          </a:p>
        </p:txBody>
      </p:sp>
      <p:pic>
        <p:nvPicPr>
          <p:cNvPr id="5" name="Imagem 4">
            <a:extLst>
              <a:ext uri="{FF2B5EF4-FFF2-40B4-BE49-F238E27FC236}">
                <a16:creationId xmlns:a16="http://schemas.microsoft.com/office/drawing/2014/main" id="{C9CFF2F9-81E8-3184-E5CA-7739CCBDD046}"/>
              </a:ext>
            </a:extLst>
          </p:cNvPr>
          <p:cNvPicPr>
            <a:picLocks noChangeAspect="1"/>
          </p:cNvPicPr>
          <p:nvPr/>
        </p:nvPicPr>
        <p:blipFill>
          <a:blip r:embed="rId2"/>
          <a:stretch>
            <a:fillRect/>
          </a:stretch>
        </p:blipFill>
        <p:spPr>
          <a:xfrm>
            <a:off x="0" y="2014521"/>
            <a:ext cx="12192000" cy="4614655"/>
          </a:xfrm>
          <a:prstGeom prst="rect">
            <a:avLst/>
          </a:prstGeom>
        </p:spPr>
      </p:pic>
      <p:sp>
        <p:nvSpPr>
          <p:cNvPr id="6" name="Retângulo 5">
            <a:extLst>
              <a:ext uri="{FF2B5EF4-FFF2-40B4-BE49-F238E27FC236}">
                <a16:creationId xmlns:a16="http://schemas.microsoft.com/office/drawing/2014/main" id="{EBE86E37-26D6-F027-AA46-7EA10F7BEDBE}"/>
              </a:ext>
            </a:extLst>
          </p:cNvPr>
          <p:cNvSpPr/>
          <p:nvPr/>
        </p:nvSpPr>
        <p:spPr>
          <a:xfrm>
            <a:off x="0" y="0"/>
            <a:ext cx="12192000" cy="144148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600" dirty="0"/>
              <a:t>O grande gargalho</a:t>
            </a:r>
          </a:p>
        </p:txBody>
      </p:sp>
    </p:spTree>
    <p:extLst>
      <p:ext uri="{BB962C8B-B14F-4D97-AF65-F5344CB8AC3E}">
        <p14:creationId xmlns:p14="http://schemas.microsoft.com/office/powerpoint/2010/main" val="19718549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2C253-B790-0A23-5057-E79E461065FE}"/>
            </a:ext>
          </a:extLst>
        </p:cNvPr>
        <p:cNvGrpSpPr/>
        <p:nvPr/>
      </p:nvGrpSpPr>
      <p:grpSpPr>
        <a:xfrm>
          <a:off x="0" y="0"/>
          <a:ext cx="0" cy="0"/>
          <a:chOff x="0" y="0"/>
          <a:chExt cx="0" cy="0"/>
        </a:xfrm>
      </p:grpSpPr>
      <p:sp>
        <p:nvSpPr>
          <p:cNvPr id="8" name="Título 1">
            <a:extLst>
              <a:ext uri="{FF2B5EF4-FFF2-40B4-BE49-F238E27FC236}">
                <a16:creationId xmlns:a16="http://schemas.microsoft.com/office/drawing/2014/main" id="{D8267941-2983-1BEA-170E-59DAF6D7AC9F}"/>
              </a:ext>
            </a:extLst>
          </p:cNvPr>
          <p:cNvSpPr txBox="1">
            <a:spLocks/>
          </p:cNvSpPr>
          <p:nvPr/>
        </p:nvSpPr>
        <p:spPr>
          <a:xfrm>
            <a:off x="0" y="6059424"/>
            <a:ext cx="11704320" cy="101216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pt-BR" altLang="pt-BR" b="1" dirty="0"/>
          </a:p>
        </p:txBody>
      </p:sp>
      <p:sp>
        <p:nvSpPr>
          <p:cNvPr id="6" name="Retângulo 5">
            <a:extLst>
              <a:ext uri="{FF2B5EF4-FFF2-40B4-BE49-F238E27FC236}">
                <a16:creationId xmlns:a16="http://schemas.microsoft.com/office/drawing/2014/main" id="{C3342666-AC28-88EB-D5B0-D5A080EAD0E2}"/>
              </a:ext>
            </a:extLst>
          </p:cNvPr>
          <p:cNvSpPr/>
          <p:nvPr/>
        </p:nvSpPr>
        <p:spPr>
          <a:xfrm>
            <a:off x="0" y="0"/>
            <a:ext cx="12192000" cy="144148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600" dirty="0"/>
              <a:t>O grande gargalho</a:t>
            </a:r>
          </a:p>
        </p:txBody>
      </p:sp>
      <p:sp>
        <p:nvSpPr>
          <p:cNvPr id="2" name="Retângulo 1">
            <a:extLst>
              <a:ext uri="{FF2B5EF4-FFF2-40B4-BE49-F238E27FC236}">
                <a16:creationId xmlns:a16="http://schemas.microsoft.com/office/drawing/2014/main" id="{1EBE60CE-4FE6-C3C1-F5A8-FFF7FDB09CC8}"/>
              </a:ext>
            </a:extLst>
          </p:cNvPr>
          <p:cNvSpPr/>
          <p:nvPr/>
        </p:nvSpPr>
        <p:spPr>
          <a:xfrm>
            <a:off x="390144" y="1901952"/>
            <a:ext cx="11484864" cy="91440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t>O aumento no Setor de Serviços:</a:t>
            </a:r>
            <a:r>
              <a:rPr lang="pt-BR" sz="2800" dirty="0"/>
              <a:t> A alíquota padrão estimada do IVA Dual deve girar em torno de 26% a 28%.</a:t>
            </a:r>
          </a:p>
        </p:txBody>
      </p:sp>
      <p:sp>
        <p:nvSpPr>
          <p:cNvPr id="4" name="Retângulo 3">
            <a:extLst>
              <a:ext uri="{FF2B5EF4-FFF2-40B4-BE49-F238E27FC236}">
                <a16:creationId xmlns:a16="http://schemas.microsoft.com/office/drawing/2014/main" id="{88791D79-D197-91B5-61D6-056A062BA219}"/>
              </a:ext>
            </a:extLst>
          </p:cNvPr>
          <p:cNvSpPr/>
          <p:nvPr/>
        </p:nvSpPr>
        <p:spPr>
          <a:xfrm>
            <a:off x="390144" y="3293252"/>
            <a:ext cx="11484864" cy="1217788"/>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t>Impacto na cadeia de insumos:</a:t>
            </a:r>
            <a:r>
              <a:rPr lang="pt-BR" sz="2800" dirty="0"/>
              <a:t> Embora as </a:t>
            </a:r>
            <a:r>
              <a:rPr lang="pt-BR" sz="2800" dirty="0" err="1"/>
              <a:t>OSCs</a:t>
            </a:r>
            <a:r>
              <a:rPr lang="pt-BR" sz="2800" dirty="0"/>
              <a:t> tenham imunidade sobre suas receitas e serviços próprios, elas </a:t>
            </a:r>
            <a:r>
              <a:rPr lang="pt-BR" sz="2800" b="1" dirty="0"/>
              <a:t>consomem</a:t>
            </a:r>
            <a:r>
              <a:rPr lang="pt-BR" sz="2800" dirty="0"/>
              <a:t> produtos e serviços do mercado. </a:t>
            </a:r>
          </a:p>
        </p:txBody>
      </p:sp>
      <p:sp>
        <p:nvSpPr>
          <p:cNvPr id="9" name="Retângulo 8">
            <a:extLst>
              <a:ext uri="{FF2B5EF4-FFF2-40B4-BE49-F238E27FC236}">
                <a16:creationId xmlns:a16="http://schemas.microsoft.com/office/drawing/2014/main" id="{B054FE85-B5E0-B39F-0C9A-147E9B32827D}"/>
              </a:ext>
            </a:extLst>
          </p:cNvPr>
          <p:cNvSpPr/>
          <p:nvPr/>
        </p:nvSpPr>
        <p:spPr>
          <a:xfrm>
            <a:off x="390144" y="4828032"/>
            <a:ext cx="11484864" cy="1914144"/>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t>Custos Operacionais mais altos:</a:t>
            </a:r>
            <a:r>
              <a:rPr lang="pt-BR" sz="2800" dirty="0"/>
              <a:t> Serviços essenciais contratados pelas </a:t>
            </a:r>
            <a:r>
              <a:rPr lang="pt-BR" sz="2800" dirty="0" err="1"/>
              <a:t>OSCs</a:t>
            </a:r>
            <a:r>
              <a:rPr lang="pt-BR" sz="2800" dirty="0"/>
              <a:t> (contabilidade, segurança, TI, assessoria jurídica, aluguéis) sofrerão aumento direto na alíquota, encarecendo os projetos sociais.</a:t>
            </a:r>
          </a:p>
        </p:txBody>
      </p:sp>
    </p:spTree>
    <p:extLst>
      <p:ext uri="{BB962C8B-B14F-4D97-AF65-F5344CB8AC3E}">
        <p14:creationId xmlns:p14="http://schemas.microsoft.com/office/powerpoint/2010/main" val="12990044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DA3B4-9316-F98D-7F14-6FC15D983326}"/>
            </a:ext>
          </a:extLst>
        </p:cNvPr>
        <p:cNvGrpSpPr/>
        <p:nvPr/>
      </p:nvGrpSpPr>
      <p:grpSpPr>
        <a:xfrm>
          <a:off x="0" y="0"/>
          <a:ext cx="0" cy="0"/>
          <a:chOff x="0" y="0"/>
          <a:chExt cx="0" cy="0"/>
        </a:xfrm>
      </p:grpSpPr>
      <p:sp>
        <p:nvSpPr>
          <p:cNvPr id="8" name="Título 1">
            <a:extLst>
              <a:ext uri="{FF2B5EF4-FFF2-40B4-BE49-F238E27FC236}">
                <a16:creationId xmlns:a16="http://schemas.microsoft.com/office/drawing/2014/main" id="{EE69F840-6A32-E86E-4C5C-F5294915D2C0}"/>
              </a:ext>
            </a:extLst>
          </p:cNvPr>
          <p:cNvSpPr txBox="1">
            <a:spLocks/>
          </p:cNvSpPr>
          <p:nvPr/>
        </p:nvSpPr>
        <p:spPr>
          <a:xfrm>
            <a:off x="0" y="6059424"/>
            <a:ext cx="11704320" cy="101216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pt-BR" altLang="pt-BR" b="1" dirty="0"/>
          </a:p>
        </p:txBody>
      </p:sp>
      <p:sp>
        <p:nvSpPr>
          <p:cNvPr id="6" name="Retângulo 5">
            <a:extLst>
              <a:ext uri="{FF2B5EF4-FFF2-40B4-BE49-F238E27FC236}">
                <a16:creationId xmlns:a16="http://schemas.microsoft.com/office/drawing/2014/main" id="{09CC676E-E843-D5F1-E5EF-CAC11244C75F}"/>
              </a:ext>
            </a:extLst>
          </p:cNvPr>
          <p:cNvSpPr/>
          <p:nvPr/>
        </p:nvSpPr>
        <p:spPr>
          <a:xfrm>
            <a:off x="0" y="0"/>
            <a:ext cx="12192000" cy="144148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600" dirty="0"/>
              <a:t>Plano de ação</a:t>
            </a:r>
          </a:p>
        </p:txBody>
      </p:sp>
      <p:sp>
        <p:nvSpPr>
          <p:cNvPr id="2" name="Retângulo 1">
            <a:extLst>
              <a:ext uri="{FF2B5EF4-FFF2-40B4-BE49-F238E27FC236}">
                <a16:creationId xmlns:a16="http://schemas.microsoft.com/office/drawing/2014/main" id="{AC5687C6-6F4F-2B0E-9E66-34042300D4AD}"/>
              </a:ext>
            </a:extLst>
          </p:cNvPr>
          <p:cNvSpPr/>
          <p:nvPr/>
        </p:nvSpPr>
        <p:spPr>
          <a:xfrm>
            <a:off x="2962656" y="1901952"/>
            <a:ext cx="8912352" cy="91440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b="1" dirty="0"/>
              <a:t>Revisão Orçamentária:</a:t>
            </a:r>
            <a:r>
              <a:rPr lang="pt-BR" dirty="0"/>
              <a:t> Mapear o impacto do aumento de alíquotas nos principais fornecedores de serviços da organização.</a:t>
            </a:r>
          </a:p>
        </p:txBody>
      </p:sp>
      <p:sp>
        <p:nvSpPr>
          <p:cNvPr id="4" name="Retângulo 3">
            <a:extLst>
              <a:ext uri="{FF2B5EF4-FFF2-40B4-BE49-F238E27FC236}">
                <a16:creationId xmlns:a16="http://schemas.microsoft.com/office/drawing/2014/main" id="{A384BCA6-482F-8463-E738-E173C2C9E04C}"/>
              </a:ext>
            </a:extLst>
          </p:cNvPr>
          <p:cNvSpPr/>
          <p:nvPr/>
        </p:nvSpPr>
        <p:spPr>
          <a:xfrm>
            <a:off x="2962656" y="3293252"/>
            <a:ext cx="8912352" cy="91440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b="1" dirty="0"/>
              <a:t>Adequação Contábil:</a:t>
            </a:r>
            <a:r>
              <a:rPr lang="pt-BR" dirty="0"/>
              <a:t> Atualização dos sistemas de gestão e contabilidade para lidar com a apuração segregada de IBS e CBS.</a:t>
            </a:r>
          </a:p>
        </p:txBody>
      </p:sp>
      <p:sp>
        <p:nvSpPr>
          <p:cNvPr id="9" name="Retângulo 8">
            <a:extLst>
              <a:ext uri="{FF2B5EF4-FFF2-40B4-BE49-F238E27FC236}">
                <a16:creationId xmlns:a16="http://schemas.microsoft.com/office/drawing/2014/main" id="{40386CFB-ED3A-D9EA-E52A-4611AFD4786A}"/>
              </a:ext>
            </a:extLst>
          </p:cNvPr>
          <p:cNvSpPr/>
          <p:nvPr/>
        </p:nvSpPr>
        <p:spPr>
          <a:xfrm>
            <a:off x="2791968" y="4668124"/>
            <a:ext cx="8912352" cy="91440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b="1" dirty="0"/>
              <a:t>Fortalecimento Jurídico:</a:t>
            </a:r>
            <a:r>
              <a:rPr lang="pt-BR" dirty="0"/>
              <a:t> Garantir que todas as certificações e títulos de isenção/imunidade (como CEBAS) estejam rigorosamente em dia. </a:t>
            </a:r>
          </a:p>
        </p:txBody>
      </p:sp>
    </p:spTree>
    <p:extLst>
      <p:ext uri="{BB962C8B-B14F-4D97-AF65-F5344CB8AC3E}">
        <p14:creationId xmlns:p14="http://schemas.microsoft.com/office/powerpoint/2010/main" val="9339369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DA489-AE64-6685-6225-59D81CF63A8D}"/>
            </a:ext>
          </a:extLst>
        </p:cNvPr>
        <p:cNvGrpSpPr/>
        <p:nvPr/>
      </p:nvGrpSpPr>
      <p:grpSpPr>
        <a:xfrm>
          <a:off x="0" y="0"/>
          <a:ext cx="0" cy="0"/>
          <a:chOff x="0" y="0"/>
          <a:chExt cx="0" cy="0"/>
        </a:xfrm>
      </p:grpSpPr>
      <p:sp>
        <p:nvSpPr>
          <p:cNvPr id="8" name="Título 1">
            <a:extLst>
              <a:ext uri="{FF2B5EF4-FFF2-40B4-BE49-F238E27FC236}">
                <a16:creationId xmlns:a16="http://schemas.microsoft.com/office/drawing/2014/main" id="{1C3D9218-CC34-46DE-A59B-DADE193A0C98}"/>
              </a:ext>
            </a:extLst>
          </p:cNvPr>
          <p:cNvSpPr txBox="1">
            <a:spLocks/>
          </p:cNvSpPr>
          <p:nvPr/>
        </p:nvSpPr>
        <p:spPr>
          <a:xfrm>
            <a:off x="0" y="6059424"/>
            <a:ext cx="11704320" cy="101216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pt-BR" altLang="pt-BR" b="1" dirty="0"/>
          </a:p>
        </p:txBody>
      </p:sp>
      <p:sp>
        <p:nvSpPr>
          <p:cNvPr id="6" name="Retângulo 5">
            <a:extLst>
              <a:ext uri="{FF2B5EF4-FFF2-40B4-BE49-F238E27FC236}">
                <a16:creationId xmlns:a16="http://schemas.microsoft.com/office/drawing/2014/main" id="{91510991-3F18-1A78-6253-2866B4C3BB32}"/>
              </a:ext>
            </a:extLst>
          </p:cNvPr>
          <p:cNvSpPr/>
          <p:nvPr/>
        </p:nvSpPr>
        <p:spPr>
          <a:xfrm>
            <a:off x="0" y="0"/>
            <a:ext cx="12192000" cy="144148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3600" dirty="0"/>
              <a:t>Conclusão</a:t>
            </a:r>
          </a:p>
        </p:txBody>
      </p:sp>
      <p:sp>
        <p:nvSpPr>
          <p:cNvPr id="2" name="Retângulo 1">
            <a:extLst>
              <a:ext uri="{FF2B5EF4-FFF2-40B4-BE49-F238E27FC236}">
                <a16:creationId xmlns:a16="http://schemas.microsoft.com/office/drawing/2014/main" id="{E80D7EE2-A21E-B92A-3D76-79DEC6B33092}"/>
              </a:ext>
            </a:extLst>
          </p:cNvPr>
          <p:cNvSpPr/>
          <p:nvPr/>
        </p:nvSpPr>
        <p:spPr>
          <a:xfrm>
            <a:off x="170688" y="1901952"/>
            <a:ext cx="11704320" cy="91440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dirty="0"/>
              <a:t>A reforma simplifica o macroambiente, mas exige </a:t>
            </a:r>
            <a:r>
              <a:rPr lang="pt-BR" sz="2800" b="1" dirty="0"/>
              <a:t>leitura regulatória afiada</a:t>
            </a:r>
            <a:r>
              <a:rPr lang="pt-BR" sz="2800" dirty="0"/>
              <a:t> do Terceiro Setor.</a:t>
            </a:r>
          </a:p>
        </p:txBody>
      </p:sp>
      <p:sp>
        <p:nvSpPr>
          <p:cNvPr id="4" name="Retângulo 3">
            <a:extLst>
              <a:ext uri="{FF2B5EF4-FFF2-40B4-BE49-F238E27FC236}">
                <a16:creationId xmlns:a16="http://schemas.microsoft.com/office/drawing/2014/main" id="{89AACA61-F950-9D23-8249-4F1E5230188B}"/>
              </a:ext>
            </a:extLst>
          </p:cNvPr>
          <p:cNvSpPr/>
          <p:nvPr/>
        </p:nvSpPr>
        <p:spPr>
          <a:xfrm>
            <a:off x="170688" y="3293252"/>
            <a:ext cx="11704320" cy="91440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400" b="1" dirty="0"/>
              <a:t>O foco das </a:t>
            </a:r>
            <a:r>
              <a:rPr lang="pt-BR" sz="2400" b="1" dirty="0" err="1"/>
              <a:t>OSCs</a:t>
            </a:r>
            <a:r>
              <a:rPr lang="pt-BR" sz="2400" b="1" dirty="0"/>
              <a:t> deve ser a eficiência de custos e a negociação de contratos para proteger a sustentabilidade financeira institucional. </a:t>
            </a:r>
          </a:p>
        </p:txBody>
      </p:sp>
      <p:sp>
        <p:nvSpPr>
          <p:cNvPr id="9" name="Retângulo 8">
            <a:extLst>
              <a:ext uri="{FF2B5EF4-FFF2-40B4-BE49-F238E27FC236}">
                <a16:creationId xmlns:a16="http://schemas.microsoft.com/office/drawing/2014/main" id="{664BBE50-D8C7-E63A-DA80-87C5440DE9F8}"/>
              </a:ext>
            </a:extLst>
          </p:cNvPr>
          <p:cNvSpPr/>
          <p:nvPr/>
        </p:nvSpPr>
        <p:spPr>
          <a:xfrm>
            <a:off x="170688" y="4668124"/>
            <a:ext cx="11533632" cy="1673682"/>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800" b="1" dirty="0"/>
              <a:t>Fortalecimento Jurídico: Garantir que todas as certificações e títulos de isenção/imunidade (como CEBAS) estejam rigorosamente em dia. </a:t>
            </a:r>
          </a:p>
        </p:txBody>
      </p:sp>
    </p:spTree>
    <p:extLst>
      <p:ext uri="{BB962C8B-B14F-4D97-AF65-F5344CB8AC3E}">
        <p14:creationId xmlns:p14="http://schemas.microsoft.com/office/powerpoint/2010/main" val="11269432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11922-3118-18C7-93FB-A8CFE366DBB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5D26B09-AF22-9A67-2875-C8015B004B72}"/>
              </a:ext>
            </a:extLst>
          </p:cNvPr>
          <p:cNvSpPr>
            <a:spLocks noGrp="1"/>
          </p:cNvSpPr>
          <p:nvPr>
            <p:ph type="ctrTitle"/>
          </p:nvPr>
        </p:nvSpPr>
        <p:spPr>
          <a:xfrm>
            <a:off x="109728" y="99419"/>
            <a:ext cx="10326623" cy="2217061"/>
          </a:xfrm>
        </p:spPr>
        <p:txBody>
          <a:bodyPr/>
          <a:lstStyle/>
          <a:p>
            <a:pPr algn="ctr"/>
            <a:r>
              <a:rPr lang="pt-BR" sz="4400" dirty="0">
                <a:solidFill>
                  <a:srgbClr val="FFC000"/>
                </a:solidFill>
              </a:rPr>
              <a:t>Oportunidades, imunidades e isenções para as Organizações da sociedade civil - </a:t>
            </a:r>
            <a:r>
              <a:rPr lang="pt-BR" sz="4400" dirty="0" err="1">
                <a:solidFill>
                  <a:srgbClr val="FFC000"/>
                </a:solidFill>
              </a:rPr>
              <a:t>OSCs</a:t>
            </a:r>
            <a:endParaRPr lang="pt-BR" sz="4400" dirty="0">
              <a:solidFill>
                <a:srgbClr val="FFC000"/>
              </a:solidFill>
            </a:endParaRPr>
          </a:p>
        </p:txBody>
      </p:sp>
      <p:sp>
        <p:nvSpPr>
          <p:cNvPr id="3" name="Subtítulo 2">
            <a:extLst>
              <a:ext uri="{FF2B5EF4-FFF2-40B4-BE49-F238E27FC236}">
                <a16:creationId xmlns:a16="http://schemas.microsoft.com/office/drawing/2014/main" id="{707C535B-D03C-F837-C7F7-EACC998450F3}"/>
              </a:ext>
            </a:extLst>
          </p:cNvPr>
          <p:cNvSpPr>
            <a:spLocks noGrp="1"/>
          </p:cNvSpPr>
          <p:nvPr>
            <p:ph type="subTitle" idx="1"/>
          </p:nvPr>
        </p:nvSpPr>
        <p:spPr>
          <a:xfrm>
            <a:off x="1394075" y="5873985"/>
            <a:ext cx="8825658" cy="861420"/>
          </a:xfrm>
        </p:spPr>
        <p:txBody>
          <a:bodyPr>
            <a:normAutofit/>
          </a:bodyPr>
          <a:lstStyle/>
          <a:p>
            <a:pPr algn="ctr"/>
            <a:r>
              <a:rPr lang="pt-BR" sz="3600" dirty="0">
                <a:solidFill>
                  <a:srgbClr val="FFC000"/>
                </a:solidFill>
              </a:rPr>
              <a:t>Francisco Leite Duarte</a:t>
            </a:r>
          </a:p>
        </p:txBody>
      </p:sp>
      <p:sp>
        <p:nvSpPr>
          <p:cNvPr id="4" name="Retângulo 3">
            <a:extLst>
              <a:ext uri="{FF2B5EF4-FFF2-40B4-BE49-F238E27FC236}">
                <a16:creationId xmlns:a16="http://schemas.microsoft.com/office/drawing/2014/main" id="{5E91898A-2011-40AE-D6A3-52F2AD5DF46D}"/>
              </a:ext>
            </a:extLst>
          </p:cNvPr>
          <p:cNvSpPr/>
          <p:nvPr/>
        </p:nvSpPr>
        <p:spPr>
          <a:xfrm>
            <a:off x="10436351" y="0"/>
            <a:ext cx="658369" cy="221706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rgbClr val="FFC000"/>
              </a:solidFill>
            </a:endParaRPr>
          </a:p>
        </p:txBody>
      </p:sp>
      <p:pic>
        <p:nvPicPr>
          <p:cNvPr id="6" name="Imagem 5">
            <a:extLst>
              <a:ext uri="{FF2B5EF4-FFF2-40B4-BE49-F238E27FC236}">
                <a16:creationId xmlns:a16="http://schemas.microsoft.com/office/drawing/2014/main" id="{3217A9AD-CBA5-AAF8-7F79-945C7A170A05}"/>
              </a:ext>
            </a:extLst>
          </p:cNvPr>
          <p:cNvPicPr>
            <a:picLocks noChangeAspect="1"/>
          </p:cNvPicPr>
          <p:nvPr/>
        </p:nvPicPr>
        <p:blipFill>
          <a:blip r:embed="rId2"/>
          <a:stretch>
            <a:fillRect/>
          </a:stretch>
        </p:blipFill>
        <p:spPr>
          <a:xfrm>
            <a:off x="0" y="0"/>
            <a:ext cx="12192000" cy="6949440"/>
          </a:xfrm>
          <a:prstGeom prst="rect">
            <a:avLst/>
          </a:prstGeom>
        </p:spPr>
      </p:pic>
      <p:pic>
        <p:nvPicPr>
          <p:cNvPr id="9" name="Imagem 8">
            <a:extLst>
              <a:ext uri="{FF2B5EF4-FFF2-40B4-BE49-F238E27FC236}">
                <a16:creationId xmlns:a16="http://schemas.microsoft.com/office/drawing/2014/main" id="{1680B8B3-6EE4-FB42-211E-719B6F1CE51C}"/>
              </a:ext>
            </a:extLst>
          </p:cNvPr>
          <p:cNvPicPr>
            <a:picLocks noChangeAspect="1"/>
          </p:cNvPicPr>
          <p:nvPr/>
        </p:nvPicPr>
        <p:blipFill>
          <a:blip r:embed="rId3"/>
          <a:stretch>
            <a:fillRect/>
          </a:stretch>
        </p:blipFill>
        <p:spPr>
          <a:xfrm>
            <a:off x="1394075" y="69349"/>
            <a:ext cx="9628877" cy="6880092"/>
          </a:xfrm>
          <a:prstGeom prst="rect">
            <a:avLst/>
          </a:prstGeom>
        </p:spPr>
      </p:pic>
    </p:spTree>
    <p:extLst>
      <p:ext uri="{BB962C8B-B14F-4D97-AF65-F5344CB8AC3E}">
        <p14:creationId xmlns:p14="http://schemas.microsoft.com/office/powerpoint/2010/main" val="21796315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Í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Template>
  <TotalTime>298</TotalTime>
  <Words>3709</Words>
  <Application>Microsoft Office PowerPoint</Application>
  <PresentationFormat>Widescreen</PresentationFormat>
  <Paragraphs>296</Paragraphs>
  <Slides>52</Slides>
  <Notes>8</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52</vt:i4>
      </vt:variant>
    </vt:vector>
  </HeadingPairs>
  <TitlesOfParts>
    <vt:vector size="59" baseType="lpstr">
      <vt:lpstr>Aptos</vt:lpstr>
      <vt:lpstr>Arial</vt:lpstr>
      <vt:lpstr>Century Gothic</vt:lpstr>
      <vt:lpstr>rawline</vt:lpstr>
      <vt:lpstr>Times New Roman</vt:lpstr>
      <vt:lpstr>Wingdings 3</vt:lpstr>
      <vt:lpstr>Íon</vt:lpstr>
      <vt:lpstr>Oportunidades, imunidades e isenções Organizações da sociedade civil </vt:lpstr>
      <vt:lpstr>Oportunidades, imunidades e isenções para as Organizações da sociedade civil - OSCs</vt:lpstr>
      <vt:lpstr>Oportunidades, imunidades e isenções para as Organizações da sociedade civil - OSCs</vt:lpstr>
      <vt:lpstr>De que estamos falando?</vt:lpstr>
      <vt:lpstr>A velha ordem normativa Terceiro setor</vt:lpstr>
      <vt:lpstr>O novo sistema tributário nacional</vt:lpstr>
      <vt:lpstr>Impacto tributário nas OSCs</vt:lpstr>
      <vt:lpstr>Apresentação do PowerPoint</vt:lpstr>
      <vt:lpstr>Apresentação do PowerPoint</vt:lpstr>
      <vt:lpstr>Apresentação do PowerPoint</vt:lpstr>
      <vt:lpstr>Apresentação do PowerPoint</vt:lpstr>
      <vt:lpstr>Apresentação do PowerPoint</vt:lpstr>
      <vt:lpstr>Apresentação do PowerPoint</vt:lpstr>
      <vt:lpstr>Impostos sobre a renda</vt:lpstr>
      <vt:lpstr>Impostos sobre a renda Requisitos da lei 9.532, de 1997, art.12</vt:lpstr>
      <vt:lpstr> Impostos sobre a renda Requisitos da lei 9.532, de 1997, art.12 </vt:lpstr>
      <vt:lpstr>Impostos sobre a renda Requisitos da lei 9.532, de 1997, art.12 </vt:lpstr>
      <vt:lpstr>Impostos sobre a renda Requisitos da lei 9.532, de 1997, art.12 </vt:lpstr>
      <vt:lpstr>Impostos sobre a renda Requisitos da lei 9.532, de 1997, art.12 </vt:lpstr>
      <vt:lpstr>Lei do IBS/ CBS</vt:lpstr>
      <vt:lpstr>IBS/ CBS</vt:lpstr>
      <vt:lpstr>ITCMD – NÃO INCIDÊNCIA – LC 227</vt:lpstr>
      <vt:lpstr>ITCMD – NÃO INCIDÊNCIA – LC 227</vt:lpstr>
      <vt:lpstr>ITCMD – NÃO INCIDÊNCIA – LC 227</vt:lpstr>
      <vt:lpstr>ITCMD – NÃO INCIDÊNCIA – LC 227</vt:lpstr>
      <vt:lpstr>Imunidades impostos</vt:lpstr>
      <vt:lpstr>IMUNIDADES  CONTRIBUIÇÕES SOCIAIS</vt:lpstr>
      <vt:lpstr>Apresentação do PowerPoint</vt:lpstr>
      <vt:lpstr>Imunidades a contribuições sociais</vt:lpstr>
      <vt:lpstr>Imunidades a contribuições sociais</vt:lpstr>
      <vt:lpstr>Imunidades contribuições sociais Requisitos</vt:lpstr>
      <vt:lpstr>Apresentação do PowerPoint</vt:lpstr>
      <vt:lpstr>Isenções federais: Isenções IRPJ e CSLL </vt:lpstr>
      <vt:lpstr>Isenções federais:IRPJ e CSLL </vt:lpstr>
      <vt:lpstr>Isenções federais</vt:lpstr>
      <vt:lpstr>Isenções federais –pis cofins </vt:lpstr>
      <vt:lpstr>Isenções federais –pis cofins – Art. 13</vt:lpstr>
      <vt:lpstr>Isenções federais –pis cofins – Art. 13</vt:lpstr>
      <vt:lpstr>Isenções federais –pis cofins</vt:lpstr>
      <vt:lpstr>Isenções cofins</vt:lpstr>
      <vt:lpstr>Isenções cofins</vt:lpstr>
      <vt:lpstr>Isenções cofins</vt:lpstr>
      <vt:lpstr>Resumão – foco Reforma tributária do consumo</vt:lpstr>
      <vt:lpstr>Preservação das imunidades</vt:lpstr>
      <vt:lpstr>Prestação de serviços</vt:lpstr>
      <vt:lpstr>Financiamento, Contratos e Parcerias Públicas </vt:lpstr>
      <vt:lpstr>Doações</vt:lpstr>
      <vt:lpstr>Apresentação do PowerPoint</vt:lpstr>
      <vt:lpstr>Apresentação do PowerPoint</vt:lpstr>
      <vt:lpstr>Apresentação do PowerPoint</vt:lpstr>
      <vt:lpstr>Apresentação do PowerPoint</vt:lpstr>
      <vt:lpstr>Oportunidades, imunidades e isenções para as Organizações da sociedade civil - OSCs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LENOVO</dc:creator>
  <cp:lastModifiedBy>Lenovo</cp:lastModifiedBy>
  <cp:revision>8</cp:revision>
  <dcterms:created xsi:type="dcterms:W3CDTF">2026-08-23T02:10:19Z</dcterms:created>
  <dcterms:modified xsi:type="dcterms:W3CDTF">2026-08-27T19:24:57Z</dcterms:modified>
</cp:coreProperties>
</file>