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72" r:id="rId2"/>
    <p:sldId id="274" r:id="rId3"/>
    <p:sldId id="258" r:id="rId4"/>
    <p:sldId id="278" r:id="rId5"/>
    <p:sldId id="277" r:id="rId6"/>
    <p:sldId id="279" r:id="rId7"/>
    <p:sldId id="273" r:id="rId8"/>
    <p:sldId id="280" r:id="rId9"/>
    <p:sldId id="283" r:id="rId10"/>
    <p:sldId id="284" r:id="rId11"/>
    <p:sldId id="281" r:id="rId12"/>
    <p:sldId id="282" r:id="rId13"/>
    <p:sldId id="286" r:id="rId14"/>
    <p:sldId id="260" r:id="rId15"/>
    <p:sldId id="261" r:id="rId16"/>
    <p:sldId id="263" r:id="rId17"/>
    <p:sldId id="294" r:id="rId18"/>
    <p:sldId id="295" r:id="rId19"/>
    <p:sldId id="296" r:id="rId20"/>
    <p:sldId id="297" r:id="rId21"/>
    <p:sldId id="268" r:id="rId22"/>
    <p:sldId id="285" r:id="rId23"/>
    <p:sldId id="288" r:id="rId24"/>
    <p:sldId id="293" r:id="rId25"/>
    <p:sldId id="287" r:id="rId26"/>
    <p:sldId id="292" r:id="rId27"/>
    <p:sldId id="291" r:id="rId28"/>
    <p:sldId id="290" r:id="rId29"/>
    <p:sldId id="298" r:id="rId30"/>
    <p:sldId id="301" r:id="rId31"/>
    <p:sldId id="299" r:id="rId32"/>
  </p:sldIdLst>
  <p:sldSz cx="12192000" cy="6858000"/>
  <p:notesSz cx="6858000" cy="12192000"/>
  <p:embeddedFontLst>
    <p:embeddedFont>
      <p:font typeface="Merriweather Bold" panose="020B0604020202020204" charset="0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Open Sans Bold" panose="020B0806030504020204" charset="0"/>
      <p:regular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285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hyperlink" Target="https://gamma.app/?utm_source=made-with-gamma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hyperlink" Target="https://gamma.app/?utm_source=made-with-gamma" TargetMode="Externa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6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pic>
        <p:nvPicPr>
          <p:cNvPr id="6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A19E5-FCA9-4D47-E42E-A8560537F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C444D-7273-03AE-5E72-BF5EE06C0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AB8284-3017-B86E-8716-DC6E26858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D8DD-500B-49F1-B581-0BB83C3A1455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308FF3-F5BE-28AF-339C-CB2A26020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AB0DC2-5BE7-3D63-595B-6FCBE814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35DD6-720D-4B02-94B8-CA57E35DA1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6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Relationship Id="rId9" Type="http://schemas.openxmlformats.org/officeDocument/2006/relationships/image" Target="../media/image4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svg"/><Relationship Id="rId4" Type="http://schemas.openxmlformats.org/officeDocument/2006/relationships/image" Target="../media/image4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pdaliark@institutoia.or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gov.br/mdh/pt-br/navegue-por-temas/populacao-em-situacao-de-rua/publicacoes/editais/MANUALMROSCDoPlanejamentoaPrestaodeContas.pdf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5C417-3ECB-B85E-61D1-4B5FB548C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1EA0B578-4B42-AFD9-B2CA-345EC8888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3748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2ABC111-398B-9823-B184-BE6B0CDFD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081731"/>
            <a:ext cx="8839200" cy="1972746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r>
              <a:rPr lang="pt-BR" sz="36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  <a:t>EIXO TEMÁTICO I – MROSC, Fiscalização e Segurança</a:t>
            </a:r>
            <a:br>
              <a:rPr lang="pt-BR" sz="36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</a:br>
            <a:r>
              <a:rPr lang="pt-BR" sz="36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  <a:t> Jurídica das </a:t>
            </a:r>
            <a:r>
              <a:rPr lang="pt-BR" sz="3600" dirty="0" err="1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  <a:t>OSCs</a:t>
            </a:r>
            <a:br>
              <a:rPr lang="en-US" sz="37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</a:br>
            <a:endParaRPr lang="pt-BR" sz="3700" dirty="0">
              <a:latin typeface="Merriweather Bold" panose="020B0604020202020204" charset="0"/>
              <a:ea typeface="Merriweather Bold" panose="020B0604020202020204" charset="0"/>
              <a:cs typeface="Merriweather Bold" panose="020B060402020202020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B08DD03-BD20-B2BE-2747-5B61100E0767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20D29049-39A8-8C52-E444-25CB4FB384E6}"/>
              </a:ext>
            </a:extLst>
          </p:cNvPr>
          <p:cNvSpPr/>
          <p:nvPr/>
        </p:nvSpPr>
        <p:spPr>
          <a:xfrm>
            <a:off x="4766553" y="4753347"/>
            <a:ext cx="6468893" cy="1482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Drª. Patrícia </a:t>
            </a:r>
            <a:r>
              <a:rPr lang="en-US" sz="2700" b="1" dirty="0" err="1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Daliark</a:t>
            </a:r>
            <a:br>
              <a:rPr lang="en-US" sz="2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r>
              <a:rPr lang="pt-BR" noProof="0" dirty="0"/>
              <a:t>Advogada Especialista em Direito Administrativo, Gestão Pública,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pt-BR" noProof="0" dirty="0"/>
              <a:t>Direito Processual e Civil. Multiplicadora Certificada do Transferegov.br,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pt-BR" noProof="0" dirty="0"/>
              <a:t>Socia Fundadora e Assessora Jurídica do Instituto IA</a:t>
            </a:r>
            <a:endParaRPr lang="pt-BR" sz="2700" b="1" noProof="0" dirty="0">
              <a:solidFill>
                <a:srgbClr val="403C4E"/>
              </a:solidFill>
              <a:latin typeface="Merriweather Bold" pitchFamily="34" charset="0"/>
              <a:ea typeface="Merriweather Bold" pitchFamily="34" charset="-122"/>
              <a:cs typeface="Merriweather Bold" pitchFamily="34" charset="-12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DACE501-6248-2E4E-4284-1D84ECDC0456}"/>
              </a:ext>
            </a:extLst>
          </p:cNvPr>
          <p:cNvSpPr txBox="1"/>
          <p:nvPr/>
        </p:nvSpPr>
        <p:spPr>
          <a:xfrm>
            <a:off x="535021" y="2778657"/>
            <a:ext cx="11264630" cy="1229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4000"/>
              </a:lnSpc>
            </a:pPr>
            <a:r>
              <a:rPr lang="pt-BR" sz="24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  <a:t>Tema: MROSC na Prática: documentos essenciais, estatuto, atas, certidões, relatórios, transparência, gestão financeira </a:t>
            </a:r>
            <a:br>
              <a:rPr lang="pt-BR" sz="24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</a:br>
            <a:r>
              <a:rPr lang="pt-BR" sz="2400" dirty="0">
                <a:latin typeface="Merriweather Bold" panose="020B0604020202020204" charset="0"/>
                <a:ea typeface="Merriweather Bold" panose="020B0604020202020204" charset="0"/>
                <a:cs typeface="Merriweather Bold" panose="020B0604020202020204" charset="0"/>
              </a:rPr>
              <a:t>e controles internos</a:t>
            </a:r>
            <a:r>
              <a:rPr lang="pt-BR" sz="2400" dirty="0"/>
              <a:t>.</a:t>
            </a:r>
            <a:endParaRPr lang="en-US" sz="2400" b="1" dirty="0">
              <a:solidFill>
                <a:srgbClr val="403C4E"/>
              </a:solidFill>
              <a:latin typeface="Merriweather Bold" pitchFamily="34" charset="0"/>
              <a:ea typeface="Merriweather Bold" pitchFamily="34" charset="-122"/>
              <a:cs typeface="Merriweather Bold" pitchFamily="34" charset="-120"/>
            </a:endParaRP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0F6B613E-3FEC-65C7-F602-16AB89AC2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985" y="-214528"/>
            <a:ext cx="2244794" cy="299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99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AF22B-ACCA-0991-BADF-62F475800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E03D1E04-A668-6D9C-8B9D-A19B4246F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1874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F2B4F4-5524-38CD-58D3-A0E479715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9256" y="59011"/>
            <a:ext cx="9453663" cy="1972746"/>
          </a:xfrm>
        </p:spPr>
        <p:txBody>
          <a:bodyPr/>
          <a:lstStyle/>
          <a:p>
            <a:r>
              <a:rPr lang="en-US" sz="3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Lei 13.019/2014: O Marco </a:t>
            </a:r>
            <a:r>
              <a:rPr lang="pt-BR" sz="3200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Regulatório das</a:t>
            </a:r>
            <a:r>
              <a:rPr lang="pt-BR" sz="3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</a:t>
            </a:r>
            <a:r>
              <a:rPr lang="pt-BR" sz="3200" b="1" dirty="0" err="1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OSCs</a:t>
            </a:r>
            <a:r>
              <a:rPr lang="pt-BR" sz="3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que rege as </a:t>
            </a:r>
            <a:r>
              <a:rPr lang="pt-BR" sz="3200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Parcerias com a Administração Pública</a:t>
            </a:r>
            <a:endParaRPr lang="pt-BR" sz="3700" dirty="0">
              <a:latin typeface="Merriweather Bold" panose="020B0604020202020204" charset="0"/>
              <a:ea typeface="Merriweather Bold" panose="020B0604020202020204" charset="0"/>
              <a:cs typeface="Merriweather Bold" panose="020B060402020202020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9783A10-5C30-DB27-0AA1-0706F6615DB7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D7CAC52C-C7C2-D5CB-E2A5-EEBA53FDFF28}"/>
              </a:ext>
            </a:extLst>
          </p:cNvPr>
          <p:cNvSpPr/>
          <p:nvPr/>
        </p:nvSpPr>
        <p:spPr>
          <a:xfrm>
            <a:off x="4834639" y="6262705"/>
            <a:ext cx="4143809" cy="2833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Drª. Patrícia </a:t>
            </a:r>
            <a:r>
              <a:rPr lang="en-US" sz="1700" b="1" dirty="0" err="1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Daliark</a:t>
            </a:r>
            <a:endParaRPr lang="en-US" sz="1700" b="1" dirty="0">
              <a:solidFill>
                <a:srgbClr val="403C4E"/>
              </a:solidFill>
              <a:latin typeface="Merriweather Bold" pitchFamily="34" charset="0"/>
              <a:ea typeface="Merriweather Bold" pitchFamily="34" charset="-122"/>
              <a:cs typeface="Merriweather Bold" pitchFamily="34" charset="-12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B61427D-2B1E-8BD2-46FD-3BB534D7DF4D}"/>
              </a:ext>
            </a:extLst>
          </p:cNvPr>
          <p:cNvSpPr txBox="1"/>
          <p:nvPr/>
        </p:nvSpPr>
        <p:spPr>
          <a:xfrm>
            <a:off x="2572315" y="2074876"/>
            <a:ext cx="9198164" cy="4477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pt-BR" sz="16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 legislação federal é um </a:t>
            </a:r>
            <a:r>
              <a:rPr lang="pt-BR" sz="16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divisor de águas</a:t>
            </a:r>
            <a:r>
              <a:rPr lang="pt-BR" sz="16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estabelecendo um novo padrão para as relações entre a administração pública e as Organizações da Sociedade Civil (</a:t>
            </a:r>
            <a:r>
              <a:rPr lang="pt-BR" sz="1600" noProof="0" dirty="0" err="1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OSCs</a:t>
            </a:r>
            <a:r>
              <a:rPr lang="pt-BR" sz="16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no Brasil.</a:t>
            </a:r>
          </a:p>
          <a:p>
            <a:pPr marL="0" indent="0" algn="just">
              <a:lnSpc>
                <a:spcPct val="133000"/>
              </a:lnSpc>
              <a:buNone/>
            </a:pPr>
            <a:endParaRPr lang="pt-BR" sz="1600" noProof="0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ctr">
              <a:lnSpc>
                <a:spcPct val="133000"/>
              </a:lnSpc>
            </a:pPr>
            <a:r>
              <a:rPr lang="pt-BR" sz="20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“O MROSC surge para harmonizar, simplificar e dar transparência às parcerias, promovendo maior segurança jurídica e efetividade na</a:t>
            </a:r>
            <a:br>
              <a:rPr lang="pt-BR" sz="20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r>
              <a:rPr lang="pt-BR" sz="20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execução de projetos de interesse público.“</a:t>
            </a:r>
          </a:p>
          <a:p>
            <a:pPr algn="just">
              <a:lnSpc>
                <a:spcPct val="133000"/>
              </a:lnSpc>
            </a:pPr>
            <a:endParaRPr lang="pt-BR" sz="1600" noProof="0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algn="just">
              <a:lnSpc>
                <a:spcPct val="133000"/>
              </a:lnSpc>
            </a:pPr>
            <a:r>
              <a:rPr lang="pt-BR" sz="16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 a Lei 13.019/2014, foram criadas regras claras desde o chamamento público até a prestação de contas, garantindo que os recursos públicos sejam aplicados de forma mais eficiente e controlada, fortalecendo a confiança mútua.</a:t>
            </a:r>
            <a:endParaRPr lang="pt-BR" sz="1600" noProof="0" dirty="0"/>
          </a:p>
          <a:p>
            <a:pPr>
              <a:lnSpc>
                <a:spcPct val="133000"/>
              </a:lnSpc>
            </a:pPr>
            <a:endParaRPr lang="en-US" sz="1450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51FDEF-4B1F-9C2E-6B75-85222C02F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75" y="2000017"/>
            <a:ext cx="2003901" cy="28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4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E4A6944B-2B7C-6E08-4784-D4391E7DD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3617" y="3748"/>
            <a:ext cx="12192000" cy="685425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76" y="594717"/>
            <a:ext cx="10214048" cy="318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 Caminho da OSC: </a:t>
            </a:r>
            <a:r>
              <a:rPr lang="pt-BR" sz="2750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Etapas</a:t>
            </a:r>
            <a:r>
              <a:rPr lang="en-US" sz="2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Fundamentais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1250355"/>
            <a:ext cx="10868745" cy="46948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55023" y="4730740"/>
            <a:ext cx="1613822" cy="293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Normativas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3255023" y="5108282"/>
            <a:ext cx="1613822" cy="411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Conhecer leis e regras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398903" y="4730740"/>
            <a:ext cx="1613822" cy="293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Plano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398903" y="5108282"/>
            <a:ext cx="1613822" cy="411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Definir atividades e prazos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188227" y="1673987"/>
            <a:ext cx="1613822" cy="293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Captação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188227" y="2051529"/>
            <a:ext cx="1613822" cy="411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Recursos e financiamento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404137" y="1673987"/>
            <a:ext cx="1613822" cy="293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Formalização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9404137" y="2051529"/>
            <a:ext cx="1613822" cy="411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Assinar termo de parceria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352682" y="1673987"/>
            <a:ext cx="1613822" cy="293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Projeto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352682" y="2051529"/>
            <a:ext cx="1613822" cy="411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1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Elaborar proposta técnica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61475" y="6064746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Dominar cada etapa é o que diferencia uma OSC preparada de uma reativa. O processo completo garante resultados e credibilidade junto aos parceiros públicos.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A38AC-5030-386B-0449-EFDCA04E4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E0B6760C-C912-9972-ABB1-F9FC8470D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93412E8-2D37-8C52-BC7D-1E9935FDD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E116B71-AA14-0C63-D7F1-FDDAB9A67DE6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CAEC8844-CAB9-BFE2-15AE-372D64BCB467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C0D6959C-AE9D-7306-565F-1FDACEFB8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A48BFC8F-210E-F4C9-D261-4E0345548077}"/>
              </a:ext>
            </a:extLst>
          </p:cNvPr>
          <p:cNvSpPr/>
          <p:nvPr/>
        </p:nvSpPr>
        <p:spPr>
          <a:xfrm>
            <a:off x="661475" y="89544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Por que conhecer a legislação?</a:t>
            </a:r>
            <a:endParaRPr lang="en-US" sz="3700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6DF52F40-734C-5B2F-3559-B1D430BE6CAA}"/>
              </a:ext>
            </a:extLst>
          </p:cNvPr>
          <p:cNvSpPr/>
          <p:nvPr/>
        </p:nvSpPr>
        <p:spPr>
          <a:xfrm>
            <a:off x="661475" y="2360216"/>
            <a:ext cx="3053877" cy="2009080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72539058-5553-48A8-9720-A40029FAED85}"/>
              </a:ext>
            </a:extLst>
          </p:cNvPr>
          <p:cNvSpPr/>
          <p:nvPr/>
        </p:nvSpPr>
        <p:spPr>
          <a:xfrm>
            <a:off x="856832" y="2555577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Conformidade Jurídica</a:t>
            </a:r>
            <a:endParaRPr lang="en-US" sz="185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9E76D40E-9F7E-C408-BACE-A0504DB56576}"/>
              </a:ext>
            </a:extLst>
          </p:cNvPr>
          <p:cNvSpPr/>
          <p:nvPr/>
        </p:nvSpPr>
        <p:spPr>
          <a:xfrm>
            <a:off x="856832" y="2964259"/>
            <a:ext cx="26631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Garantir conformidade jurídica e evitar riscos legais que comprometam a organização.</a:t>
            </a:r>
            <a:endParaRPr lang="en-US" sz="1450" dirty="0"/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9EF604CC-DBC4-9AA2-AAF1-03B0645560DE}"/>
              </a:ext>
            </a:extLst>
          </p:cNvPr>
          <p:cNvSpPr/>
          <p:nvPr/>
        </p:nvSpPr>
        <p:spPr>
          <a:xfrm>
            <a:off x="3904359" y="2360216"/>
            <a:ext cx="3053976" cy="2009080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FE04992E-8728-B301-7E77-47B196E972AE}"/>
              </a:ext>
            </a:extLst>
          </p:cNvPr>
          <p:cNvSpPr/>
          <p:nvPr/>
        </p:nvSpPr>
        <p:spPr>
          <a:xfrm>
            <a:off x="4099715" y="2555577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Acesso a Recursos</a:t>
            </a:r>
            <a:endParaRPr lang="en-US" sz="185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D7C16A4A-4B24-2F85-43B3-875FAC4912B9}"/>
              </a:ext>
            </a:extLst>
          </p:cNvPr>
          <p:cNvSpPr/>
          <p:nvPr/>
        </p:nvSpPr>
        <p:spPr>
          <a:xfrm>
            <a:off x="4099715" y="2964259"/>
            <a:ext cx="266326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Acessar recursos públicos e estabelecer parcerias estratégicas com órgãos governamentais.</a:t>
            </a:r>
            <a:endParaRPr lang="en-US" sz="1450" dirty="0"/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3A3FD35D-8091-DBCB-63D4-852E677A9B28}"/>
              </a:ext>
            </a:extLst>
          </p:cNvPr>
          <p:cNvSpPr/>
          <p:nvPr/>
        </p:nvSpPr>
        <p:spPr>
          <a:xfrm>
            <a:off x="661475" y="4558309"/>
            <a:ext cx="6296860" cy="1208882"/>
          </a:xfrm>
          <a:prstGeom prst="roundRect">
            <a:avLst>
              <a:gd name="adj" fmla="val 5653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8E334D97-0F19-FADE-DAC7-CCCB12D29950}"/>
              </a:ext>
            </a:extLst>
          </p:cNvPr>
          <p:cNvSpPr/>
          <p:nvPr/>
        </p:nvSpPr>
        <p:spPr>
          <a:xfrm>
            <a:off x="856832" y="475367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Proteção Institucional</a:t>
            </a:r>
            <a:endParaRPr lang="en-US" sz="1850" dirty="0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5990EFBE-0F4D-10E1-13AC-8729CE69F701}"/>
              </a:ext>
            </a:extLst>
          </p:cNvPr>
          <p:cNvSpPr/>
          <p:nvPr/>
        </p:nvSpPr>
        <p:spPr>
          <a:xfrm>
            <a:off x="856832" y="5162352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Proteger a organização, seus colaboradores e os beneficiários dos serviços prestados.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25669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EBD7B-A2F8-74CA-94B0-C988CCA4F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C947003C-CA81-C413-1D83-A27738EDE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537417-2BF5-EA38-10DD-C8590154A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E861F68-2043-1ECE-37E8-0A27BF353436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B49E6235-5E99-0A11-FD72-AFDF29083C39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8" name="Text 0">
            <a:extLst>
              <a:ext uri="{FF2B5EF4-FFF2-40B4-BE49-F238E27FC236}">
                <a16:creationId xmlns:a16="http://schemas.microsoft.com/office/drawing/2014/main" id="{1C066F71-1E6F-B8F7-F423-559C260BD189}"/>
              </a:ext>
            </a:extLst>
          </p:cNvPr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1. Marco Regulatório das OSCs (MROSC)</a:t>
            </a:r>
            <a:endParaRPr lang="en-US" sz="3700" dirty="0"/>
          </a:p>
        </p:txBody>
      </p:sp>
      <p:pic>
        <p:nvPicPr>
          <p:cNvPr id="50" name="Image 0" descr="preencoded.png">
            <a:extLst>
              <a:ext uri="{FF2B5EF4-FFF2-40B4-BE49-F238E27FC236}">
                <a16:creationId xmlns:a16="http://schemas.microsoft.com/office/drawing/2014/main" id="{E3554D14-C70E-C4A3-C75C-BB2546D0C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52" name="Shape 1">
            <a:extLst>
              <a:ext uri="{FF2B5EF4-FFF2-40B4-BE49-F238E27FC236}">
                <a16:creationId xmlns:a16="http://schemas.microsoft.com/office/drawing/2014/main" id="{8DA63CE8-D5AE-D80C-8F0F-1135D7EB978D}"/>
              </a:ext>
            </a:extLst>
          </p:cNvPr>
          <p:cNvSpPr/>
          <p:nvPr/>
        </p:nvSpPr>
        <p:spPr>
          <a:xfrm>
            <a:off x="4633201" y="2542381"/>
            <a:ext cx="1553330" cy="287139"/>
          </a:xfrm>
          <a:prstGeom prst="roundRect">
            <a:avLst>
              <a:gd name="adj" fmla="val 22118"/>
            </a:avLst>
          </a:prstGeom>
          <a:solidFill>
            <a:srgbClr val="FFD8C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Text 2">
            <a:extLst>
              <a:ext uri="{FF2B5EF4-FFF2-40B4-BE49-F238E27FC236}">
                <a16:creationId xmlns:a16="http://schemas.microsoft.com/office/drawing/2014/main" id="{1D66F040-6093-AC62-4210-42B00215C15F}"/>
              </a:ext>
            </a:extLst>
          </p:cNvPr>
          <p:cNvSpPr/>
          <p:nvPr/>
        </p:nvSpPr>
        <p:spPr>
          <a:xfrm>
            <a:off x="4746605" y="2599035"/>
            <a:ext cx="193610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LEI Nº 13.019/2014</a:t>
            </a:r>
            <a:endParaRPr lang="en-US" sz="1150" dirty="0"/>
          </a:p>
        </p:txBody>
      </p:sp>
      <p:sp>
        <p:nvSpPr>
          <p:cNvPr id="56" name="Text 3">
            <a:extLst>
              <a:ext uri="{FF2B5EF4-FFF2-40B4-BE49-F238E27FC236}">
                <a16:creationId xmlns:a16="http://schemas.microsoft.com/office/drawing/2014/main" id="{34AE0979-5238-BA76-7CA6-3A61060442B5}"/>
              </a:ext>
            </a:extLst>
          </p:cNvPr>
          <p:cNvSpPr/>
          <p:nvPr/>
        </p:nvSpPr>
        <p:spPr>
          <a:xfrm>
            <a:off x="4633201" y="2905125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Legislação Central para Parcerias Público-Privadas</a:t>
            </a:r>
            <a:endParaRPr lang="en-US" sz="1850" dirty="0"/>
          </a:p>
        </p:txBody>
      </p:sp>
      <p:sp>
        <p:nvSpPr>
          <p:cNvPr id="58" name="Text 4">
            <a:extLst>
              <a:ext uri="{FF2B5EF4-FFF2-40B4-BE49-F238E27FC236}">
                <a16:creationId xmlns:a16="http://schemas.microsoft.com/office/drawing/2014/main" id="{0E4D4A9B-EAF5-CEBC-2CE8-834630E0F418}"/>
              </a:ext>
            </a:extLst>
          </p:cNvPr>
          <p:cNvSpPr/>
          <p:nvPr/>
        </p:nvSpPr>
        <p:spPr>
          <a:xfrm>
            <a:off x="4633201" y="3389412"/>
            <a:ext cx="6903269" cy="1946672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Regulamenta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Termo de Fomento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Termo de Colaboração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Plano de Trabalho e Prestação de Contas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Essencial para quem trabalha com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emendas parlamentares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projetos sociais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 regras claras entre OSCs e entes públicos federais, estaduais e municipais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34025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175CB-45BB-274C-5438-300F2FE77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E268DDCB-DE03-B979-2786-DB1D878FF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40E9D5-0DB4-6425-5EA9-787A6B8C0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DAE4849C-1A67-F599-6081-26A814844690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61BC665-C606-B054-8889-4174BCDFEF1F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C3C40DF-92D1-1529-B131-1DBE40CEBC39}"/>
              </a:ext>
            </a:extLst>
          </p:cNvPr>
          <p:cNvSpPr/>
          <p:nvPr/>
        </p:nvSpPr>
        <p:spPr>
          <a:xfrm>
            <a:off x="977479" y="3104158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Liberdade de Associação</a:t>
            </a:r>
            <a:endParaRPr lang="en-US" sz="185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159649A-E9FD-E4E9-185C-94B0DD9D05E8}"/>
              </a:ext>
            </a:extLst>
          </p:cNvPr>
          <p:cNvSpPr/>
          <p:nvPr/>
        </p:nvSpPr>
        <p:spPr>
          <a:xfrm>
            <a:off x="977479" y="3512840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Art. 5º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Garante o direito fundamental de associação, base jurídica para a existência das OSCs.</a:t>
            </a:r>
            <a:endParaRPr lang="en-US" sz="145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5067ED07-DA8B-3E96-2AED-57EC7C5332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7359" y="2889746"/>
            <a:ext cx="3496877" cy="2047180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579DAA21-61C8-7FBD-562B-E77F591EFCE4}"/>
              </a:ext>
            </a:extLst>
          </p:cNvPr>
          <p:cNvSpPr/>
          <p:nvPr/>
        </p:nvSpPr>
        <p:spPr>
          <a:xfrm>
            <a:off x="4663363" y="3104158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Imunidade Tributária</a:t>
            </a:r>
            <a:endParaRPr lang="en-US" sz="185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D4122CBA-1F63-CEF9-F0A7-E4C8415DC958}"/>
              </a:ext>
            </a:extLst>
          </p:cNvPr>
          <p:cNvSpPr/>
          <p:nvPr/>
        </p:nvSpPr>
        <p:spPr>
          <a:xfrm>
            <a:off x="4663363" y="3512840"/>
            <a:ext cx="296646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Art. 150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Estabelece imunidade tributária para entidades privadas sem fins lucrativos.</a:t>
            </a:r>
            <a:endParaRPr lang="en-US" sz="1450" dirty="0"/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6C94E5C9-B052-4B57-D257-EF9640ED0E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3244" y="2889746"/>
            <a:ext cx="3496877" cy="2047180"/>
          </a:xfrm>
          <a:prstGeom prst="rect">
            <a:avLst/>
          </a:prstGeom>
        </p:spPr>
      </p:pic>
      <p:sp>
        <p:nvSpPr>
          <p:cNvPr id="19" name="Text 5">
            <a:extLst>
              <a:ext uri="{FF2B5EF4-FFF2-40B4-BE49-F238E27FC236}">
                <a16:creationId xmlns:a16="http://schemas.microsoft.com/office/drawing/2014/main" id="{A50216CB-1C3E-B4B1-4A36-14A6991E85D0}"/>
              </a:ext>
            </a:extLst>
          </p:cNvPr>
          <p:cNvSpPr/>
          <p:nvPr/>
        </p:nvSpPr>
        <p:spPr>
          <a:xfrm>
            <a:off x="8349247" y="3104158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Direitos Sociais</a:t>
            </a:r>
            <a:endParaRPr lang="en-US" sz="185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7DE638AB-4A3D-4CA6-BEDE-2B1BAEEBAD1A}"/>
              </a:ext>
            </a:extLst>
          </p:cNvPr>
          <p:cNvSpPr/>
          <p:nvPr/>
        </p:nvSpPr>
        <p:spPr>
          <a:xfrm>
            <a:off x="8349247" y="3512840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 direitos em seguridade social, educação, cultura e proteção à criança e ao adolescente.</a:t>
            </a:r>
            <a:endParaRPr lang="en-US" sz="1450" dirty="0"/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6629CC39-70FA-20F6-DBCC-61E561D30217}"/>
              </a:ext>
            </a:extLst>
          </p:cNvPr>
          <p:cNvSpPr/>
          <p:nvPr/>
        </p:nvSpPr>
        <p:spPr>
          <a:xfrm>
            <a:off x="661475" y="192107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2. Constituição Federal de 1988</a:t>
            </a:r>
            <a:endParaRPr lang="en-US" sz="3700" dirty="0"/>
          </a:p>
        </p:txBody>
      </p:sp>
      <p:pic>
        <p:nvPicPr>
          <p:cNvPr id="42" name="Imagem 41" descr="Conceito de Constituição">
            <a:extLst>
              <a:ext uri="{FF2B5EF4-FFF2-40B4-BE49-F238E27FC236}">
                <a16:creationId xmlns:a16="http://schemas.microsoft.com/office/drawing/2014/main" id="{BC5EC3F4-0E16-100B-9456-1301B1018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89" y="518768"/>
            <a:ext cx="2098991" cy="209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74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766F-5552-FE8D-CB1B-F86F932A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B4673A92-48DB-4879-5947-76C2E286B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1874"/>
            <a:ext cx="12192000" cy="6854252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A2E3279D-28FD-6BD3-BFA8-1FE998979089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1C27847-AD72-3DE4-B995-6F78FBA4D38D}"/>
              </a:ext>
            </a:extLst>
          </p:cNvPr>
          <p:cNvSpPr/>
          <p:nvPr/>
        </p:nvSpPr>
        <p:spPr>
          <a:xfrm>
            <a:off x="6634262" y="6340526"/>
            <a:ext cx="2412280" cy="322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Drª. Patrícia </a:t>
            </a:r>
            <a:r>
              <a:rPr lang="en-US" sz="1700" b="1" dirty="0" err="1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Daliark</a:t>
            </a:r>
            <a:endParaRPr lang="en-US" sz="1700" b="1" dirty="0">
              <a:solidFill>
                <a:srgbClr val="403C4E"/>
              </a:solidFill>
              <a:latin typeface="Merriweather Bold" pitchFamily="34" charset="0"/>
              <a:ea typeface="Merriweather Bold" pitchFamily="34" charset="-122"/>
              <a:cs typeface="Merriweather Bold" pitchFamily="34" charset="-120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B70052EB-BFCA-F643-2EE1-1561422E3DC4}"/>
              </a:ext>
            </a:extLst>
          </p:cNvPr>
          <p:cNvSpPr/>
          <p:nvPr/>
        </p:nvSpPr>
        <p:spPr>
          <a:xfrm>
            <a:off x="661475" y="1931690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3. Código Civil</a:t>
            </a:r>
            <a:endParaRPr lang="en-US" sz="3700" dirty="0"/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D8429D7D-B723-B9B8-5F1C-BAE3E9D09B37}"/>
              </a:ext>
            </a:extLst>
          </p:cNvPr>
          <p:cNvSpPr/>
          <p:nvPr/>
        </p:nvSpPr>
        <p:spPr>
          <a:xfrm>
            <a:off x="661475" y="2734965"/>
            <a:ext cx="1553330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FFAD9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B61BED41-564D-CB6E-CF47-100B581DD3BA}"/>
              </a:ext>
            </a:extLst>
          </p:cNvPr>
          <p:cNvSpPr/>
          <p:nvPr/>
        </p:nvSpPr>
        <p:spPr>
          <a:xfrm>
            <a:off x="774879" y="2791619"/>
            <a:ext cx="193610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b="1" dirty="0">
                <a:latin typeface="Open Sans" pitchFamily="34" charset="0"/>
                <a:ea typeface="Open Sans" pitchFamily="34" charset="-122"/>
                <a:cs typeface="Open Sans" pitchFamily="34" charset="-120"/>
              </a:rPr>
              <a:t>LEI Nº 10.406/2002</a:t>
            </a:r>
            <a:endParaRPr lang="en-US" sz="1150" b="1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39A98FA7-5737-C54D-D550-EB858C0691FA}"/>
              </a:ext>
            </a:extLst>
          </p:cNvPr>
          <p:cNvSpPr/>
          <p:nvPr/>
        </p:nvSpPr>
        <p:spPr>
          <a:xfrm>
            <a:off x="661475" y="3234730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Fundamental para a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constituição e funcionamento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associações e fundações no Brasil.</a:t>
            </a:r>
            <a:endParaRPr lang="en-US" sz="1450" dirty="0"/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0284B4F0-8DBD-1127-6C8B-2ADFB181087D}"/>
              </a:ext>
            </a:extLst>
          </p:cNvPr>
          <p:cNvSpPr/>
          <p:nvPr/>
        </p:nvSpPr>
        <p:spPr>
          <a:xfrm>
            <a:off x="661475" y="4009628"/>
            <a:ext cx="6903269" cy="1039416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Regulamenta estatuto social, assembleia geral, administração e dissolução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Livro I, Título II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Das Pessoas Jurídicas é especialmente relevante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 deveres dos administradores e responsabilidades institucionais</a:t>
            </a:r>
            <a:endParaRPr lang="en-US" sz="1450" dirty="0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C661C1A5-3C31-A791-68FA-75D18BC01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1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2E80B-1FE7-C216-CFB8-17F18FE2A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0DDEC640-00E7-B524-44D9-ABCDDAE9C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124BDE-03AC-E786-0B38-DC7FD36AA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BCD4C16-F624-1207-07A3-B535B59D856C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7D7DBFA-9C3F-CB0C-54DE-9A5CC48C05EA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0A7CA8D1-45CE-985B-725F-1BFF76D400A1}"/>
              </a:ext>
            </a:extLst>
          </p:cNvPr>
          <p:cNvSpPr/>
          <p:nvPr/>
        </p:nvSpPr>
        <p:spPr>
          <a:xfrm>
            <a:off x="776790" y="178257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4. Imunidade e Benefícios Tributários</a:t>
            </a:r>
            <a:endParaRPr lang="en-US" sz="3700" dirty="0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D87C2D7C-D48D-794B-C6D4-EC54A3B8A54E}"/>
              </a:ext>
            </a:extLst>
          </p:cNvPr>
          <p:cNvSpPr/>
          <p:nvPr/>
        </p:nvSpPr>
        <p:spPr>
          <a:xfrm>
            <a:off x="661475" y="2802434"/>
            <a:ext cx="10868745" cy="1404243"/>
          </a:xfrm>
          <a:prstGeom prst="roundRect">
            <a:avLst>
              <a:gd name="adj" fmla="val 5653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E043CCB9-3356-4BCC-E120-3EBCF137CA93}"/>
              </a:ext>
            </a:extLst>
          </p:cNvPr>
          <p:cNvSpPr/>
          <p:nvPr/>
        </p:nvSpPr>
        <p:spPr>
          <a:xfrm>
            <a:off x="667825" y="2808784"/>
            <a:ext cx="5428023" cy="1391543"/>
          </a:xfrm>
          <a:custGeom>
            <a:avLst/>
            <a:gdLst/>
            <a:ahLst/>
            <a:cxnLst/>
            <a:rect l="l" t="t" r="r" b="b"/>
            <a:pathLst>
              <a:path w="5428023" h="1391543">
                <a:moveTo>
                  <a:pt x="66156" y="0"/>
                </a:moveTo>
                <a:lnTo>
                  <a:pt x="5428023" y="0"/>
                </a:lnTo>
                <a:lnTo>
                  <a:pt x="5428023" y="1391543"/>
                </a:lnTo>
                <a:lnTo>
                  <a:pt x="66156" y="1391543"/>
                </a:lnTo>
                <a:arcTo wR="66156" hR="66158" stAng="5400000" swAng="5400000"/>
                <a:lnTo>
                  <a:pt x="0" y="66158"/>
                </a:lnTo>
                <a:arcTo wR="66156" hR="66158" stAng="10800000" swAng="5400000"/>
                <a:close/>
              </a:path>
            </a:pathLst>
          </a:custGeom>
          <a:solidFill>
            <a:srgbClr val="FFD8C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759EF95D-B3E1-AC92-7E7E-4A90FAF7A89C}"/>
              </a:ext>
            </a:extLst>
          </p:cNvPr>
          <p:cNvSpPr/>
          <p:nvPr/>
        </p:nvSpPr>
        <p:spPr>
          <a:xfrm>
            <a:off x="856832" y="2997795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Imunidade</a:t>
            </a:r>
            <a:endParaRPr lang="en-US" sz="1850" dirty="0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5330EEFA-9AF6-CCA1-BA75-6C8A4825E162}"/>
              </a:ext>
            </a:extLst>
          </p:cNvPr>
          <p:cNvSpPr/>
          <p:nvPr/>
        </p:nvSpPr>
        <p:spPr>
          <a:xfrm>
            <a:off x="856832" y="3406477"/>
            <a:ext cx="50500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Direito constitucional — automático para entidades que preenchem os requisitos da Constituição Federal.</a:t>
            </a:r>
            <a:endParaRPr lang="en-US" sz="1450" dirty="0"/>
          </a:p>
        </p:txBody>
      </p:sp>
      <p:sp>
        <p:nvSpPr>
          <p:cNvPr id="29" name="Shape 5">
            <a:extLst>
              <a:ext uri="{FF2B5EF4-FFF2-40B4-BE49-F238E27FC236}">
                <a16:creationId xmlns:a16="http://schemas.microsoft.com/office/drawing/2014/main" id="{5E0D213F-A084-E31D-1F93-899712C950DD}"/>
              </a:ext>
            </a:extLst>
          </p:cNvPr>
          <p:cNvSpPr/>
          <p:nvPr/>
        </p:nvSpPr>
        <p:spPr>
          <a:xfrm>
            <a:off x="6095848" y="2808784"/>
            <a:ext cx="5428023" cy="1391543"/>
          </a:xfrm>
          <a:custGeom>
            <a:avLst/>
            <a:gdLst/>
            <a:ahLst/>
            <a:cxnLst/>
            <a:rect l="l" t="t" r="r" b="b"/>
            <a:pathLst>
              <a:path w="5428023" h="1391543">
                <a:moveTo>
                  <a:pt x="0" y="0"/>
                </a:moveTo>
                <a:lnTo>
                  <a:pt x="5361866" y="0"/>
                </a:lnTo>
                <a:arcTo wR="66156" hR="66158" stAng="16200000" swAng="5400000"/>
                <a:lnTo>
                  <a:pt x="5428023" y="1325385"/>
                </a:lnTo>
                <a:arcTo wR="66156" hR="66158" stAng="0" swAng="5400000"/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FFD8C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6">
            <a:extLst>
              <a:ext uri="{FF2B5EF4-FFF2-40B4-BE49-F238E27FC236}">
                <a16:creationId xmlns:a16="http://schemas.microsoft.com/office/drawing/2014/main" id="{34DD0F8A-9709-B6F5-0BCD-9D299FD92E4E}"/>
              </a:ext>
            </a:extLst>
          </p:cNvPr>
          <p:cNvSpPr/>
          <p:nvPr/>
        </p:nvSpPr>
        <p:spPr>
          <a:xfrm>
            <a:off x="6095848" y="2808784"/>
            <a:ext cx="25399" cy="1391543"/>
          </a:xfrm>
          <a:prstGeom prst="roundRect">
            <a:avLst>
              <a:gd name="adj" fmla="val 50001"/>
            </a:avLst>
          </a:prstGeom>
          <a:solidFill>
            <a:srgbClr val="E5BEB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F4D5E3CE-C2BB-BFAD-0F11-C76ACF374E73}"/>
              </a:ext>
            </a:extLst>
          </p:cNvPr>
          <p:cNvSpPr/>
          <p:nvPr/>
        </p:nvSpPr>
        <p:spPr>
          <a:xfrm>
            <a:off x="6284854" y="2997795"/>
            <a:ext cx="50500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Isenção</a:t>
            </a:r>
            <a:endParaRPr lang="en-US" sz="1850" dirty="0"/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2957E5AE-85A8-846C-A39B-A68D1F116E4D}"/>
              </a:ext>
            </a:extLst>
          </p:cNvPr>
          <p:cNvSpPr/>
          <p:nvPr/>
        </p:nvSpPr>
        <p:spPr>
          <a:xfrm>
            <a:off x="6284854" y="3406477"/>
            <a:ext cx="50500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Benefício legal — concedido por lei ordinária, pode ser revogado e exige cumprimento de condições específicas.</a:t>
            </a:r>
            <a:endParaRPr lang="en-US" sz="1450" dirty="0"/>
          </a:p>
        </p:txBody>
      </p:sp>
      <p:sp>
        <p:nvSpPr>
          <p:cNvPr id="37" name="Shape 9">
            <a:extLst>
              <a:ext uri="{FF2B5EF4-FFF2-40B4-BE49-F238E27FC236}">
                <a16:creationId xmlns:a16="http://schemas.microsoft.com/office/drawing/2014/main" id="{E5F3A13F-CACD-10E8-5A91-CB03758453D6}"/>
              </a:ext>
            </a:extLst>
          </p:cNvPr>
          <p:cNvSpPr/>
          <p:nvPr/>
        </p:nvSpPr>
        <p:spPr>
          <a:xfrm>
            <a:off x="661475" y="4523284"/>
            <a:ext cx="94454" cy="94456"/>
          </a:xfrm>
          <a:prstGeom prst="ellipse">
            <a:avLst/>
          </a:prstGeom>
          <a:solidFill>
            <a:srgbClr val="FFAD9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Text 10">
            <a:extLst>
              <a:ext uri="{FF2B5EF4-FFF2-40B4-BE49-F238E27FC236}">
                <a16:creationId xmlns:a16="http://schemas.microsoft.com/office/drawing/2014/main" id="{15F66AD3-1005-8AD7-6F3C-4F2C5434A5AA}"/>
              </a:ext>
            </a:extLst>
          </p:cNvPr>
          <p:cNvSpPr/>
          <p:nvPr/>
        </p:nvSpPr>
        <p:spPr>
          <a:xfrm>
            <a:off x="944936" y="4419302"/>
            <a:ext cx="5032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Complementar nº 187/2021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disciplina a certificação de entidades beneficentes de assistência social</a:t>
            </a:r>
            <a:endParaRPr lang="en-US" sz="1450" dirty="0"/>
          </a:p>
        </p:txBody>
      </p:sp>
      <p:sp>
        <p:nvSpPr>
          <p:cNvPr id="41" name="Shape 11">
            <a:extLst>
              <a:ext uri="{FF2B5EF4-FFF2-40B4-BE49-F238E27FC236}">
                <a16:creationId xmlns:a16="http://schemas.microsoft.com/office/drawing/2014/main" id="{85FCC93F-BFF7-7865-08BF-EE187063BE5E}"/>
              </a:ext>
            </a:extLst>
          </p:cNvPr>
          <p:cNvSpPr/>
          <p:nvPr/>
        </p:nvSpPr>
        <p:spPr>
          <a:xfrm>
            <a:off x="6213915" y="4523284"/>
            <a:ext cx="94454" cy="94456"/>
          </a:xfrm>
          <a:prstGeom prst="ellipse">
            <a:avLst/>
          </a:prstGeom>
          <a:solidFill>
            <a:srgbClr val="FFAD9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5" name="Image 0" descr="preencoded.png">
            <a:extLst>
              <a:ext uri="{FF2B5EF4-FFF2-40B4-BE49-F238E27FC236}">
                <a16:creationId xmlns:a16="http://schemas.microsoft.com/office/drawing/2014/main" id="{A3D8AF9B-1C54-630B-A371-A5CEE16A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455" y="210524"/>
            <a:ext cx="1828626" cy="18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83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79FB1-3323-8D7C-C0DA-7F3E26389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20D581F4-E9C7-FAF1-0C96-7A5D69C67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18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58DFF5-CF3E-509B-96B6-DB67E9F68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E911C4A-63A4-667F-995E-C05F29ECF1F5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3AE64B26-1EF9-B738-5058-4A132A6400BD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F5D08714-6B8D-11A4-EC7B-CF700289EF9C}"/>
              </a:ext>
            </a:extLst>
          </p:cNvPr>
          <p:cNvSpPr/>
          <p:nvPr/>
        </p:nvSpPr>
        <p:spPr>
          <a:xfrm>
            <a:off x="4853981" y="943544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5. CEBAS — Certificação de Entidades Beneficentes</a:t>
            </a:r>
            <a:endParaRPr lang="en-US" sz="3700" dirty="0"/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29964A78-9EF8-3B8F-C33D-E99DFB636776}"/>
              </a:ext>
            </a:extLst>
          </p:cNvPr>
          <p:cNvSpPr/>
          <p:nvPr/>
        </p:nvSpPr>
        <p:spPr>
          <a:xfrm>
            <a:off x="5233360" y="2889151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Quando é obrigatório?</a:t>
            </a:r>
            <a:endParaRPr lang="en-US" sz="1850" dirty="0"/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73912379-A492-3AB4-3550-7BF19F87A3D9}"/>
              </a:ext>
            </a:extLst>
          </p:cNvPr>
          <p:cNvSpPr/>
          <p:nvPr/>
        </p:nvSpPr>
        <p:spPr>
          <a:xfrm>
            <a:off x="5233360" y="3373438"/>
            <a:ext cx="2917851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OSCs atuantes em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assistência social, saúde ou educação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que desejam usufruir da imunidade das contribuições sociais.</a:t>
            </a:r>
            <a:endParaRPr lang="en-US" sz="1450" dirty="0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49EB0EE5-7E01-1E3E-09E8-A18F1CB3EC3E}"/>
              </a:ext>
            </a:extLst>
          </p:cNvPr>
          <p:cNvSpPr/>
          <p:nvPr/>
        </p:nvSpPr>
        <p:spPr>
          <a:xfrm>
            <a:off x="8618719" y="2889151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Como obter?</a:t>
            </a:r>
            <a:endParaRPr lang="en-US" sz="1850" dirty="0"/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A274B71C-1364-3BFB-45C2-170EA2A7988A}"/>
              </a:ext>
            </a:extLst>
          </p:cNvPr>
          <p:cNvSpPr/>
          <p:nvPr/>
        </p:nvSpPr>
        <p:spPr>
          <a:xfrm>
            <a:off x="8618719" y="3373438"/>
            <a:ext cx="2917851" cy="2183011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Complementar nº 187/2021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estabelece os requisitos e critérios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Requer observância dos regulamentos dos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Ministérios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responsáveis por cada área</a:t>
            </a:r>
            <a:endParaRPr lang="en-US" sz="1450" dirty="0"/>
          </a:p>
        </p:txBody>
      </p:sp>
      <p:pic>
        <p:nvPicPr>
          <p:cNvPr id="37" name="Image 0" descr="preencoded.png">
            <a:extLst>
              <a:ext uri="{FF2B5EF4-FFF2-40B4-BE49-F238E27FC236}">
                <a16:creationId xmlns:a16="http://schemas.microsoft.com/office/drawing/2014/main" id="{D312BE8E-A921-95E4-8137-8D42AC234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51" y="548858"/>
            <a:ext cx="4382879" cy="58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8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15D45-26E8-1741-00C7-388B0A593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9CE26A45-DE46-F2A8-32BF-0A03EBACF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DF0BAB-6DE3-C245-F274-F0D9D1D1B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1AFB32-462D-7FEF-775D-7F7EB32ACCC0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3FAE6EC9-5B30-8323-86CF-F7C9CA2F712A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3A4E6C2-BD10-84BA-CC0E-5B496347F6E5}"/>
              </a:ext>
            </a:extLst>
          </p:cNvPr>
          <p:cNvSpPr/>
          <p:nvPr/>
        </p:nvSpPr>
        <p:spPr>
          <a:xfrm>
            <a:off x="661475" y="1489373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6. Transparência, Controle e </a:t>
            </a:r>
            <a:r>
              <a:rPr lang="en-US" sz="3700" b="1" dirty="0" err="1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Prestação</a:t>
            </a: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de Contas</a:t>
            </a:r>
            <a:endParaRPr lang="en-US" sz="37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3E9AB6F-C63A-98E1-4AE5-7FE8935E14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048695"/>
            <a:ext cx="472468" cy="47248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8825168C-8EE8-F45A-1B69-DDE971C1DCA0}"/>
              </a:ext>
            </a:extLst>
          </p:cNvPr>
          <p:cNvSpPr/>
          <p:nvPr/>
        </p:nvSpPr>
        <p:spPr>
          <a:xfrm>
            <a:off x="661475" y="3757414"/>
            <a:ext cx="346542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Lei de Responsabilidade Fiscal</a:t>
            </a:r>
            <a:endParaRPr lang="en-US" sz="1850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9FFF8043-ED28-23ED-5A4D-0F0A5EC3683B}"/>
              </a:ext>
            </a:extLst>
          </p:cNvPr>
          <p:cNvSpPr/>
          <p:nvPr/>
        </p:nvSpPr>
        <p:spPr>
          <a:xfrm>
            <a:off x="661475" y="4461371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LC 101/2000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Regula a gestão responsável de recursos públicos recebidos pelas OSCs.</a:t>
            </a:r>
            <a:endParaRPr lang="en-US" sz="1450" dirty="0"/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994DB9F3-0312-9ECC-0663-A77005B47D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3048695"/>
            <a:ext cx="472468" cy="472480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65F86C70-F5F1-3F2A-AE96-0BAC68478B33}"/>
              </a:ext>
            </a:extLst>
          </p:cNvPr>
          <p:cNvSpPr/>
          <p:nvPr/>
        </p:nvSpPr>
        <p:spPr>
          <a:xfrm>
            <a:off x="4363135" y="375741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Lei de Acesso à Informação</a:t>
            </a:r>
            <a:endParaRPr lang="en-US" sz="1850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E88BCE80-43A2-3F2A-D47E-CB32F71042DE}"/>
              </a:ext>
            </a:extLst>
          </p:cNvPr>
          <p:cNvSpPr/>
          <p:nvPr/>
        </p:nvSpPr>
        <p:spPr>
          <a:xfrm>
            <a:off x="4363135" y="4166096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12.527/2011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Garante transparência no uso de recursos públicos por entidades parceiras.</a:t>
            </a:r>
            <a:endParaRPr lang="en-US" sz="1450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66C2F8D3-A638-4C89-DD00-C416F71D5E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4794" y="3048695"/>
            <a:ext cx="472468" cy="472480"/>
          </a:xfrm>
          <a:prstGeom prst="rect">
            <a:avLst/>
          </a:prstGeom>
        </p:spPr>
      </p:pic>
      <p:sp>
        <p:nvSpPr>
          <p:cNvPr id="23" name="Text 5">
            <a:extLst>
              <a:ext uri="{FF2B5EF4-FFF2-40B4-BE49-F238E27FC236}">
                <a16:creationId xmlns:a16="http://schemas.microsoft.com/office/drawing/2014/main" id="{27096247-3B92-CACE-F47F-8645ACADCA9C}"/>
              </a:ext>
            </a:extLst>
          </p:cNvPr>
          <p:cNvSpPr/>
          <p:nvPr/>
        </p:nvSpPr>
        <p:spPr>
          <a:xfrm>
            <a:off x="8064794" y="375741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Nova Lei de Licitações</a:t>
            </a:r>
            <a:endParaRPr lang="en-US" sz="185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68ABF735-8386-EE59-E6F6-EF6D245E39C7}"/>
              </a:ext>
            </a:extLst>
          </p:cNvPr>
          <p:cNvSpPr/>
          <p:nvPr/>
        </p:nvSpPr>
        <p:spPr>
          <a:xfrm>
            <a:off x="8064794" y="4166096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14.133/2021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Regula contratações públicas e impacta processos de parceria com o Estado.</a:t>
            </a:r>
            <a:endParaRPr lang="en-US" sz="1450" dirty="0"/>
          </a:p>
        </p:txBody>
      </p:sp>
      <p:pic>
        <p:nvPicPr>
          <p:cNvPr id="27" name="Image 0" descr="preencoded.png">
            <a:extLst>
              <a:ext uri="{FF2B5EF4-FFF2-40B4-BE49-F238E27FC236}">
                <a16:creationId xmlns:a16="http://schemas.microsoft.com/office/drawing/2014/main" id="{B75BA322-2625-80E9-048C-D864E6D15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6990" y="267082"/>
            <a:ext cx="1756667" cy="175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40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826DA-6F3F-25BE-449D-023471E87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82FAD6A9-09D8-BB53-6EB1-E5FE95106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EC76357-85B5-5B1F-5BCC-37B348DAF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000DE3D-4CA2-0184-30CD-00FD1B52BA1B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934C76E2-A9E2-AB04-67F1-863C9C530093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pic>
        <p:nvPicPr>
          <p:cNvPr id="41" name="Image 0" descr="preencoded.png">
            <a:extLst>
              <a:ext uri="{FF2B5EF4-FFF2-40B4-BE49-F238E27FC236}">
                <a16:creationId xmlns:a16="http://schemas.microsoft.com/office/drawing/2014/main" id="{52D9FDFA-EBD2-60A5-C812-AA55B8DCD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43" name="Text 0">
            <a:extLst>
              <a:ext uri="{FF2B5EF4-FFF2-40B4-BE49-F238E27FC236}">
                <a16:creationId xmlns:a16="http://schemas.microsoft.com/office/drawing/2014/main" id="{D62FC1E7-0C67-B770-3D56-761EADB67074}"/>
              </a:ext>
            </a:extLst>
          </p:cNvPr>
          <p:cNvSpPr/>
          <p:nvPr/>
        </p:nvSpPr>
        <p:spPr>
          <a:xfrm>
            <a:off x="4633201" y="1746845"/>
            <a:ext cx="690326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7. Recursos Públicos e Emendas Parlamentares</a:t>
            </a:r>
            <a:endParaRPr lang="en-US" sz="3700" dirty="0"/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83670A5A-3819-0C6B-5A28-DF81C1A0DCF7}"/>
              </a:ext>
            </a:extLst>
          </p:cNvPr>
          <p:cNvSpPr/>
          <p:nvPr/>
        </p:nvSpPr>
        <p:spPr>
          <a:xfrm>
            <a:off x="4633201" y="3117155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Operar com recursos públicos exige domínio das normas orçamentárias e das plataformas governamentais.</a:t>
            </a:r>
            <a:endParaRPr lang="en-US" sz="1450" dirty="0"/>
          </a:p>
        </p:txBody>
      </p:sp>
      <p:sp>
        <p:nvSpPr>
          <p:cNvPr id="47" name="Text 2">
            <a:extLst>
              <a:ext uri="{FF2B5EF4-FFF2-40B4-BE49-F238E27FC236}">
                <a16:creationId xmlns:a16="http://schemas.microsoft.com/office/drawing/2014/main" id="{95AD3626-7A66-A65E-AC3B-3F9740EC5E20}"/>
              </a:ext>
            </a:extLst>
          </p:cNvPr>
          <p:cNvSpPr/>
          <p:nvPr/>
        </p:nvSpPr>
        <p:spPr>
          <a:xfrm>
            <a:off x="4633201" y="3892054"/>
            <a:ext cx="6903269" cy="1341834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Conhecimento de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LDO, LOA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nº 4.320/1964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é indispensável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Transferegov.br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é a plataforma central para operação das parcerias federais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Conformidade obrigatória com as normas do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órgão concedente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17150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A5E29-A8B6-628A-D557-B8694E4B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7C553A4F-3F3D-9AE6-0823-E2958B118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032236-DDA7-B3BF-5216-C0D1D2AAF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B911FFF-DAA8-A535-31AA-716D4B82436D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B5EA0EA9-9CFC-7002-9164-018D097D5C28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C66CDF84-DB9A-D657-CCD5-A0C30F2AF62A}"/>
              </a:ext>
            </a:extLst>
          </p:cNvPr>
          <p:cNvSpPr/>
          <p:nvPr/>
        </p:nvSpPr>
        <p:spPr>
          <a:xfrm>
            <a:off x="661475" y="99198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8. Legislação Específica por Área de Atuação</a:t>
            </a:r>
            <a:endParaRPr lang="en-US" sz="37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F6DEB20B-A253-4411-CD75-E5D84A230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60662"/>
            <a:ext cx="5339820" cy="1706959"/>
          </a:xfrm>
          <a:prstGeom prst="rect">
            <a:avLst/>
          </a:prstGeom>
        </p:spPr>
      </p:pic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F7C09065-8F38-0692-CCB6-36B921322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9605" y="2124571"/>
            <a:ext cx="283461" cy="283468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3629CCD7-9063-9733-92E2-31706495B9C0}"/>
              </a:ext>
            </a:extLst>
          </p:cNvPr>
          <p:cNvSpPr/>
          <p:nvPr/>
        </p:nvSpPr>
        <p:spPr>
          <a:xfrm>
            <a:off x="875881" y="2742109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Assistência Social</a:t>
            </a:r>
            <a:endParaRPr lang="en-US" sz="18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3F73804B-5019-3BCB-0269-5FCE5FDFDFA1}"/>
              </a:ext>
            </a:extLst>
          </p:cNvPr>
          <p:cNvSpPr/>
          <p:nvPr/>
        </p:nvSpPr>
        <p:spPr>
          <a:xfrm>
            <a:off x="875881" y="3150791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LOAS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(Lei 8.742/1993) e normas do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SUAS</a:t>
            </a:r>
            <a:endParaRPr lang="en-US" sz="1450" dirty="0"/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F37F7406-0297-D806-C5DF-C77109395E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1960662"/>
            <a:ext cx="5339919" cy="1706959"/>
          </a:xfrm>
          <a:prstGeom prst="rect">
            <a:avLst/>
          </a:prstGeom>
        </p:spPr>
      </p:pic>
      <p:pic>
        <p:nvPicPr>
          <p:cNvPr id="19" name="Image 3" descr="preencoded.png">
            <a:extLst>
              <a:ext uri="{FF2B5EF4-FFF2-40B4-BE49-F238E27FC236}">
                <a16:creationId xmlns:a16="http://schemas.microsoft.com/office/drawing/2014/main" id="{F2938D47-766A-1F1D-74B9-89E23BA704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8530" y="2124571"/>
            <a:ext cx="283461" cy="283468"/>
          </a:xfrm>
          <a:prstGeom prst="rect">
            <a:avLst/>
          </a:prstGeom>
        </p:spPr>
      </p:pic>
      <p:sp>
        <p:nvSpPr>
          <p:cNvPr id="21" name="Text 3">
            <a:extLst>
              <a:ext uri="{FF2B5EF4-FFF2-40B4-BE49-F238E27FC236}">
                <a16:creationId xmlns:a16="http://schemas.microsoft.com/office/drawing/2014/main" id="{2A2041E5-1116-3789-3896-49D4CB9F7B96}"/>
              </a:ext>
            </a:extLst>
          </p:cNvPr>
          <p:cNvSpPr/>
          <p:nvPr/>
        </p:nvSpPr>
        <p:spPr>
          <a:xfrm>
            <a:off x="6404708" y="2742109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Educação</a:t>
            </a:r>
            <a:endParaRPr lang="en-US" sz="1850" dirty="0"/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0C0C47EB-C8BD-CA8F-18C5-242FB7EECCA4}"/>
              </a:ext>
            </a:extLst>
          </p:cNvPr>
          <p:cNvSpPr/>
          <p:nvPr/>
        </p:nvSpPr>
        <p:spPr>
          <a:xfrm>
            <a:off x="6404708" y="3150791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LDB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(Lei 9.394/1996)</a:t>
            </a:r>
            <a:endParaRPr lang="en-US" sz="1450" dirty="0"/>
          </a:p>
        </p:txBody>
      </p:sp>
      <p:pic>
        <p:nvPicPr>
          <p:cNvPr id="25" name="Image 4" descr="preencoded.png">
            <a:extLst>
              <a:ext uri="{FF2B5EF4-FFF2-40B4-BE49-F238E27FC236}">
                <a16:creationId xmlns:a16="http://schemas.microsoft.com/office/drawing/2014/main" id="{CD8198B6-25C4-8ECF-CA84-AACCBB00BD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856633"/>
            <a:ext cx="5339820" cy="2009378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D5DE15F6-A546-E997-CB65-953B34D3EB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89605" y="4020542"/>
            <a:ext cx="283461" cy="283468"/>
          </a:xfrm>
          <a:prstGeom prst="rect">
            <a:avLst/>
          </a:prstGeom>
        </p:spPr>
      </p:pic>
      <p:sp>
        <p:nvSpPr>
          <p:cNvPr id="29" name="Text 5">
            <a:extLst>
              <a:ext uri="{FF2B5EF4-FFF2-40B4-BE49-F238E27FC236}">
                <a16:creationId xmlns:a16="http://schemas.microsoft.com/office/drawing/2014/main" id="{012110A2-8D08-0BA1-CE7C-75175E9DF08C}"/>
              </a:ext>
            </a:extLst>
          </p:cNvPr>
          <p:cNvSpPr/>
          <p:nvPr/>
        </p:nvSpPr>
        <p:spPr>
          <a:xfrm>
            <a:off x="875881" y="4638080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Criança e Adolescente</a:t>
            </a:r>
            <a:endParaRPr lang="en-US" sz="1850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DC5C5F47-5402-289A-B4B3-E9E3DB24862D}"/>
              </a:ext>
            </a:extLst>
          </p:cNvPr>
          <p:cNvSpPr/>
          <p:nvPr/>
        </p:nvSpPr>
        <p:spPr>
          <a:xfrm>
            <a:off x="875881" y="5046762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ECA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(Lei 8.069/1990)</a:t>
            </a:r>
            <a:endParaRPr lang="en-US" sz="1450" dirty="0"/>
          </a:p>
        </p:txBody>
      </p:sp>
      <p:pic>
        <p:nvPicPr>
          <p:cNvPr id="33" name="Image 6" descr="preencoded.png">
            <a:extLst>
              <a:ext uri="{FF2B5EF4-FFF2-40B4-BE49-F238E27FC236}">
                <a16:creationId xmlns:a16="http://schemas.microsoft.com/office/drawing/2014/main" id="{C8AD39CE-D7BA-C1C9-2BED-5E655F51C5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0301" y="3856633"/>
            <a:ext cx="5339919" cy="2009378"/>
          </a:xfrm>
          <a:prstGeom prst="rect">
            <a:avLst/>
          </a:prstGeom>
        </p:spPr>
      </p:pic>
      <p:pic>
        <p:nvPicPr>
          <p:cNvPr id="35" name="Image 7" descr="preencoded.png">
            <a:extLst>
              <a:ext uri="{FF2B5EF4-FFF2-40B4-BE49-F238E27FC236}">
                <a16:creationId xmlns:a16="http://schemas.microsoft.com/office/drawing/2014/main" id="{380EEA45-0B75-2587-BD5D-D654E4D9A5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8530" y="4020542"/>
            <a:ext cx="283461" cy="283468"/>
          </a:xfrm>
          <a:prstGeom prst="rect">
            <a:avLst/>
          </a:prstGeom>
        </p:spPr>
      </p:pic>
      <p:sp>
        <p:nvSpPr>
          <p:cNvPr id="37" name="Text 7">
            <a:extLst>
              <a:ext uri="{FF2B5EF4-FFF2-40B4-BE49-F238E27FC236}">
                <a16:creationId xmlns:a16="http://schemas.microsoft.com/office/drawing/2014/main" id="{5B540867-0C96-8DC7-C202-E0ED568C4C4F}"/>
              </a:ext>
            </a:extLst>
          </p:cNvPr>
          <p:cNvSpPr/>
          <p:nvPr/>
        </p:nvSpPr>
        <p:spPr>
          <a:xfrm>
            <a:off x="6404708" y="4638080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Outras Áreas</a:t>
            </a:r>
            <a:endParaRPr lang="en-US" sz="1850" dirty="0"/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758DDAE2-F1E1-A3B3-95B1-757104523F4E}"/>
              </a:ext>
            </a:extLst>
          </p:cNvPr>
          <p:cNvSpPr/>
          <p:nvPr/>
        </p:nvSpPr>
        <p:spPr>
          <a:xfrm>
            <a:off x="6404708" y="5046762"/>
            <a:ext cx="4911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Saúde, Cultura, Esporte, Meio Ambiente e Pessoa com Deficiência possuem legislações setoriais específicas.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39466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7AB6-0A80-048D-C00C-A051BDF3D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0D38EC8E-6F9D-2CDF-91D4-C4E8F16EF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5857AA-52D0-1C68-9A1E-61C9BF70F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076BE94-BDE8-87BB-9E41-843C61F584D2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F2E6EEF-A714-6197-C944-509250C8A25C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31" name="Text 0">
            <a:extLst>
              <a:ext uri="{FF2B5EF4-FFF2-40B4-BE49-F238E27FC236}">
                <a16:creationId xmlns:a16="http://schemas.microsoft.com/office/drawing/2014/main" id="{E0512C7E-537B-C26A-FCC3-85A5FA298015}"/>
              </a:ext>
            </a:extLst>
          </p:cNvPr>
          <p:cNvSpPr/>
          <p:nvPr/>
        </p:nvSpPr>
        <p:spPr>
          <a:xfrm>
            <a:off x="661475" y="171965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9. Proteção de Dados, Trabalho e Voluntariado</a:t>
            </a:r>
            <a:endParaRPr lang="en-US" sz="3700" dirty="0"/>
          </a:p>
        </p:txBody>
      </p:sp>
      <p:pic>
        <p:nvPicPr>
          <p:cNvPr id="33" name="Image 0" descr="preencoded.png">
            <a:extLst>
              <a:ext uri="{FF2B5EF4-FFF2-40B4-BE49-F238E27FC236}">
                <a16:creationId xmlns:a16="http://schemas.microsoft.com/office/drawing/2014/main" id="{C0887A29-66E1-3F4E-300D-07B16F9BE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688332"/>
            <a:ext cx="3622882" cy="756047"/>
          </a:xfrm>
          <a:prstGeom prst="rect">
            <a:avLst/>
          </a:prstGeom>
        </p:spPr>
      </p:pic>
      <p:sp>
        <p:nvSpPr>
          <p:cNvPr id="35" name="Text 1">
            <a:extLst>
              <a:ext uri="{FF2B5EF4-FFF2-40B4-BE49-F238E27FC236}">
                <a16:creationId xmlns:a16="http://schemas.microsoft.com/office/drawing/2014/main" id="{E39FDF7C-543F-C582-92A2-557A2B7531CB}"/>
              </a:ext>
            </a:extLst>
          </p:cNvPr>
          <p:cNvSpPr/>
          <p:nvPr/>
        </p:nvSpPr>
        <p:spPr>
          <a:xfrm>
            <a:off x="850482" y="363339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LGPD</a:t>
            </a:r>
            <a:endParaRPr lang="en-US" sz="1850" dirty="0"/>
          </a:p>
        </p:txBody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38FD01DA-C42F-9717-C1DF-A049B2F35BD3}"/>
              </a:ext>
            </a:extLst>
          </p:cNvPr>
          <p:cNvSpPr/>
          <p:nvPr/>
        </p:nvSpPr>
        <p:spPr>
          <a:xfrm>
            <a:off x="850482" y="4042073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13.709/2018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Proteção de dados de beneficiários, colaboradores e doadores.</a:t>
            </a:r>
            <a:endParaRPr lang="en-US" sz="1450" dirty="0"/>
          </a:p>
        </p:txBody>
      </p:sp>
      <p:pic>
        <p:nvPicPr>
          <p:cNvPr id="39" name="Image 1" descr="preencoded.png">
            <a:extLst>
              <a:ext uri="{FF2B5EF4-FFF2-40B4-BE49-F238E27FC236}">
                <a16:creationId xmlns:a16="http://schemas.microsoft.com/office/drawing/2014/main" id="{7A157558-DBC0-1527-45B4-D14A5E759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688332"/>
            <a:ext cx="3622882" cy="756047"/>
          </a:xfrm>
          <a:prstGeom prst="rect">
            <a:avLst/>
          </a:prstGeom>
        </p:spPr>
      </p:pic>
      <p:sp>
        <p:nvSpPr>
          <p:cNvPr id="41" name="Text 3">
            <a:extLst>
              <a:ext uri="{FF2B5EF4-FFF2-40B4-BE49-F238E27FC236}">
                <a16:creationId xmlns:a16="http://schemas.microsoft.com/office/drawing/2014/main" id="{10174FFB-6840-36D0-5C93-D2870035C6F1}"/>
              </a:ext>
            </a:extLst>
          </p:cNvPr>
          <p:cNvSpPr/>
          <p:nvPr/>
        </p:nvSpPr>
        <p:spPr>
          <a:xfrm>
            <a:off x="4473364" y="363339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CLT e Trabalhista</a:t>
            </a:r>
            <a:endParaRPr lang="en-US" sz="1850" dirty="0"/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24B3BC59-86FB-21F7-FFF1-EE5D92E05305}"/>
              </a:ext>
            </a:extLst>
          </p:cNvPr>
          <p:cNvSpPr/>
          <p:nvPr/>
        </p:nvSpPr>
        <p:spPr>
          <a:xfrm>
            <a:off x="4473364" y="4042073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eSocial, FGTS, INSS, saúde e segurança do trabalho aplicam-se às OSCs empregadoras.</a:t>
            </a:r>
            <a:endParaRPr lang="en-US" sz="1450" dirty="0"/>
          </a:p>
        </p:txBody>
      </p:sp>
      <p:pic>
        <p:nvPicPr>
          <p:cNvPr id="45" name="Image 2" descr="preencoded.png">
            <a:extLst>
              <a:ext uri="{FF2B5EF4-FFF2-40B4-BE49-F238E27FC236}">
                <a16:creationId xmlns:a16="http://schemas.microsoft.com/office/drawing/2014/main" id="{67005F2B-68E6-D467-A51D-4638A8E0D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688332"/>
            <a:ext cx="3622882" cy="756047"/>
          </a:xfrm>
          <a:prstGeom prst="rect">
            <a:avLst/>
          </a:prstGeom>
        </p:spPr>
      </p:pic>
      <p:sp>
        <p:nvSpPr>
          <p:cNvPr id="47" name="Text 5">
            <a:extLst>
              <a:ext uri="{FF2B5EF4-FFF2-40B4-BE49-F238E27FC236}">
                <a16:creationId xmlns:a16="http://schemas.microsoft.com/office/drawing/2014/main" id="{D4D8C05C-18CF-2379-B6C0-44F532DAD355}"/>
              </a:ext>
            </a:extLst>
          </p:cNvPr>
          <p:cNvSpPr/>
          <p:nvPr/>
        </p:nvSpPr>
        <p:spPr>
          <a:xfrm>
            <a:off x="8096246" y="3633391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Lei do Voluntariado</a:t>
            </a:r>
            <a:endParaRPr lang="en-US" sz="1850" dirty="0"/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598F9DFB-FEEB-2659-87B5-344300BD33AD}"/>
              </a:ext>
            </a:extLst>
          </p:cNvPr>
          <p:cNvSpPr/>
          <p:nvPr/>
        </p:nvSpPr>
        <p:spPr>
          <a:xfrm>
            <a:off x="8096246" y="4042073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Lei 9.608/1998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Formalização da relação de voluntariado via Termo de Adesão.</a:t>
            </a:r>
            <a:endParaRPr lang="en-US" sz="1450" dirty="0"/>
          </a:p>
        </p:txBody>
      </p:sp>
      <p:pic>
        <p:nvPicPr>
          <p:cNvPr id="51" name="Image 0" descr="preencoded.png">
            <a:extLst>
              <a:ext uri="{FF2B5EF4-FFF2-40B4-BE49-F238E27FC236}">
                <a16:creationId xmlns:a16="http://schemas.microsoft.com/office/drawing/2014/main" id="{631057F2-E0A1-E667-DF08-800B550FF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1940" y="74051"/>
            <a:ext cx="1828626" cy="182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0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FE7976A3-54D4-8256-F7CE-227146E80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3617" y="3748"/>
            <a:ext cx="12192000" cy="68542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918692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 MROSC em Toda a Jornada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4633201" y="2698353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 Marco Regulatório não é apenas legislação para prestação de contas — orienta uma lógica completa de parceria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195199"/>
            <a:ext cx="2575357" cy="14423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4292882"/>
            <a:ext cx="20449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Planejar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851019" y="4886392"/>
            <a:ext cx="20449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Definir metas e recursos com precisão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5839" y="4224382"/>
            <a:ext cx="2575456" cy="144234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741842" y="4380434"/>
            <a:ext cx="20450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Executar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3741842" y="4915572"/>
            <a:ext cx="20450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Agir conforme o plano de trabalho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1933" y="4253576"/>
            <a:ext cx="2575456" cy="144234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506305" y="4390161"/>
            <a:ext cx="20450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Monitorar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6506305" y="4711300"/>
            <a:ext cx="20450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Acompanhar indicadores e desvios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7484" y="4282749"/>
            <a:ext cx="2575456" cy="144234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270768" y="4399886"/>
            <a:ext cx="20450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Comprovar</a:t>
            </a:r>
            <a:endParaRPr lang="en-US" sz="1850" dirty="0"/>
          </a:p>
        </p:txBody>
      </p:sp>
      <p:sp>
        <p:nvSpPr>
          <p:cNvPr id="16" name="Text 9"/>
          <p:cNvSpPr/>
          <p:nvPr/>
        </p:nvSpPr>
        <p:spPr>
          <a:xfrm>
            <a:off x="9154032" y="4847484"/>
            <a:ext cx="20450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Demonstrar resultados com evidências</a:t>
            </a:r>
            <a:endParaRPr lang="en-US" sz="145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D30D7F0-F6FC-0475-DF36-E1A4A0DA3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938" y="834250"/>
            <a:ext cx="2003901" cy="2852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8F02A9B4-A5B3-D911-997C-B639923A8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5" y="49230"/>
            <a:ext cx="12192000" cy="685425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75" y="566539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Instrumentos de Parceria: Escolha o Certo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5" y="1240335"/>
            <a:ext cx="10868745" cy="355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Lei 13.019/2014 estabelece três modalidades de parceria entre a administração pública e as OSCs. 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61475" y="1773734"/>
            <a:ext cx="10868745" cy="4188718"/>
          </a:xfrm>
          <a:prstGeom prst="roundRect">
            <a:avLst>
              <a:gd name="adj" fmla="val 1451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661475" y="2133302"/>
            <a:ext cx="10868745" cy="9045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661475" y="3340497"/>
            <a:ext cx="10868745" cy="9045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661475" y="4547691"/>
            <a:ext cx="10868745" cy="9045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4286937" y="1773734"/>
            <a:ext cx="9045" cy="418871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7904858" y="1773734"/>
            <a:ext cx="9045" cy="4188718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13673" y="1852910"/>
            <a:ext cx="3935016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Instrumento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34769" y="1852910"/>
            <a:ext cx="3931841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Quando Usar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052690" y="1852910"/>
            <a:ext cx="3935016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Características</a:t>
            </a:r>
            <a:r>
              <a:rPr lang="en-US" sz="11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</a:t>
            </a: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Principais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3673" y="2209304"/>
            <a:ext cx="3935016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Termo de Fomento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769" y="2209304"/>
            <a:ext cx="3322257" cy="817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pt-BR" sz="13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</a:t>
            </a:r>
            <a:r>
              <a:rPr lang="pt-BR" sz="13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propostas apresentadas pelas </a:t>
            </a:r>
            <a:r>
              <a:rPr lang="pt-BR" sz="1300" b="1" noProof="0" dirty="0" err="1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OSCs</a:t>
            </a:r>
            <a:r>
              <a:rPr lang="pt-BR" sz="13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visando a realização de projetos de interesse público com recursos financeiros da administração</a:t>
            </a:r>
            <a:r>
              <a:rPr lang="pt-BR" sz="14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pt-BR" sz="1400" noProof="0" dirty="0"/>
          </a:p>
        </p:txBody>
      </p:sp>
      <p:sp>
        <p:nvSpPr>
          <p:cNvPr id="15" name="Text 13"/>
          <p:cNvSpPr/>
          <p:nvPr/>
        </p:nvSpPr>
        <p:spPr>
          <a:xfrm>
            <a:off x="8052690" y="2121752"/>
            <a:ext cx="3325432" cy="1088430"/>
          </a:xfrm>
          <a:prstGeom prst="rect">
            <a:avLst/>
          </a:prstGeom>
          <a:noFill/>
          <a:ln/>
        </p:spPr>
        <p:txBody>
          <a:bodyPr wrap="square" lIns="0" tIns="57887" rIns="0" bIns="0" rtlCol="0" anchor="t">
            <a:noAutofit/>
          </a:bodyPr>
          <a:lstStyle/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Iniciativa da OSC (proponente)</a:t>
            </a:r>
            <a:endParaRPr lang="en-US" sz="13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Transferência de recursos financeiros (repasse)</a:t>
            </a:r>
            <a:endParaRPr lang="en-US" sz="1300" dirty="0"/>
          </a:p>
          <a:p>
            <a:pPr marL="223520" indent="-223520" algn="just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Foco em planos de trabalho apresentados e aprovados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3673" y="3416498"/>
            <a:ext cx="3935016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Termo de </a:t>
            </a: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Colaboração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34769" y="3416498"/>
            <a:ext cx="3322257" cy="613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8000"/>
              </a:lnSpc>
              <a:buNone/>
            </a:pPr>
            <a:r>
              <a:rPr lang="pt-BR" sz="13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Projetos ou atividades de interesse público </a:t>
            </a:r>
            <a:r>
              <a:rPr lang="pt-BR" sz="130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propostos pela administração pública</a:t>
            </a:r>
            <a:r>
              <a:rPr lang="pt-BR" sz="13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com recursos financeiros para a OSC</a:t>
            </a:r>
            <a:r>
              <a:rPr lang="pt-BR" sz="1400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pt-BR" sz="1400" noProof="0" dirty="0"/>
          </a:p>
        </p:txBody>
      </p:sp>
      <p:sp>
        <p:nvSpPr>
          <p:cNvPr id="18" name="Text 16"/>
          <p:cNvSpPr/>
          <p:nvPr/>
        </p:nvSpPr>
        <p:spPr>
          <a:xfrm>
            <a:off x="8052690" y="3328946"/>
            <a:ext cx="3325432" cy="1088430"/>
          </a:xfrm>
          <a:prstGeom prst="rect">
            <a:avLst/>
          </a:prstGeom>
          <a:noFill/>
          <a:ln/>
        </p:spPr>
        <p:txBody>
          <a:bodyPr wrap="square" lIns="0" tIns="57887" rIns="0" bIns="0" rtlCol="0" anchor="t">
            <a:noAutofit/>
          </a:bodyPr>
          <a:lstStyle/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Iniciativa da administração pública</a:t>
            </a:r>
            <a:endParaRPr lang="en-US" sz="13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Transferência de recursos financeiros (repasse)</a:t>
            </a:r>
            <a:endParaRPr lang="en-US" sz="13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Foco na execução de políticas ou planos já definidos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3673" y="4623693"/>
            <a:ext cx="3935016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Acordo de Cooperação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34769" y="4623693"/>
            <a:ext cx="3322257" cy="817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parcerias que </a:t>
            </a:r>
            <a:r>
              <a:rPr lang="en-US" sz="130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não envolvem transferência de recursos financeiros da administração pública </a:t>
            </a: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a OSC, mas sim mútua cooperação técnica, material ou operacional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052690" y="4545869"/>
            <a:ext cx="3325432" cy="1292820"/>
          </a:xfrm>
          <a:prstGeom prst="rect">
            <a:avLst/>
          </a:prstGeom>
          <a:noFill/>
          <a:ln/>
        </p:spPr>
        <p:txBody>
          <a:bodyPr wrap="square" lIns="0" tIns="57887" rIns="0" bIns="0" rtlCol="0" anchor="t">
            <a:noAutofit/>
          </a:bodyPr>
          <a:lstStyle/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Não há repasse de recursos financeiros</a:t>
            </a:r>
            <a:endParaRPr lang="en-US" sz="13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Foco na complementação de esforços e compartilhamento de recursos (exceto dinheiro)</a:t>
            </a:r>
            <a:endParaRPr lang="en-US" sz="1300" dirty="0"/>
          </a:p>
          <a:p>
            <a:pPr marL="223520" indent="-223520" algn="l">
              <a:lnSpc>
                <a:spcPct val="118000"/>
              </a:lnSpc>
              <a:buSzPct val="100000"/>
              <a:buChar char="•"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Pode envolver prestação de serviços ou ações conjuntas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0E4B5B0-F4D5-0E42-4C3D-6592BE606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29" y="4489"/>
            <a:ext cx="12192000" cy="688851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475" y="704453"/>
            <a:ext cx="10868745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Requisitos de Formalização: </a:t>
            </a:r>
            <a:br>
              <a:rPr lang="en-US" sz="3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r>
              <a:rPr lang="pt-BR" sz="3600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Documentação</a:t>
            </a:r>
            <a:r>
              <a:rPr lang="en-US" sz="3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Obrigatória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61475" y="2233613"/>
            <a:ext cx="1086874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Para formalizar uma parceria sob a Lei 13.019/2014, sua OSC precisa apresentar um conjunto de documentos que comprovem sua existência legal, capacidade técnica e regularidade fiscal e trabalhista. É a base da transparência e confiança.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030141"/>
            <a:ext cx="3500747" cy="261659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00230" y="3169642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2905" y="3774380"/>
            <a:ext cx="3077887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Estatuto Social e Alterações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72905" y="4465638"/>
            <a:ext cx="3077887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Documento que define a finalidade, estrutura e funcionamento da OSC, registrado em cartório.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5375" y="3030141"/>
            <a:ext cx="3500846" cy="261659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84130" y="3169642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4556805" y="3774380"/>
            <a:ext cx="3077986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Certidões Negativas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556805" y="4174927"/>
            <a:ext cx="3077986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Comprovam a inexistência de débitos federais, estaduais e municipais, atestando a saúde fiscal da organização.</a:t>
            </a:r>
            <a:endParaRPr lang="en-US" sz="14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9275" y="3047503"/>
            <a:ext cx="3500747" cy="261659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68129" y="3169642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8240804" y="3672084"/>
            <a:ext cx="3077887" cy="683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Regularidade Fiscal e Trabalhista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240804" y="4248794"/>
            <a:ext cx="3077887" cy="1586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Inclui FGTS, CNDT (Certidão Negativa de Débitos Trabalhistas) e outras, demonstrando conformidade com obrigações legais.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127C0-2160-0A76-8C9F-81D3CBFD5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C9E1565C-B158-927E-18D9-C1481BC20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13" y="3748"/>
            <a:ext cx="12192000" cy="6854252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46167516-8C26-63BB-E54C-B55201B04158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A98748FE-902D-C431-DF7A-EB22F5D0909E}"/>
              </a:ext>
            </a:extLst>
          </p:cNvPr>
          <p:cNvSpPr/>
          <p:nvPr/>
        </p:nvSpPr>
        <p:spPr>
          <a:xfrm>
            <a:off x="2373545" y="536575"/>
            <a:ext cx="8346336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Cada Documento Conta uma História</a:t>
            </a:r>
            <a:endParaRPr lang="en-US" sz="3600" dirty="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5B4C10E6-A893-3870-F38F-4B21DD20D434}"/>
              </a:ext>
            </a:extLst>
          </p:cNvPr>
          <p:cNvSpPr/>
          <p:nvPr/>
        </p:nvSpPr>
        <p:spPr>
          <a:xfrm>
            <a:off x="661475" y="1577317"/>
            <a:ext cx="6296860" cy="888504"/>
          </a:xfrm>
          <a:prstGeom prst="roundRect">
            <a:avLst>
              <a:gd name="adj" fmla="val 8656"/>
            </a:avLst>
          </a:prstGeom>
          <a:solidFill>
            <a:srgbClr val="FFFFFF"/>
          </a:solidFill>
          <a:ln w="25399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8E8AC5B3-871F-D299-D2EF-7E94ECD72F76}"/>
              </a:ext>
            </a:extLst>
          </p:cNvPr>
          <p:cNvSpPr/>
          <p:nvPr/>
        </p:nvSpPr>
        <p:spPr>
          <a:xfrm>
            <a:off x="961505" y="1906534"/>
            <a:ext cx="569680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ata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não é apenas uma exigência —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registra decisões</a:t>
            </a:r>
            <a:endParaRPr lang="en-US" sz="1400" dirty="0"/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1386F768-2222-B874-251A-366E559C66CD}"/>
              </a:ext>
            </a:extLst>
          </p:cNvPr>
          <p:cNvSpPr/>
          <p:nvPr/>
        </p:nvSpPr>
        <p:spPr>
          <a:xfrm>
            <a:off x="661475" y="2730668"/>
            <a:ext cx="6296860" cy="888504"/>
          </a:xfrm>
          <a:prstGeom prst="roundRect">
            <a:avLst>
              <a:gd name="adj" fmla="val 8656"/>
            </a:avLst>
          </a:prstGeom>
          <a:solidFill>
            <a:srgbClr val="FFFFFF"/>
          </a:solidFill>
          <a:ln w="25399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DEFC9996-8BB2-CB30-A80F-2D8ADE389CD6}"/>
              </a:ext>
            </a:extLst>
          </p:cNvPr>
          <p:cNvSpPr/>
          <p:nvPr/>
        </p:nvSpPr>
        <p:spPr>
          <a:xfrm>
            <a:off x="961505" y="3011255"/>
            <a:ext cx="569680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estatuto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não é apenas um papel —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define identidade</a:t>
            </a:r>
            <a:endParaRPr lang="en-US" sz="1400" dirty="0"/>
          </a:p>
        </p:txBody>
      </p:sp>
      <p:sp>
        <p:nvSpPr>
          <p:cNvPr id="33" name="Shape 6">
            <a:extLst>
              <a:ext uri="{FF2B5EF4-FFF2-40B4-BE49-F238E27FC236}">
                <a16:creationId xmlns:a16="http://schemas.microsoft.com/office/drawing/2014/main" id="{356677E6-5B1C-3607-FA66-F8863E67E549}"/>
              </a:ext>
            </a:extLst>
          </p:cNvPr>
          <p:cNvSpPr/>
          <p:nvPr/>
        </p:nvSpPr>
        <p:spPr>
          <a:xfrm>
            <a:off x="661475" y="3874308"/>
            <a:ext cx="6296860" cy="760161"/>
          </a:xfrm>
          <a:prstGeom prst="roundRect">
            <a:avLst>
              <a:gd name="adj" fmla="val 6535"/>
            </a:avLst>
          </a:prstGeom>
          <a:solidFill>
            <a:srgbClr val="FFFFFF"/>
          </a:solidFill>
          <a:ln w="25399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5B779350-BF1D-BA5E-A716-196AD2D1D3C8}"/>
              </a:ext>
            </a:extLst>
          </p:cNvPr>
          <p:cNvSpPr/>
          <p:nvPr/>
        </p:nvSpPr>
        <p:spPr>
          <a:xfrm>
            <a:off x="961505" y="4018699"/>
            <a:ext cx="5696800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certidão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não é apenas um documento —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comprova regularidade</a:t>
            </a:r>
            <a:endParaRPr lang="en-US" sz="1400" dirty="0"/>
          </a:p>
        </p:txBody>
      </p:sp>
      <p:sp>
        <p:nvSpPr>
          <p:cNvPr id="41" name="Shape 8">
            <a:extLst>
              <a:ext uri="{FF2B5EF4-FFF2-40B4-BE49-F238E27FC236}">
                <a16:creationId xmlns:a16="http://schemas.microsoft.com/office/drawing/2014/main" id="{D360E8E7-8A7E-4438-C261-CE8F2085F93E}"/>
              </a:ext>
            </a:extLst>
          </p:cNvPr>
          <p:cNvSpPr/>
          <p:nvPr/>
        </p:nvSpPr>
        <p:spPr>
          <a:xfrm>
            <a:off x="661474" y="4990290"/>
            <a:ext cx="6317213" cy="680804"/>
          </a:xfrm>
          <a:prstGeom prst="roundRect">
            <a:avLst>
              <a:gd name="adj" fmla="val 8656"/>
            </a:avLst>
          </a:prstGeom>
          <a:solidFill>
            <a:srgbClr val="FFFFFF"/>
          </a:solidFill>
          <a:ln w="25399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D00AF51C-9870-8DEA-E871-F42F551A33CA}"/>
              </a:ext>
            </a:extLst>
          </p:cNvPr>
          <p:cNvSpPr/>
          <p:nvPr/>
        </p:nvSpPr>
        <p:spPr>
          <a:xfrm>
            <a:off x="961505" y="5207563"/>
            <a:ext cx="569680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relatório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não é apenas informação —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demonstra impacto</a:t>
            </a:r>
            <a:endParaRPr lang="en-US" sz="1400" dirty="0"/>
          </a:p>
        </p:txBody>
      </p:sp>
      <p:pic>
        <p:nvPicPr>
          <p:cNvPr id="49" name="Image 0" descr="preencoded.png">
            <a:extLst>
              <a:ext uri="{FF2B5EF4-FFF2-40B4-BE49-F238E27FC236}">
                <a16:creationId xmlns:a16="http://schemas.microsoft.com/office/drawing/2014/main" id="{6AAE7284-7B9D-168E-0A0D-44F22CE46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823" y="354218"/>
            <a:ext cx="4388832" cy="585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3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B58D7-8485-9B2D-173B-6C6683C90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19B9C67-0C17-1FD0-83B3-3824AFF56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3748"/>
            <a:ext cx="12192000" cy="6854252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BA3BEB38-C526-2A36-038F-4F82EC091EF5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AD695A5D-F569-199C-3258-88AC48AC3907}"/>
              </a:ext>
            </a:extLst>
          </p:cNvPr>
          <p:cNvSpPr/>
          <p:nvPr/>
        </p:nvSpPr>
        <p:spPr>
          <a:xfrm>
            <a:off x="758755" y="549077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Plano de Trabalho: Estrutura e Componentes</a:t>
            </a:r>
            <a:endParaRPr lang="en-US" sz="28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3DDBF9E0-7A9E-8EF8-1656-2AF2A6A0976E}"/>
              </a:ext>
            </a:extLst>
          </p:cNvPr>
          <p:cNvSpPr/>
          <p:nvPr/>
        </p:nvSpPr>
        <p:spPr>
          <a:xfrm>
            <a:off x="661475" y="1222871"/>
            <a:ext cx="10868745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 Plano de Trabalho é a </a:t>
            </a:r>
            <a:r>
              <a:rPr lang="en-US" sz="110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espinha dorsal </a:t>
            </a: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 qualquer parceria, detalhando a estratégia e o compromisso da sua OSC. Conheça seus elementos obrigatórios, fundamentais para a aprovação e execução bem-sucedida.</a:t>
            </a:r>
            <a:endParaRPr lang="en-US" sz="11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CCFF12EA-5752-5589-3292-3DD87477F2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756271"/>
            <a:ext cx="5379010" cy="1443732"/>
          </a:xfrm>
          <a:prstGeom prst="rect">
            <a:avLst/>
          </a:prstGeom>
        </p:spPr>
      </p:pic>
      <p:sp>
        <p:nvSpPr>
          <p:cNvPr id="13" name="Text 2">
            <a:extLst>
              <a:ext uri="{FF2B5EF4-FFF2-40B4-BE49-F238E27FC236}">
                <a16:creationId xmlns:a16="http://schemas.microsoft.com/office/drawing/2014/main" id="{566FA36B-6DDE-60A6-2869-1C4C56406A0A}"/>
              </a:ext>
            </a:extLst>
          </p:cNvPr>
          <p:cNvSpPr/>
          <p:nvPr/>
        </p:nvSpPr>
        <p:spPr>
          <a:xfrm>
            <a:off x="3264066" y="1864816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1350" dirty="0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A94D44C5-8253-E6A4-0077-0F2E2C8E8379}"/>
              </a:ext>
            </a:extLst>
          </p:cNvPr>
          <p:cNvSpPr/>
          <p:nvPr/>
        </p:nvSpPr>
        <p:spPr>
          <a:xfrm>
            <a:off x="825182" y="2335014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Objetivos</a:t>
            </a:r>
            <a:endParaRPr lang="en-US" sz="14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8A66967C-93BC-7C62-6BEC-38F6C50EA78A}"/>
              </a:ext>
            </a:extLst>
          </p:cNvPr>
          <p:cNvSpPr/>
          <p:nvPr/>
        </p:nvSpPr>
        <p:spPr>
          <a:xfrm>
            <a:off x="825182" y="2627511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 que a parceria busca alcançar, alinhando-se com a missão da OSC e as necessidades da comunidade.</a:t>
            </a:r>
            <a:endParaRPr lang="en-US" sz="1100" dirty="0"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5EC0F32B-19AA-C2CE-AD18-1B113EAE68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1210" y="1756271"/>
            <a:ext cx="5379010" cy="1443732"/>
          </a:xfrm>
          <a:prstGeom prst="rect">
            <a:avLst/>
          </a:prstGeom>
        </p:spPr>
      </p:pic>
      <p:sp>
        <p:nvSpPr>
          <p:cNvPr id="21" name="Text 5">
            <a:extLst>
              <a:ext uri="{FF2B5EF4-FFF2-40B4-BE49-F238E27FC236}">
                <a16:creationId xmlns:a16="http://schemas.microsoft.com/office/drawing/2014/main" id="{D8B40270-0CA3-8F07-EFAC-55F7F891BA6F}"/>
              </a:ext>
            </a:extLst>
          </p:cNvPr>
          <p:cNvSpPr/>
          <p:nvPr/>
        </p:nvSpPr>
        <p:spPr>
          <a:xfrm>
            <a:off x="8753802" y="1864816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135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7CA8EAC3-9D22-F381-49CE-1CA8178EC28E}"/>
              </a:ext>
            </a:extLst>
          </p:cNvPr>
          <p:cNvSpPr/>
          <p:nvPr/>
        </p:nvSpPr>
        <p:spPr>
          <a:xfrm>
            <a:off x="6314917" y="2335014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Metas</a:t>
            </a:r>
            <a:endParaRPr lang="en-US" sz="14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2756CDB3-57DB-7B40-E3C1-DB6867441E27}"/>
              </a:ext>
            </a:extLst>
          </p:cNvPr>
          <p:cNvSpPr/>
          <p:nvPr/>
        </p:nvSpPr>
        <p:spPr>
          <a:xfrm>
            <a:off x="6314917" y="2627511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Definições quantitativas e qualitativas dos objetivos, com resultados esperados claros e mensuráveis.</a:t>
            </a:r>
            <a:endParaRPr lang="en-US" sz="1100" dirty="0"/>
          </a:p>
        </p:txBody>
      </p:sp>
      <p:pic>
        <p:nvPicPr>
          <p:cNvPr id="27" name="Image 2" descr="preencoded.png">
            <a:extLst>
              <a:ext uri="{FF2B5EF4-FFF2-40B4-BE49-F238E27FC236}">
                <a16:creationId xmlns:a16="http://schemas.microsoft.com/office/drawing/2014/main" id="{8D448C42-48E7-E432-127D-7387280370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310731"/>
            <a:ext cx="5379010" cy="1443732"/>
          </a:xfrm>
          <a:prstGeom prst="rect">
            <a:avLst/>
          </a:prstGeom>
        </p:spPr>
      </p:pic>
      <p:sp>
        <p:nvSpPr>
          <p:cNvPr id="29" name="Text 8">
            <a:extLst>
              <a:ext uri="{FF2B5EF4-FFF2-40B4-BE49-F238E27FC236}">
                <a16:creationId xmlns:a16="http://schemas.microsoft.com/office/drawing/2014/main" id="{BC60F8A4-E9D0-0EB7-1161-008840A56847}"/>
              </a:ext>
            </a:extLst>
          </p:cNvPr>
          <p:cNvSpPr/>
          <p:nvPr/>
        </p:nvSpPr>
        <p:spPr>
          <a:xfrm>
            <a:off x="3264066" y="3419277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135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344BA880-4DB1-A222-A432-F69FE971ECC8}"/>
              </a:ext>
            </a:extLst>
          </p:cNvPr>
          <p:cNvSpPr/>
          <p:nvPr/>
        </p:nvSpPr>
        <p:spPr>
          <a:xfrm>
            <a:off x="825182" y="3889474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Indicadores</a:t>
            </a:r>
            <a:endParaRPr lang="en-US" sz="1400" dirty="0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FAE04B29-10BB-F90E-F3A1-81912B711865}"/>
              </a:ext>
            </a:extLst>
          </p:cNvPr>
          <p:cNvSpPr/>
          <p:nvPr/>
        </p:nvSpPr>
        <p:spPr>
          <a:xfrm>
            <a:off x="825182" y="4181971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Instrumentos para acompanhar e avaliar o progresso, garantindo a medição da efetividade das ações.</a:t>
            </a:r>
            <a:endParaRPr lang="en-US" sz="1100" dirty="0"/>
          </a:p>
        </p:txBody>
      </p:sp>
      <p:pic>
        <p:nvPicPr>
          <p:cNvPr id="35" name="Image 3" descr="preencoded.png">
            <a:extLst>
              <a:ext uri="{FF2B5EF4-FFF2-40B4-BE49-F238E27FC236}">
                <a16:creationId xmlns:a16="http://schemas.microsoft.com/office/drawing/2014/main" id="{D1B5618A-F65F-13A5-3824-20D8D4B6C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1210" y="3310731"/>
            <a:ext cx="5379010" cy="1443732"/>
          </a:xfrm>
          <a:prstGeom prst="rect">
            <a:avLst/>
          </a:prstGeom>
        </p:spPr>
      </p:pic>
      <p:sp>
        <p:nvSpPr>
          <p:cNvPr id="37" name="Text 11">
            <a:extLst>
              <a:ext uri="{FF2B5EF4-FFF2-40B4-BE49-F238E27FC236}">
                <a16:creationId xmlns:a16="http://schemas.microsoft.com/office/drawing/2014/main" id="{501B007C-250F-5D70-9C37-7A54400C8FAC}"/>
              </a:ext>
            </a:extLst>
          </p:cNvPr>
          <p:cNvSpPr/>
          <p:nvPr/>
        </p:nvSpPr>
        <p:spPr>
          <a:xfrm>
            <a:off x="8753802" y="3419277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4</a:t>
            </a:r>
            <a:endParaRPr lang="en-US" sz="1350" dirty="0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328FF8C7-4AE2-C3E3-27F2-AE619906378D}"/>
              </a:ext>
            </a:extLst>
          </p:cNvPr>
          <p:cNvSpPr/>
          <p:nvPr/>
        </p:nvSpPr>
        <p:spPr>
          <a:xfrm>
            <a:off x="6314917" y="3889474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Cronograma</a:t>
            </a:r>
            <a:endParaRPr lang="en-US" sz="1400" dirty="0"/>
          </a:p>
        </p:txBody>
      </p:sp>
      <p:sp>
        <p:nvSpPr>
          <p:cNvPr id="41" name="Text 13">
            <a:extLst>
              <a:ext uri="{FF2B5EF4-FFF2-40B4-BE49-F238E27FC236}">
                <a16:creationId xmlns:a16="http://schemas.microsoft.com/office/drawing/2014/main" id="{FA85D067-0385-3D79-C19E-56EC21586F27}"/>
              </a:ext>
            </a:extLst>
          </p:cNvPr>
          <p:cNvSpPr/>
          <p:nvPr/>
        </p:nvSpPr>
        <p:spPr>
          <a:xfrm>
            <a:off x="6314917" y="4181971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Definição de prazos para cada etapa e atividade, organizando a execução de forma lógica e eficiente.</a:t>
            </a:r>
            <a:endParaRPr lang="en-US" sz="1100" dirty="0"/>
          </a:p>
        </p:txBody>
      </p:sp>
      <p:pic>
        <p:nvPicPr>
          <p:cNvPr id="43" name="Image 4" descr="preencoded.png">
            <a:extLst>
              <a:ext uri="{FF2B5EF4-FFF2-40B4-BE49-F238E27FC236}">
                <a16:creationId xmlns:a16="http://schemas.microsoft.com/office/drawing/2014/main" id="{57DCFBD4-2757-2A95-5943-5F94E1CF37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816552"/>
            <a:ext cx="5379010" cy="919880"/>
          </a:xfrm>
          <a:prstGeom prst="rect">
            <a:avLst/>
          </a:prstGeom>
        </p:spPr>
      </p:pic>
      <p:sp>
        <p:nvSpPr>
          <p:cNvPr id="45" name="Text 14">
            <a:extLst>
              <a:ext uri="{FF2B5EF4-FFF2-40B4-BE49-F238E27FC236}">
                <a16:creationId xmlns:a16="http://schemas.microsoft.com/office/drawing/2014/main" id="{8D4D6DC9-D8C6-3D50-0278-EF85224B898B}"/>
              </a:ext>
            </a:extLst>
          </p:cNvPr>
          <p:cNvSpPr/>
          <p:nvPr/>
        </p:nvSpPr>
        <p:spPr>
          <a:xfrm>
            <a:off x="3264066" y="4886185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</a:t>
            </a:r>
            <a:endParaRPr lang="en-US" sz="1350" dirty="0"/>
          </a:p>
        </p:txBody>
      </p:sp>
      <p:sp>
        <p:nvSpPr>
          <p:cNvPr id="47" name="Text 15">
            <a:extLst>
              <a:ext uri="{FF2B5EF4-FFF2-40B4-BE49-F238E27FC236}">
                <a16:creationId xmlns:a16="http://schemas.microsoft.com/office/drawing/2014/main" id="{718E16ED-DC6E-42F1-F11D-080F07C657C9}"/>
              </a:ext>
            </a:extLst>
          </p:cNvPr>
          <p:cNvSpPr/>
          <p:nvPr/>
        </p:nvSpPr>
        <p:spPr>
          <a:xfrm>
            <a:off x="825182" y="5122910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Orçamento Detalhado</a:t>
            </a:r>
            <a:endParaRPr lang="en-US" sz="1400" dirty="0"/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5D429523-B9F8-39A5-E86B-5B589EEF978B}"/>
              </a:ext>
            </a:extLst>
          </p:cNvPr>
          <p:cNvSpPr/>
          <p:nvPr/>
        </p:nvSpPr>
        <p:spPr>
          <a:xfrm>
            <a:off x="825182" y="5337583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Discriminação de como os recursos financeiros serão aplicados, com justificativa para cada item de despesa.</a:t>
            </a:r>
            <a:endParaRPr lang="en-US" sz="1100" dirty="0"/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3252C355-AB70-EBA5-2BAE-906A849029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1210" y="4758183"/>
            <a:ext cx="5379010" cy="988181"/>
          </a:xfrm>
          <a:prstGeom prst="rect">
            <a:avLst/>
          </a:prstGeom>
        </p:spPr>
      </p:pic>
      <p:sp>
        <p:nvSpPr>
          <p:cNvPr id="53" name="Text 17">
            <a:extLst>
              <a:ext uri="{FF2B5EF4-FFF2-40B4-BE49-F238E27FC236}">
                <a16:creationId xmlns:a16="http://schemas.microsoft.com/office/drawing/2014/main" id="{9D0E99C1-DC01-5FCF-650D-14EED580C7CE}"/>
              </a:ext>
            </a:extLst>
          </p:cNvPr>
          <p:cNvSpPr/>
          <p:nvPr/>
        </p:nvSpPr>
        <p:spPr>
          <a:xfrm>
            <a:off x="8753802" y="4857001"/>
            <a:ext cx="173628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6</a:t>
            </a:r>
            <a:endParaRPr lang="en-US" sz="1350" dirty="0"/>
          </a:p>
        </p:txBody>
      </p:sp>
      <p:sp>
        <p:nvSpPr>
          <p:cNvPr id="55" name="Text 18">
            <a:extLst>
              <a:ext uri="{FF2B5EF4-FFF2-40B4-BE49-F238E27FC236}">
                <a16:creationId xmlns:a16="http://schemas.microsoft.com/office/drawing/2014/main" id="{45CE7503-50DB-9A06-5DC6-299C996FF37A}"/>
              </a:ext>
            </a:extLst>
          </p:cNvPr>
          <p:cNvSpPr/>
          <p:nvPr/>
        </p:nvSpPr>
        <p:spPr>
          <a:xfrm>
            <a:off x="6314917" y="5113189"/>
            <a:ext cx="505159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Metodologia de Execução</a:t>
            </a:r>
            <a:endParaRPr lang="en-US" sz="1400" dirty="0"/>
          </a:p>
        </p:txBody>
      </p:sp>
      <p:sp>
        <p:nvSpPr>
          <p:cNvPr id="57" name="Text 19">
            <a:extLst>
              <a:ext uri="{FF2B5EF4-FFF2-40B4-BE49-F238E27FC236}">
                <a16:creationId xmlns:a16="http://schemas.microsoft.com/office/drawing/2014/main" id="{66B7E999-0387-6811-2B5C-2AE6C0FA5A4A}"/>
              </a:ext>
            </a:extLst>
          </p:cNvPr>
          <p:cNvSpPr/>
          <p:nvPr/>
        </p:nvSpPr>
        <p:spPr>
          <a:xfrm>
            <a:off x="6314917" y="5327858"/>
            <a:ext cx="5051596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Descrição de como as atividades serão realizadas, incluindo técnicas, ferramentas e abordagem geral da OSC.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45438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9A238-FCF9-9EFC-E8E8-C153682B0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AF2F842D-CDF9-65FA-D551-AF4E7853C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3748"/>
            <a:ext cx="12192000" cy="6854252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F4DABB5C-2956-F1AD-A05B-9731E76FB3B2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A025DA8-B13D-3E18-E641-560738EBDC65}"/>
              </a:ext>
            </a:extLst>
          </p:cNvPr>
          <p:cNvSpPr/>
          <p:nvPr/>
        </p:nvSpPr>
        <p:spPr>
          <a:xfrm>
            <a:off x="1040855" y="845529"/>
            <a:ext cx="6296860" cy="10152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Monitoramento e Avaliação: Obrigações Durante a Execução</a:t>
            </a:r>
            <a:endParaRPr lang="en-US" sz="3150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2B8074A4-7017-7CAB-77DB-F50D11B917D8}"/>
              </a:ext>
            </a:extLst>
          </p:cNvPr>
          <p:cNvSpPr/>
          <p:nvPr/>
        </p:nvSpPr>
        <p:spPr>
          <a:xfrm>
            <a:off x="661475" y="2099270"/>
            <a:ext cx="6296860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Durante a execução das parcerias, a OSC deve garantir um acompanhamento rigoroso e transparente, em conformidade com a Lei 13.019/2014.</a:t>
            </a:r>
            <a:endParaRPr lang="en-US" sz="12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CA73A7C6-FB0E-8A5C-3160-8025D1FE1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739430"/>
            <a:ext cx="3078681" cy="1425277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96B1DE66-098B-AC8A-559E-31D6439C379C}"/>
              </a:ext>
            </a:extLst>
          </p:cNvPr>
          <p:cNvSpPr/>
          <p:nvPr/>
        </p:nvSpPr>
        <p:spPr>
          <a:xfrm>
            <a:off x="919140" y="2920901"/>
            <a:ext cx="2639550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Monitoramento Contínuo</a:t>
            </a:r>
            <a:endParaRPr lang="en-US" sz="155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73EEE5A7-3DFB-23B4-E3DB-D73E482ACBA1}"/>
              </a:ext>
            </a:extLst>
          </p:cNvPr>
          <p:cNvSpPr/>
          <p:nvPr/>
        </p:nvSpPr>
        <p:spPr>
          <a:xfrm>
            <a:off x="919140" y="3258443"/>
            <a:ext cx="2639550" cy="724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Acompanhamento constante das ações e recursos aplicados, garantindo a conformidade.</a:t>
            </a:r>
            <a:endParaRPr lang="en-US" sz="1250" dirty="0"/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A81E8973-ACDC-36BF-0F67-B55A7FDFFE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9654" y="2739430"/>
            <a:ext cx="3078681" cy="1425277"/>
          </a:xfrm>
          <a:prstGeom prst="rect">
            <a:avLst/>
          </a:prstGeom>
        </p:spPr>
      </p:pic>
      <p:sp>
        <p:nvSpPr>
          <p:cNvPr id="17" name="Text 5">
            <a:extLst>
              <a:ext uri="{FF2B5EF4-FFF2-40B4-BE49-F238E27FC236}">
                <a16:creationId xmlns:a16="http://schemas.microsoft.com/office/drawing/2014/main" id="{CB3AB08F-D4B6-1ED3-92F0-6D09CDA88416}"/>
              </a:ext>
            </a:extLst>
          </p:cNvPr>
          <p:cNvSpPr/>
          <p:nvPr/>
        </p:nvSpPr>
        <p:spPr>
          <a:xfrm>
            <a:off x="4137318" y="2920901"/>
            <a:ext cx="2639550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Verificação de Indicadores</a:t>
            </a:r>
            <a:endParaRPr lang="en-US" sz="155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87831D5B-AD36-D1E7-6F03-2B00C59206C0}"/>
              </a:ext>
            </a:extLst>
          </p:cNvPr>
          <p:cNvSpPr/>
          <p:nvPr/>
        </p:nvSpPr>
        <p:spPr>
          <a:xfrm>
            <a:off x="4137318" y="3258443"/>
            <a:ext cx="2639550" cy="724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Análise periódica dos resultados frente às metas estabelecidas no plano de trabalho.</a:t>
            </a:r>
            <a:endParaRPr lang="en-US" sz="1250" dirty="0"/>
          </a:p>
        </p:txBody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6080658D-40F1-4D3D-3EF7-44B3E52ED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304209"/>
            <a:ext cx="3078681" cy="1425277"/>
          </a:xfrm>
          <a:prstGeom prst="rect">
            <a:avLst/>
          </a:prstGeom>
        </p:spPr>
      </p:pic>
      <p:sp>
        <p:nvSpPr>
          <p:cNvPr id="23" name="Text 7">
            <a:extLst>
              <a:ext uri="{FF2B5EF4-FFF2-40B4-BE49-F238E27FC236}">
                <a16:creationId xmlns:a16="http://schemas.microsoft.com/office/drawing/2014/main" id="{3ADFD91D-41E4-6186-EE27-BF22F80547F5}"/>
              </a:ext>
            </a:extLst>
          </p:cNvPr>
          <p:cNvSpPr/>
          <p:nvPr/>
        </p:nvSpPr>
        <p:spPr>
          <a:xfrm>
            <a:off x="919140" y="4485680"/>
            <a:ext cx="2639550" cy="5076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Relatórios de Acompanhamento</a:t>
            </a:r>
            <a:endParaRPr lang="en-US" sz="155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5E327EE6-0F3A-0A66-F339-9B492B9E10A5}"/>
              </a:ext>
            </a:extLst>
          </p:cNvPr>
          <p:cNvSpPr/>
          <p:nvPr/>
        </p:nvSpPr>
        <p:spPr>
          <a:xfrm>
            <a:off x="919140" y="5008927"/>
            <a:ext cx="2639550" cy="724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Elaboração e submissão de relatórios parciais sobre o andamento da parceria e desafios.</a:t>
            </a:r>
            <a:endParaRPr lang="en-US" sz="1250" dirty="0"/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88054E76-CE6D-1AA6-154F-7CBE8DD36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9654" y="4304210"/>
            <a:ext cx="3078681" cy="1429510"/>
          </a:xfrm>
          <a:prstGeom prst="rect">
            <a:avLst/>
          </a:prstGeom>
        </p:spPr>
      </p:pic>
      <p:sp>
        <p:nvSpPr>
          <p:cNvPr id="29" name="Text 9">
            <a:extLst>
              <a:ext uri="{FF2B5EF4-FFF2-40B4-BE49-F238E27FC236}">
                <a16:creationId xmlns:a16="http://schemas.microsoft.com/office/drawing/2014/main" id="{BF6FDE75-1C7B-E337-6AA8-D24CE2874D1A}"/>
              </a:ext>
            </a:extLst>
          </p:cNvPr>
          <p:cNvSpPr/>
          <p:nvPr/>
        </p:nvSpPr>
        <p:spPr>
          <a:xfrm>
            <a:off x="4137318" y="4485680"/>
            <a:ext cx="2639550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Diálogo com o Gestor</a:t>
            </a:r>
            <a:endParaRPr lang="en-US" sz="155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1C0EE4A6-3FFE-B931-BFDC-4B81319E9C36}"/>
              </a:ext>
            </a:extLst>
          </p:cNvPr>
          <p:cNvSpPr/>
          <p:nvPr/>
        </p:nvSpPr>
        <p:spPr>
          <a:xfrm>
            <a:off x="4137318" y="4803766"/>
            <a:ext cx="2639550" cy="966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Comunicação proativa e transparente com o parceiro público sobre o progresso e ajustes.</a:t>
            </a:r>
            <a:endParaRPr lang="en-US" sz="1250" dirty="0"/>
          </a:p>
        </p:txBody>
      </p:sp>
      <p:pic>
        <p:nvPicPr>
          <p:cNvPr id="33" name="Image 0" descr="preencoded.png">
            <a:extLst>
              <a:ext uri="{FF2B5EF4-FFF2-40B4-BE49-F238E27FC236}">
                <a16:creationId xmlns:a16="http://schemas.microsoft.com/office/drawing/2014/main" id="{BEEE4F29-183E-DCD0-5FF7-EF602DB03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969" y="489249"/>
            <a:ext cx="3738760" cy="498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9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1C96-110D-5CAB-878E-54A711A23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00499765-A3B6-E1A9-EBE0-C142F9837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" y="3748"/>
            <a:ext cx="12192000" cy="6854252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872CA64D-1FF3-7D95-1BFF-678F8547DE88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2BA435FC-2543-5C8F-E261-CAD4A64BB17F}"/>
              </a:ext>
            </a:extLst>
          </p:cNvPr>
          <p:cNvSpPr/>
          <p:nvPr/>
        </p:nvSpPr>
        <p:spPr>
          <a:xfrm>
            <a:off x="1284051" y="652409"/>
            <a:ext cx="10596369" cy="404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Requisitos da Prestação de Contas (Lei 13.019/2014</a:t>
            </a:r>
            <a:r>
              <a:rPr lang="en-US" sz="32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)</a:t>
            </a:r>
            <a:endParaRPr lang="en-US" sz="325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0E4E04F-C9F5-5F71-CDE4-C1420A08891A}"/>
              </a:ext>
            </a:extLst>
          </p:cNvPr>
          <p:cNvSpPr/>
          <p:nvPr/>
        </p:nvSpPr>
        <p:spPr>
          <a:xfrm>
            <a:off x="661475" y="1371005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Lei 13.019/2014 estabelece diretrizes claras para a prestação de contas, garantindo a boa aplicação dos recursos e a transparência nas parcerias com as OSCs.</a:t>
            </a:r>
            <a:endParaRPr lang="en-US" sz="13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DED7B797-9BF4-3A1C-B5C3-1C8CA2288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29817"/>
            <a:ext cx="3526444" cy="2183309"/>
          </a:xfrm>
          <a:prstGeom prst="rect">
            <a:avLst/>
          </a:prstGeom>
        </p:spPr>
      </p:pic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14705544-232A-449B-56D9-32ADF2169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5431" y="2178645"/>
            <a:ext cx="198433" cy="198438"/>
          </a:xfrm>
          <a:prstGeom prst="rect">
            <a:avLst/>
          </a:prstGeom>
        </p:spPr>
      </p:pic>
      <p:sp>
        <p:nvSpPr>
          <p:cNvPr id="15" name="Text 2">
            <a:extLst>
              <a:ext uri="{FF2B5EF4-FFF2-40B4-BE49-F238E27FC236}">
                <a16:creationId xmlns:a16="http://schemas.microsoft.com/office/drawing/2014/main" id="{8F14F2BF-B4BA-ABCE-1694-2E8C6D5B7959}"/>
              </a:ext>
            </a:extLst>
          </p:cNvPr>
          <p:cNvSpPr/>
          <p:nvPr/>
        </p:nvSpPr>
        <p:spPr>
          <a:xfrm>
            <a:off x="845819" y="2691309"/>
            <a:ext cx="315775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Relatório Final</a:t>
            </a:r>
            <a:endParaRPr lang="en-US" sz="1600" dirty="0"/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B56CB5-321A-1AE9-6037-F18A1C2CA214}"/>
              </a:ext>
            </a:extLst>
          </p:cNvPr>
          <p:cNvSpPr/>
          <p:nvPr/>
        </p:nvSpPr>
        <p:spPr>
          <a:xfrm>
            <a:off x="845819" y="3036590"/>
            <a:ext cx="315775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Documento detalhado que narra as ações executadas, metas atingidas, resultados e impactos gerados pela parceria.</a:t>
            </a:r>
            <a:endParaRPr lang="en-US" sz="1300" dirty="0"/>
          </a:p>
        </p:txBody>
      </p:sp>
      <p:pic>
        <p:nvPicPr>
          <p:cNvPr id="19" name="Image 2" descr="preencoded.png">
            <a:extLst>
              <a:ext uri="{FF2B5EF4-FFF2-40B4-BE49-F238E27FC236}">
                <a16:creationId xmlns:a16="http://schemas.microsoft.com/office/drawing/2014/main" id="{AEA442D6-7009-FAFD-135F-046D1A3C2A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2576" y="2029817"/>
            <a:ext cx="3526444" cy="2183309"/>
          </a:xfrm>
          <a:prstGeom prst="rect">
            <a:avLst/>
          </a:prstGeom>
        </p:spPr>
      </p:pic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69639991-B667-0C2C-DEDB-ED1D741A52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6532" y="2178645"/>
            <a:ext cx="198433" cy="198438"/>
          </a:xfrm>
          <a:prstGeom prst="rect">
            <a:avLst/>
          </a:prstGeom>
        </p:spPr>
      </p:pic>
      <p:sp>
        <p:nvSpPr>
          <p:cNvPr id="23" name="Text 4">
            <a:extLst>
              <a:ext uri="{FF2B5EF4-FFF2-40B4-BE49-F238E27FC236}">
                <a16:creationId xmlns:a16="http://schemas.microsoft.com/office/drawing/2014/main" id="{52315D48-C5DA-262A-EB2C-9B0F716B7E06}"/>
              </a:ext>
            </a:extLst>
          </p:cNvPr>
          <p:cNvSpPr/>
          <p:nvPr/>
        </p:nvSpPr>
        <p:spPr>
          <a:xfrm>
            <a:off x="4516920" y="2691309"/>
            <a:ext cx="315775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Documentação de Despesas</a:t>
            </a:r>
            <a:endParaRPr lang="en-US" sz="160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F6335F90-7897-EA50-8D6D-740EDAD5D9CE}"/>
              </a:ext>
            </a:extLst>
          </p:cNvPr>
          <p:cNvSpPr/>
          <p:nvPr/>
        </p:nvSpPr>
        <p:spPr>
          <a:xfrm>
            <a:off x="4516920" y="3036590"/>
            <a:ext cx="315775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Comprovantes (notas fiscais, recibos, extratos) que atestam a legalidade e conformidade da aplicação dos recursos financeiros.</a:t>
            </a:r>
            <a:endParaRPr lang="en-US" sz="1300" dirty="0"/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CB614298-9B3A-56DA-6988-04A7DA4D4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3677" y="2029817"/>
            <a:ext cx="3526444" cy="2183309"/>
          </a:xfrm>
          <a:prstGeom prst="rect">
            <a:avLst/>
          </a:prstGeom>
        </p:spPr>
      </p:pic>
      <p:pic>
        <p:nvPicPr>
          <p:cNvPr id="29" name="Image 5" descr="preencoded.png">
            <a:extLst>
              <a:ext uri="{FF2B5EF4-FFF2-40B4-BE49-F238E27FC236}">
                <a16:creationId xmlns:a16="http://schemas.microsoft.com/office/drawing/2014/main" id="{35733DA7-2B30-1A6A-E117-330917945D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67633" y="2178645"/>
            <a:ext cx="198433" cy="198438"/>
          </a:xfrm>
          <a:prstGeom prst="rect">
            <a:avLst/>
          </a:prstGeom>
        </p:spPr>
      </p:pic>
      <p:sp>
        <p:nvSpPr>
          <p:cNvPr id="31" name="Text 6">
            <a:extLst>
              <a:ext uri="{FF2B5EF4-FFF2-40B4-BE49-F238E27FC236}">
                <a16:creationId xmlns:a16="http://schemas.microsoft.com/office/drawing/2014/main" id="{7956AD25-87CD-F933-5F2F-3780C52D2F36}"/>
              </a:ext>
            </a:extLst>
          </p:cNvPr>
          <p:cNvSpPr/>
          <p:nvPr/>
        </p:nvSpPr>
        <p:spPr>
          <a:xfrm>
            <a:off x="8188021" y="2691309"/>
            <a:ext cx="315775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Comprovação de Resultados</a:t>
            </a:r>
            <a:endParaRPr lang="en-US" sz="1600" dirty="0"/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6E3F0F7F-9083-16C3-44C0-479022903A72}"/>
              </a:ext>
            </a:extLst>
          </p:cNvPr>
          <p:cNvSpPr/>
          <p:nvPr/>
        </p:nvSpPr>
        <p:spPr>
          <a:xfrm>
            <a:off x="8188021" y="3036590"/>
            <a:ext cx="315775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Evidências concretas do cumprimento das metas e indicadores previstos no Plano de Trabalho, como fotos, listas de presença, depoimentos.</a:t>
            </a:r>
            <a:endParaRPr lang="en-US" sz="1300" dirty="0"/>
          </a:p>
        </p:txBody>
      </p:sp>
      <p:pic>
        <p:nvPicPr>
          <p:cNvPr id="35" name="Image 6" descr="preencoded.png">
            <a:extLst>
              <a:ext uri="{FF2B5EF4-FFF2-40B4-BE49-F238E27FC236}">
                <a16:creationId xmlns:a16="http://schemas.microsoft.com/office/drawing/2014/main" id="{8784A978-7A29-AD25-2BC0-14977F236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24" y="4180879"/>
            <a:ext cx="5361945" cy="1528973"/>
          </a:xfrm>
          <a:prstGeom prst="rect">
            <a:avLst/>
          </a:prstGeom>
        </p:spPr>
      </p:pic>
      <p:pic>
        <p:nvPicPr>
          <p:cNvPr id="37" name="Image 7" descr="preencoded.png">
            <a:extLst>
              <a:ext uri="{FF2B5EF4-FFF2-40B4-BE49-F238E27FC236}">
                <a16:creationId xmlns:a16="http://schemas.microsoft.com/office/drawing/2014/main" id="{3DCB09FC-3375-F665-9540-E52D8F674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3181" y="4302335"/>
            <a:ext cx="198433" cy="198438"/>
          </a:xfrm>
          <a:prstGeom prst="rect">
            <a:avLst/>
          </a:prstGeom>
        </p:spPr>
      </p:pic>
      <p:sp>
        <p:nvSpPr>
          <p:cNvPr id="39" name="Text 8">
            <a:extLst>
              <a:ext uri="{FF2B5EF4-FFF2-40B4-BE49-F238E27FC236}">
                <a16:creationId xmlns:a16="http://schemas.microsoft.com/office/drawing/2014/main" id="{187E5B34-61E1-CC98-7CD2-F74C27F34F43}"/>
              </a:ext>
            </a:extLst>
          </p:cNvPr>
          <p:cNvSpPr/>
          <p:nvPr/>
        </p:nvSpPr>
        <p:spPr>
          <a:xfrm>
            <a:off x="845819" y="4659342"/>
            <a:ext cx="49932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Auditoria</a:t>
            </a:r>
            <a:endParaRPr lang="en-US" sz="1600" dirty="0"/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E762D90A-0447-31C8-5016-EBAF32962D55}"/>
              </a:ext>
            </a:extLst>
          </p:cNvPr>
          <p:cNvSpPr/>
          <p:nvPr/>
        </p:nvSpPr>
        <p:spPr>
          <a:xfrm>
            <a:off x="845819" y="4965711"/>
            <a:ext cx="499325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Processo de verificação da regularidade dos atos de gestão, que pode ser realizada interna ou externamente, assegurando a correta aplicação dos recursos públicos.</a:t>
            </a:r>
            <a:endParaRPr lang="en-US" sz="1300" dirty="0"/>
          </a:p>
        </p:txBody>
      </p:sp>
      <p:pic>
        <p:nvPicPr>
          <p:cNvPr id="43" name="Image 8" descr="preencoded.png">
            <a:extLst>
              <a:ext uri="{FF2B5EF4-FFF2-40B4-BE49-F238E27FC236}">
                <a16:creationId xmlns:a16="http://schemas.microsoft.com/office/drawing/2014/main" id="{9D1935FF-716E-8DCD-7A3F-9B92608797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7978" y="4213127"/>
            <a:ext cx="5362044" cy="1496726"/>
          </a:xfrm>
          <a:prstGeom prst="rect">
            <a:avLst/>
          </a:prstGeom>
        </p:spPr>
      </p:pic>
      <p:pic>
        <p:nvPicPr>
          <p:cNvPr id="45" name="Image 9" descr="preencoded.png">
            <a:extLst>
              <a:ext uri="{FF2B5EF4-FFF2-40B4-BE49-F238E27FC236}">
                <a16:creationId xmlns:a16="http://schemas.microsoft.com/office/drawing/2014/main" id="{1BA263FB-7833-F8E4-263D-7EB9B1863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49883" y="4321783"/>
            <a:ext cx="198433" cy="198438"/>
          </a:xfrm>
          <a:prstGeom prst="rect">
            <a:avLst/>
          </a:prstGeom>
        </p:spPr>
      </p:pic>
      <p:sp>
        <p:nvSpPr>
          <p:cNvPr id="47" name="Text 10">
            <a:extLst>
              <a:ext uri="{FF2B5EF4-FFF2-40B4-BE49-F238E27FC236}">
                <a16:creationId xmlns:a16="http://schemas.microsoft.com/office/drawing/2014/main" id="{6F9987B4-756F-582A-9B70-5B9ED207E961}"/>
              </a:ext>
            </a:extLst>
          </p:cNvPr>
          <p:cNvSpPr/>
          <p:nvPr/>
        </p:nvSpPr>
        <p:spPr>
          <a:xfrm>
            <a:off x="6352421" y="4669078"/>
            <a:ext cx="499335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Transparência</a:t>
            </a:r>
            <a:endParaRPr lang="en-US" sz="1600" dirty="0"/>
          </a:p>
        </p:txBody>
      </p:sp>
      <p:sp>
        <p:nvSpPr>
          <p:cNvPr id="49" name="Text 11">
            <a:extLst>
              <a:ext uri="{FF2B5EF4-FFF2-40B4-BE49-F238E27FC236}">
                <a16:creationId xmlns:a16="http://schemas.microsoft.com/office/drawing/2014/main" id="{A3E71D38-77F5-7546-5BBC-7637A56AED26}"/>
              </a:ext>
            </a:extLst>
          </p:cNvPr>
          <p:cNvSpPr/>
          <p:nvPr/>
        </p:nvSpPr>
        <p:spPr>
          <a:xfrm>
            <a:off x="6352421" y="4965718"/>
            <a:ext cx="499335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Divulgação ativa e acessível de todas as informações sobre a parceria, garantindo o controle social e a fiscalização pela sociedade.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48530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658B679-A5E9-C5BA-E0DF-77E9B174D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15" y="55821"/>
            <a:ext cx="12192000" cy="688851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714357" y="993874"/>
            <a:ext cx="5098029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Uma Boa Prestação de Contas Começa Aqui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714357" y="2711641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Não é um evento isolado — é o resultado natural de todo o processo bem conduzido.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947024" y="1082377"/>
            <a:ext cx="45895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Processo contínuo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947024" y="1566664"/>
            <a:ext cx="45895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Exige planejamento desde o primeiro dia, execução disciplinada e documentação ao longo de toda a parceria.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947024" y="2916833"/>
            <a:ext cx="45895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Prova de impacto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947024" y="3401120"/>
            <a:ext cx="45895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Demonstra transparência, responsabilidade com recursos públicos e os resultados reais gerados para a sociedade.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947024" y="4751288"/>
            <a:ext cx="45895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Credibilidade para o futuro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947024" y="5235575"/>
            <a:ext cx="45895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Uma prestação de contas sólida abre portas para novas parcerias e fortalece a reputação da OSC.</a:t>
            </a:r>
            <a:endParaRPr lang="en-US" sz="145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D3F4B1B-86AC-B616-166A-17A5D1F35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677" y="3610291"/>
            <a:ext cx="2661029" cy="275336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71BB8-7EFE-D60E-F4FA-1883DB13B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31447EC3-EA2F-B060-D86B-D3B36B4C3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4E9F90-264C-8A94-BBCB-C2BCD02A6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C5E78DA-060B-5943-9D07-A025BD0E4385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F64B2DB6-4860-2D0E-5164-FBB24E0EE36D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3A9AD8A-A2FA-9C08-D213-D8EE8FC5D942}"/>
              </a:ext>
            </a:extLst>
          </p:cNvPr>
          <p:cNvSpPr/>
          <p:nvPr/>
        </p:nvSpPr>
        <p:spPr>
          <a:xfrm>
            <a:off x="5233360" y="119072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35-A: Atuação em Rede</a:t>
            </a:r>
            <a:endParaRPr lang="en-US" sz="37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2C97CDEC-2FCF-C396-090C-BC6E3829E02C}"/>
              </a:ext>
            </a:extLst>
          </p:cNvPr>
          <p:cNvSpPr/>
          <p:nvPr/>
        </p:nvSpPr>
        <p:spPr>
          <a:xfrm>
            <a:off x="5233360" y="2064841"/>
            <a:ext cx="3053877" cy="2009080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71D525FB-8958-3D0E-E458-4005DEE3DB40}"/>
              </a:ext>
            </a:extLst>
          </p:cNvPr>
          <p:cNvSpPr/>
          <p:nvPr/>
        </p:nvSpPr>
        <p:spPr>
          <a:xfrm>
            <a:off x="5428717" y="2260203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Quem pode atuar?</a:t>
            </a:r>
            <a:endParaRPr lang="en-US" sz="185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D67730AB-A9FF-54F5-C774-FEA222A1165B}"/>
              </a:ext>
            </a:extLst>
          </p:cNvPr>
          <p:cNvSpPr/>
          <p:nvPr/>
        </p:nvSpPr>
        <p:spPr>
          <a:xfrm>
            <a:off x="5428717" y="2668885"/>
            <a:ext cx="26631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Duas ou mais OSCs podem formalizar atuação conjunta em rede dentro de uma mesma parceria.</a:t>
            </a:r>
            <a:endParaRPr lang="en-US" sz="1450" dirty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88394F4D-14B8-DF7D-7F03-3FA6580E6D55}"/>
              </a:ext>
            </a:extLst>
          </p:cNvPr>
          <p:cNvSpPr/>
          <p:nvPr/>
        </p:nvSpPr>
        <p:spPr>
          <a:xfrm>
            <a:off x="8476244" y="2064841"/>
            <a:ext cx="3053976" cy="2009080"/>
          </a:xfrm>
          <a:prstGeom prst="roundRect">
            <a:avLst>
              <a:gd name="adj" fmla="val 3951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28518907-EF63-0B24-492A-C0786711C759}"/>
              </a:ext>
            </a:extLst>
          </p:cNvPr>
          <p:cNvSpPr/>
          <p:nvPr/>
        </p:nvSpPr>
        <p:spPr>
          <a:xfrm>
            <a:off x="8671601" y="2260203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Responsabilidade</a:t>
            </a:r>
            <a:endParaRPr lang="en-US" sz="185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5B563B14-C70F-5788-4D99-F3C08E02C734}"/>
              </a:ext>
            </a:extLst>
          </p:cNvPr>
          <p:cNvSpPr/>
          <p:nvPr/>
        </p:nvSpPr>
        <p:spPr>
          <a:xfrm>
            <a:off x="8671601" y="2668885"/>
            <a:ext cx="266326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organização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celebrante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mantém responsabilidade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integral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perante a administração pública.</a:t>
            </a:r>
            <a:endParaRPr lang="en-US" sz="1450" dirty="0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C9AD892D-6870-E706-0B47-8C5B188786A2}"/>
              </a:ext>
            </a:extLst>
          </p:cNvPr>
          <p:cNvSpPr/>
          <p:nvPr/>
        </p:nvSpPr>
        <p:spPr>
          <a:xfrm>
            <a:off x="5233360" y="426293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30F17A9E-D32F-5E0E-99E3-1DE1CDFF855C}"/>
              </a:ext>
            </a:extLst>
          </p:cNvPr>
          <p:cNvSpPr/>
          <p:nvPr/>
        </p:nvSpPr>
        <p:spPr>
          <a:xfrm>
            <a:off x="5428717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Requisitos Mínimos</a:t>
            </a:r>
            <a:endParaRPr lang="en-US" sz="185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6CEBF6EA-4D50-01CE-28AC-0876FBBF129B}"/>
              </a:ext>
            </a:extLst>
          </p:cNvPr>
          <p:cNvSpPr/>
          <p:nvPr/>
        </p:nvSpPr>
        <p:spPr>
          <a:xfrm>
            <a:off x="5428717" y="4866977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Mais de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5 anos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CNPJ ativo e comprovada capacidade técnica para supervisionar as executantes.</a:t>
            </a:r>
            <a:endParaRPr lang="en-US" sz="1450" dirty="0"/>
          </a:p>
        </p:txBody>
      </p:sp>
      <p:pic>
        <p:nvPicPr>
          <p:cNvPr id="27" name="Image 0" descr="preencoded.png">
            <a:extLst>
              <a:ext uri="{FF2B5EF4-FFF2-40B4-BE49-F238E27FC236}">
                <a16:creationId xmlns:a16="http://schemas.microsoft.com/office/drawing/2014/main" id="{050A15EA-2355-6D12-BA98-2B0DC54DA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39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87BCD-EFF3-00CF-3E96-205A407E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04A9B33B-6179-8756-FD14-474BDD1D4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8FE9783-11A6-9F1E-4396-D5111C18A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640DA6C-3FC7-390B-92C1-79A936833798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C198E79-958B-18A1-AFDD-3FF5BB5E182A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E98378B-4090-B867-40EA-F589ADCC019A}"/>
              </a:ext>
            </a:extLst>
          </p:cNvPr>
          <p:cNvSpPr/>
          <p:nvPr/>
        </p:nvSpPr>
        <p:spPr>
          <a:xfrm>
            <a:off x="661475" y="866775"/>
            <a:ext cx="10868745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35-A: Obrigações da Organização Signatária</a:t>
            </a:r>
            <a:endParaRPr lang="en-US" sz="36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9F27CEF9-536F-FC23-080F-27AAE08F0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91234"/>
            <a:ext cx="3513645" cy="3513733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C6AB42BC-8ACB-38DF-ED65-813D00127DC4}"/>
              </a:ext>
            </a:extLst>
          </p:cNvPr>
          <p:cNvSpPr/>
          <p:nvPr/>
        </p:nvSpPr>
        <p:spPr>
          <a:xfrm>
            <a:off x="4628141" y="1882279"/>
            <a:ext cx="690833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 que a organização signatária deve fazer?</a:t>
            </a:r>
            <a:endParaRPr lang="en-US" sz="1800" dirty="0"/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0764D330-3E3A-EE41-07F5-27FD9A2DE2AF}"/>
              </a:ext>
            </a:extLst>
          </p:cNvPr>
          <p:cNvSpPr/>
          <p:nvPr/>
        </p:nvSpPr>
        <p:spPr>
          <a:xfrm>
            <a:off x="4628141" y="2367855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F83F5028-D879-5FD5-35AA-7792E9AEB738}"/>
              </a:ext>
            </a:extLst>
          </p:cNvPr>
          <p:cNvSpPr/>
          <p:nvPr/>
        </p:nvSpPr>
        <p:spPr>
          <a:xfrm>
            <a:off x="4696799" y="2402185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215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3BCFE947-C9C6-FC74-FC42-AFBFDE2285B7}"/>
              </a:ext>
            </a:extLst>
          </p:cNvPr>
          <p:cNvSpPr/>
          <p:nvPr/>
        </p:nvSpPr>
        <p:spPr>
          <a:xfrm>
            <a:off x="5217387" y="2430760"/>
            <a:ext cx="2754045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Verificar regularidade</a:t>
            </a:r>
            <a:endParaRPr lang="en-US" sz="180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8E94601C-5DF5-898F-7B2D-F8C795245647}"/>
              </a:ext>
            </a:extLst>
          </p:cNvPr>
          <p:cNvSpPr/>
          <p:nvPr/>
        </p:nvSpPr>
        <p:spPr>
          <a:xfrm>
            <a:off x="5217387" y="2894112"/>
            <a:ext cx="2754045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Checar a situação jurídica e fiscal de todas as organizações executantes antes do início da atuação.</a:t>
            </a:r>
            <a:endParaRPr lang="en-US" sz="14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338F5166-0A49-5B7C-25C0-92D1F2BF2C58}"/>
              </a:ext>
            </a:extLst>
          </p:cNvPr>
          <p:cNvSpPr/>
          <p:nvPr/>
        </p:nvSpPr>
        <p:spPr>
          <a:xfrm>
            <a:off x="8193081" y="2367855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40E568DD-423B-713B-F030-400375E85833}"/>
              </a:ext>
            </a:extLst>
          </p:cNvPr>
          <p:cNvSpPr/>
          <p:nvPr/>
        </p:nvSpPr>
        <p:spPr>
          <a:xfrm>
            <a:off x="8261739" y="2402185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2</a:t>
            </a:r>
            <a:endParaRPr lang="en-US" sz="215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70D561E3-C6DB-A04F-55AC-E740FF0A63F8}"/>
              </a:ext>
            </a:extLst>
          </p:cNvPr>
          <p:cNvSpPr/>
          <p:nvPr/>
        </p:nvSpPr>
        <p:spPr>
          <a:xfrm>
            <a:off x="8782326" y="2430760"/>
            <a:ext cx="2754144" cy="572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Comprovar na prestação de contas</a:t>
            </a:r>
            <a:endParaRPr lang="en-US" sz="180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9F0328C1-022F-8F8F-A919-387A284D5B24}"/>
              </a:ext>
            </a:extLst>
          </p:cNvPr>
          <p:cNvSpPr/>
          <p:nvPr/>
        </p:nvSpPr>
        <p:spPr>
          <a:xfrm>
            <a:off x="8782326" y="3180159"/>
            <a:ext cx="2754144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verificação realizada deve ser formalmente documentada e apresentada na prestação de contas.</a:t>
            </a:r>
            <a:endParaRPr lang="en-US" sz="140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718F4D73-FBD8-1FA7-426F-E9666EB5EA87}"/>
              </a:ext>
            </a:extLst>
          </p:cNvPr>
          <p:cNvSpPr/>
          <p:nvPr/>
        </p:nvSpPr>
        <p:spPr>
          <a:xfrm>
            <a:off x="4628141" y="4688582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FD8CC"/>
          </a:solidFill>
          <a:ln w="6350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A78BFD89-8ADA-D8FB-62E6-87327090A077}"/>
              </a:ext>
            </a:extLst>
          </p:cNvPr>
          <p:cNvSpPr/>
          <p:nvPr/>
        </p:nvSpPr>
        <p:spPr>
          <a:xfrm>
            <a:off x="4696799" y="4722912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3</a:t>
            </a:r>
            <a:endParaRPr lang="en-US" sz="215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E9848871-1DDB-3775-8EC7-3DED23542560}"/>
              </a:ext>
            </a:extLst>
          </p:cNvPr>
          <p:cNvSpPr/>
          <p:nvPr/>
        </p:nvSpPr>
        <p:spPr>
          <a:xfrm>
            <a:off x="5217387" y="4751487"/>
            <a:ext cx="631908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Comunicar em até 60 dias</a:t>
            </a:r>
            <a:endParaRPr lang="en-US" sz="1800" dirty="0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8958158F-D034-6628-6961-A573738922EF}"/>
              </a:ext>
            </a:extLst>
          </p:cNvPr>
          <p:cNvSpPr/>
          <p:nvPr/>
        </p:nvSpPr>
        <p:spPr>
          <a:xfrm>
            <a:off x="5217387" y="5214838"/>
            <a:ext cx="6319084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Informar à administração pública a assinatura do termo de atuação em rede dentro do prazo legal.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5163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1CB78-A738-F6D9-F554-1F813E0C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9CB1FF2D-2D8F-CCBC-1350-6381A8161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95A110C-A7FF-1963-7523-42E5478120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D895AFA6-C4E7-0F52-204A-ECC424026AE5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C469CD7-CA0A-8430-863C-F8C3A646D34F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358655F-CD9F-6857-7C82-4963CF5D9095}"/>
              </a:ext>
            </a:extLst>
          </p:cNvPr>
          <p:cNvSpPr/>
          <p:nvPr/>
        </p:nvSpPr>
        <p:spPr>
          <a:xfrm>
            <a:off x="5233360" y="527844"/>
            <a:ext cx="6296860" cy="112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11: Transparência e Divulgação</a:t>
            </a:r>
            <a:endParaRPr lang="en-US" sz="3500" dirty="0"/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053136B9-0EC8-EA8D-B3FA-D2222E5144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911548"/>
            <a:ext cx="6296860" cy="1358404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B3D49C38-582E-4805-FAF7-D1EDA557E1AC}"/>
              </a:ext>
            </a:extLst>
          </p:cNvPr>
          <p:cNvSpPr/>
          <p:nvPr/>
        </p:nvSpPr>
        <p:spPr>
          <a:xfrm>
            <a:off x="5540435" y="2117030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Divulgação Obrigatória</a:t>
            </a:r>
            <a:endParaRPr lang="en-US" sz="1750" dirty="0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BD500665-6E77-F875-7291-C3B1F07B5C73}"/>
              </a:ext>
            </a:extLst>
          </p:cNvPr>
          <p:cNvSpPr/>
          <p:nvPr/>
        </p:nvSpPr>
        <p:spPr>
          <a:xfrm>
            <a:off x="5540435" y="2501503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OSC deve divulgar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todas as parcerias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firmadas com a administração pública — sem exceção.</a:t>
            </a:r>
            <a:endParaRPr lang="en-US" sz="1400" dirty="0"/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1763D88A-223A-DC4D-4171-090C255E7C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3441601"/>
            <a:ext cx="6296860" cy="1358404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756B9D8D-6418-B038-7E31-9269E416D266}"/>
              </a:ext>
            </a:extLst>
          </p:cNvPr>
          <p:cNvSpPr/>
          <p:nvPr/>
        </p:nvSpPr>
        <p:spPr>
          <a:xfrm>
            <a:off x="5540435" y="3647083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Onde Divulgar?</a:t>
            </a:r>
            <a:endParaRPr lang="en-US" sz="175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115DB641-FAF7-C1D3-0D49-37FC8EF9CA39}"/>
              </a:ext>
            </a:extLst>
          </p:cNvPr>
          <p:cNvSpPr/>
          <p:nvPr/>
        </p:nvSpPr>
        <p:spPr>
          <a:xfrm>
            <a:off x="5540435" y="4031555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internet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em </a:t>
            </a:r>
            <a:r>
              <a:rPr lang="en-US" sz="140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locais visíveis</a:t>
            </a: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 sede e de todos os estabelecimentos da organização.</a:t>
            </a:r>
            <a:endParaRPr lang="en-US" sz="1400" dirty="0"/>
          </a:p>
        </p:txBody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DE63E445-2B81-2409-3477-892FA25FC0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4971653"/>
            <a:ext cx="6296860" cy="1152922"/>
          </a:xfrm>
          <a:prstGeom prst="rect">
            <a:avLst/>
          </a:prstGeom>
        </p:spPr>
      </p:pic>
      <p:sp>
        <p:nvSpPr>
          <p:cNvPr id="23" name="Text 6">
            <a:extLst>
              <a:ext uri="{FF2B5EF4-FFF2-40B4-BE49-F238E27FC236}">
                <a16:creationId xmlns:a16="http://schemas.microsoft.com/office/drawing/2014/main" id="{A1711E9B-9FDF-D3F6-2AFA-FB48751FFBC6}"/>
              </a:ext>
            </a:extLst>
          </p:cNvPr>
          <p:cNvSpPr/>
          <p:nvPr/>
        </p:nvSpPr>
        <p:spPr>
          <a:xfrm>
            <a:off x="5540435" y="5177135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Informações Mínimas Exigidas</a:t>
            </a:r>
            <a:endParaRPr lang="en-US" sz="175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DA5E65A6-AE5F-1B88-0315-661BDDB49CD1}"/>
              </a:ext>
            </a:extLst>
          </p:cNvPr>
          <p:cNvSpPr/>
          <p:nvPr/>
        </p:nvSpPr>
        <p:spPr>
          <a:xfrm>
            <a:off x="5540435" y="5561608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Data, instrumento utilizado, órgão responsável, CNPJ, objeto da parceria e valores envolvidos.</a:t>
            </a:r>
            <a:endParaRPr lang="en-US" sz="1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9A50524-C031-9899-5B3D-3D8A1E203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03" y="1852601"/>
            <a:ext cx="4109553" cy="313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87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F159-2C16-9820-6F6B-6A672B0F4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65B490A3-0812-2265-D692-396879FDF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FF52E28-59BA-0CAB-7C0E-3A685341E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3F7673C-8F0C-FAB8-12BE-2A9637B6DE74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7904178B-B2E7-AA52-5E37-40572E0DBB7F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7AA4412E-84B2-9C44-F23B-443E7A7BCB12}"/>
              </a:ext>
            </a:extLst>
          </p:cNvPr>
          <p:cNvSpPr/>
          <p:nvPr/>
        </p:nvSpPr>
        <p:spPr>
          <a:xfrm>
            <a:off x="2217906" y="527248"/>
            <a:ext cx="9312314" cy="429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11: Informações Adicionais Obrigatórias</a:t>
            </a:r>
            <a:endParaRPr lang="en-US" sz="31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85599962-6F54-B41F-25E0-184B3868CF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378744"/>
            <a:ext cx="398651" cy="398661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F8B8DD3D-0968-94D8-A3FA-DCC0F31F9B18}"/>
              </a:ext>
            </a:extLst>
          </p:cNvPr>
          <p:cNvSpPr/>
          <p:nvPr/>
        </p:nvSpPr>
        <p:spPr>
          <a:xfrm>
            <a:off x="661475" y="1945580"/>
            <a:ext cx="523981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Prestação de Contas</a:t>
            </a:r>
            <a:endParaRPr lang="en-US" sz="1550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5B8294F2-CA64-D8F6-DC57-7C607343D836}"/>
              </a:ext>
            </a:extLst>
          </p:cNvPr>
          <p:cNvSpPr/>
          <p:nvPr/>
        </p:nvSpPr>
        <p:spPr>
          <a:xfrm>
            <a:off x="661475" y="2329259"/>
            <a:ext cx="5239810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Situação atualizada, com datas e prazos de entrega e análise pela administração pública.</a:t>
            </a:r>
            <a:endParaRPr lang="en-US" sz="1250" dirty="0"/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B0D52220-E95D-CB59-6DBA-C543C79D60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068638"/>
            <a:ext cx="398651" cy="398661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7A3612D4-D580-6742-9213-543F06749B8D}"/>
              </a:ext>
            </a:extLst>
          </p:cNvPr>
          <p:cNvSpPr/>
          <p:nvPr/>
        </p:nvSpPr>
        <p:spPr>
          <a:xfrm>
            <a:off x="661475" y="3635474"/>
            <a:ext cx="523981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Remuneração da Equipe</a:t>
            </a:r>
            <a:endParaRPr lang="en-US" sz="1550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A6D1625E-9D03-4A16-0A4F-E68E1D364C1B}"/>
              </a:ext>
            </a:extLst>
          </p:cNvPr>
          <p:cNvSpPr/>
          <p:nvPr/>
        </p:nvSpPr>
        <p:spPr>
          <a:xfrm>
            <a:off x="661475" y="4019153"/>
            <a:ext cx="5239810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Quando vinculada ao objeto da parceria, a remuneração da equipe de trabalho deve ser divulgada.</a:t>
            </a:r>
            <a:endParaRPr lang="en-US" sz="1250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F5F8148C-4DEE-6995-194B-3499124626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758531"/>
            <a:ext cx="398651" cy="398661"/>
          </a:xfrm>
          <a:prstGeom prst="rect">
            <a:avLst/>
          </a:prstGeom>
        </p:spPr>
      </p:pic>
      <p:sp>
        <p:nvSpPr>
          <p:cNvPr id="23" name="Text 5">
            <a:extLst>
              <a:ext uri="{FF2B5EF4-FFF2-40B4-BE49-F238E27FC236}">
                <a16:creationId xmlns:a16="http://schemas.microsoft.com/office/drawing/2014/main" id="{6E5BE311-C81C-A444-7EB6-068EDC71ECD9}"/>
              </a:ext>
            </a:extLst>
          </p:cNvPr>
          <p:cNvSpPr/>
          <p:nvPr/>
        </p:nvSpPr>
        <p:spPr>
          <a:xfrm>
            <a:off x="661475" y="5325368"/>
            <a:ext cx="523981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Funções e Valores</a:t>
            </a:r>
            <a:endParaRPr lang="en-US" sz="155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E0462A7-57C2-2A46-1F4F-02A993A8EA12}"/>
              </a:ext>
            </a:extLst>
          </p:cNvPr>
          <p:cNvSpPr/>
          <p:nvPr/>
        </p:nvSpPr>
        <p:spPr>
          <a:xfrm>
            <a:off x="661475" y="5699319"/>
            <a:ext cx="5239810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Funções desempenhadas por cada membro da equipe e os valores previstos para cada função.</a:t>
            </a:r>
            <a:endParaRPr lang="en-US" sz="1250" dirty="0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E41C032C-5490-644C-1D43-C9FEADB8814D}"/>
              </a:ext>
            </a:extLst>
          </p:cNvPr>
          <p:cNvSpPr/>
          <p:nvPr/>
        </p:nvSpPr>
        <p:spPr>
          <a:xfrm>
            <a:off x="6181868" y="1227435"/>
            <a:ext cx="5469594" cy="5103217"/>
          </a:xfrm>
          <a:prstGeom prst="roundRect">
            <a:avLst>
              <a:gd name="adj" fmla="val 2250"/>
            </a:avLst>
          </a:prstGeom>
          <a:solidFill>
            <a:srgbClr val="FFAD9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A99B8A2F-5135-31B8-1CEC-BA6653CC03ED}"/>
              </a:ext>
            </a:extLst>
          </p:cNvPr>
          <p:cNvSpPr/>
          <p:nvPr/>
        </p:nvSpPr>
        <p:spPr>
          <a:xfrm>
            <a:off x="6341309" y="1361976"/>
            <a:ext cx="515071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Por que isso importa para o gestor?</a:t>
            </a:r>
            <a:endParaRPr lang="en-US" sz="155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14CA95CE-66DD-3F5C-4CAD-BB784D490D02}"/>
              </a:ext>
            </a:extLst>
          </p:cNvPr>
          <p:cNvSpPr/>
          <p:nvPr/>
        </p:nvSpPr>
        <p:spPr>
          <a:xfrm>
            <a:off x="6341309" y="1745655"/>
            <a:ext cx="5150713" cy="705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transparência ativa é uma </a:t>
            </a:r>
            <a:r>
              <a:rPr lang="en-US" sz="12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obrigação legal</a:t>
            </a: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da OSC, mas cabe ao gestor público verificar o cumprimento dessas exigências durante o monitoramento e a prestação de contas da parceria.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795494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4F761-0108-839F-FBFB-50F63D4F3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B561284B-1AB3-7289-0B85-201533638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7EDCEE4-4B26-2AB9-29D5-CD41FDDC0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513CD45-A62E-8CC9-7E7F-632A75EB2496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DCB31DA1-3783-D125-5C17-56862FA7DE3C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27" name="Text 0">
            <a:extLst>
              <a:ext uri="{FF2B5EF4-FFF2-40B4-BE49-F238E27FC236}">
                <a16:creationId xmlns:a16="http://schemas.microsoft.com/office/drawing/2014/main" id="{31BC15B0-0C20-9EE8-B290-55C7CEDEA42B}"/>
              </a:ext>
            </a:extLst>
          </p:cNvPr>
          <p:cNvSpPr/>
          <p:nvPr/>
        </p:nvSpPr>
        <p:spPr>
          <a:xfrm>
            <a:off x="749030" y="1411841"/>
            <a:ext cx="10603153" cy="68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15: Conselho Nacional de Fomento e Colaboração</a:t>
            </a:r>
            <a:endParaRPr lang="en-US" sz="3700" dirty="0"/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E2C04F52-FD40-AF43-B380-9CB10390224B}"/>
              </a:ext>
            </a:extLst>
          </p:cNvPr>
          <p:cNvSpPr/>
          <p:nvPr/>
        </p:nvSpPr>
        <p:spPr>
          <a:xfrm>
            <a:off x="661475" y="2491680"/>
            <a:ext cx="531620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50/50</a:t>
            </a:r>
            <a:endParaRPr lang="en-US" sz="4900" dirty="0"/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C98218F2-B4FB-9791-68CA-3BC0132E746A}"/>
              </a:ext>
            </a:extLst>
          </p:cNvPr>
          <p:cNvSpPr/>
          <p:nvPr/>
        </p:nvSpPr>
        <p:spPr>
          <a:xfrm>
            <a:off x="661475" y="3351609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Composição Paritária</a:t>
            </a:r>
            <a:endParaRPr lang="en-US" sz="1850" dirty="0"/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3A9976F1-357A-567A-58BA-AF774665A737}"/>
              </a:ext>
            </a:extLst>
          </p:cNvPr>
          <p:cNvSpPr/>
          <p:nvPr/>
        </p:nvSpPr>
        <p:spPr>
          <a:xfrm>
            <a:off x="661475" y="3760291"/>
            <a:ext cx="53162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Representantes governamentais e das OSCs em igual número, garantindo equilíbrio de vozes.</a:t>
            </a:r>
            <a:endParaRPr lang="en-US" sz="1450" dirty="0"/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4396F14A-B452-A05B-D799-057BA87FF6AF}"/>
              </a:ext>
            </a:extLst>
          </p:cNvPr>
          <p:cNvSpPr/>
          <p:nvPr/>
        </p:nvSpPr>
        <p:spPr>
          <a:xfrm>
            <a:off x="6213915" y="2491680"/>
            <a:ext cx="5316305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1</a:t>
            </a:r>
            <a:endParaRPr lang="en-US" sz="4900" dirty="0"/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D257544E-9F2C-13E6-B1CC-412C7B09CFBE}"/>
              </a:ext>
            </a:extLst>
          </p:cNvPr>
          <p:cNvSpPr/>
          <p:nvPr/>
        </p:nvSpPr>
        <p:spPr>
          <a:xfrm>
            <a:off x="6213915" y="3351609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Instância Federal</a:t>
            </a:r>
            <a:endParaRPr lang="en-US" sz="1850" dirty="0"/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EABDE8D0-E09A-A0C2-7C65-E6F777FFCBBB}"/>
              </a:ext>
            </a:extLst>
          </p:cNvPr>
          <p:cNvSpPr/>
          <p:nvPr/>
        </p:nvSpPr>
        <p:spPr>
          <a:xfrm>
            <a:off x="6213915" y="3760291"/>
            <a:ext cx="53163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Pode ser criado no âmbito do Poder Executivo federal por ato regulamentar.</a:t>
            </a:r>
            <a:endParaRPr lang="en-US" sz="1450" dirty="0"/>
          </a:p>
        </p:txBody>
      </p:sp>
      <p:sp>
        <p:nvSpPr>
          <p:cNvPr id="41" name="Shape 7">
            <a:extLst>
              <a:ext uri="{FF2B5EF4-FFF2-40B4-BE49-F238E27FC236}">
                <a16:creationId xmlns:a16="http://schemas.microsoft.com/office/drawing/2014/main" id="{E6F21717-5A71-DC51-5399-B9459B05F530}"/>
              </a:ext>
            </a:extLst>
          </p:cNvPr>
          <p:cNvSpPr/>
          <p:nvPr/>
        </p:nvSpPr>
        <p:spPr>
          <a:xfrm>
            <a:off x="661475" y="4529115"/>
            <a:ext cx="10868745" cy="1227931"/>
          </a:xfrm>
          <a:prstGeom prst="roundRect">
            <a:avLst>
              <a:gd name="adj" fmla="val 5504"/>
            </a:avLst>
          </a:prstGeom>
          <a:solidFill>
            <a:srgbClr val="FFFFFF"/>
          </a:solidFill>
          <a:ln w="25399">
            <a:solidFill>
              <a:srgbClr val="E5BEB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Text 8">
            <a:extLst>
              <a:ext uri="{FF2B5EF4-FFF2-40B4-BE49-F238E27FC236}">
                <a16:creationId xmlns:a16="http://schemas.microsoft.com/office/drawing/2014/main" id="{EF50FCD6-8CC1-486D-9EE1-245A306A3E68}"/>
              </a:ext>
            </a:extLst>
          </p:cNvPr>
          <p:cNvSpPr/>
          <p:nvPr/>
        </p:nvSpPr>
        <p:spPr>
          <a:xfrm>
            <a:off x="875881" y="4733798"/>
            <a:ext cx="104399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Finalidade Principal</a:t>
            </a:r>
            <a:endParaRPr lang="en-US" sz="1850" dirty="0"/>
          </a:p>
        </p:txBody>
      </p:sp>
      <p:sp>
        <p:nvSpPr>
          <p:cNvPr id="45" name="Text 9">
            <a:extLst>
              <a:ext uri="{FF2B5EF4-FFF2-40B4-BE49-F238E27FC236}">
                <a16:creationId xmlns:a16="http://schemas.microsoft.com/office/drawing/2014/main" id="{6B541828-BB66-9B91-BCED-356E104D8E39}"/>
              </a:ext>
            </a:extLst>
          </p:cNvPr>
          <p:cNvSpPr/>
          <p:nvPr/>
        </p:nvSpPr>
        <p:spPr>
          <a:xfrm>
            <a:off x="875881" y="5161936"/>
            <a:ext cx="1043993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Divulgar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boas práticas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 parceria e fortalecer as relações de fomento e colaboração entre poder público e sociedade civil.</a:t>
            </a:r>
            <a:endParaRPr lang="en-US" sz="1450" dirty="0"/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322A2541-2971-338F-D963-4A5955F93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661" y="367924"/>
            <a:ext cx="4934639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21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AC7D-304E-F6BB-8364-51D2C6259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9164C385-42BC-1AF6-37AE-224CC117C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B54F3C-B248-6FDD-5F83-50A31B073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F94C906-332D-BDF8-0407-0FD5ACC86FDB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5337364B-F20E-11ED-CC79-E3A12CDBBA04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793CBBA1-24F1-CF0A-B30C-9F932CC60D97}"/>
              </a:ext>
            </a:extLst>
          </p:cNvPr>
          <p:cNvSpPr/>
          <p:nvPr/>
        </p:nvSpPr>
        <p:spPr>
          <a:xfrm>
            <a:off x="661475" y="80893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Art. 15: Funcionamento e Abrangência</a:t>
            </a:r>
            <a:endParaRPr lang="en-US" sz="3700" dirty="0"/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89DD0648-907F-3C20-BE75-6EE80BB5E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15" name="Text 1">
            <a:extLst>
              <a:ext uri="{FF2B5EF4-FFF2-40B4-BE49-F238E27FC236}">
                <a16:creationId xmlns:a16="http://schemas.microsoft.com/office/drawing/2014/main" id="{1B78BF51-65BC-4546-8E3E-BE7F82826013}"/>
              </a:ext>
            </a:extLst>
          </p:cNvPr>
          <p:cNvSpPr/>
          <p:nvPr/>
        </p:nvSpPr>
        <p:spPr>
          <a:xfrm>
            <a:off x="4633201" y="1872059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Como funciona na prática?</a:t>
            </a:r>
            <a:endParaRPr lang="en-US" sz="1850" dirty="0"/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A50DE9C4-AC42-E46F-85AF-7198E3407A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042" y="2385814"/>
            <a:ext cx="283461" cy="283468"/>
          </a:xfrm>
          <a:prstGeom prst="rect">
            <a:avLst/>
          </a:prstGeom>
        </p:spPr>
      </p:pic>
      <p:sp>
        <p:nvSpPr>
          <p:cNvPr id="19" name="Text 2">
            <a:extLst>
              <a:ext uri="{FF2B5EF4-FFF2-40B4-BE49-F238E27FC236}">
                <a16:creationId xmlns:a16="http://schemas.microsoft.com/office/drawing/2014/main" id="{C0E5F9E5-6A4D-D23B-6756-0B4C34C61F1A}"/>
              </a:ext>
            </a:extLst>
          </p:cNvPr>
          <p:cNvSpPr/>
          <p:nvPr/>
        </p:nvSpPr>
        <p:spPr>
          <a:xfrm>
            <a:off x="5247449" y="2379960"/>
            <a:ext cx="271922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Regulamentação própria</a:t>
            </a:r>
            <a:endParaRPr lang="en-US" sz="1850" dirty="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1547D350-0C2A-4F13-71E3-827E054B5A49}"/>
              </a:ext>
            </a:extLst>
          </p:cNvPr>
          <p:cNvSpPr/>
          <p:nvPr/>
        </p:nvSpPr>
        <p:spPr>
          <a:xfrm>
            <a:off x="5247449" y="3159522"/>
            <a:ext cx="271922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Composição detalhada e regras de funcionamento são disciplinadas em regulamento específico.</a:t>
            </a:r>
            <a:endParaRPr lang="en-US" sz="1450" dirty="0"/>
          </a:p>
        </p:txBody>
      </p:sp>
      <p:pic>
        <p:nvPicPr>
          <p:cNvPr id="23" name="Image 2" descr="preencoded.png">
            <a:extLst>
              <a:ext uri="{FF2B5EF4-FFF2-40B4-BE49-F238E27FC236}">
                <a16:creationId xmlns:a16="http://schemas.microsoft.com/office/drawing/2014/main" id="{85DA54AB-1007-F749-61B4-420D3748A9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73744" y="2385814"/>
            <a:ext cx="283461" cy="283468"/>
          </a:xfrm>
          <a:prstGeom prst="rect">
            <a:avLst/>
          </a:prstGeom>
        </p:spPr>
      </p:pic>
      <p:sp>
        <p:nvSpPr>
          <p:cNvPr id="25" name="Text 4">
            <a:extLst>
              <a:ext uri="{FF2B5EF4-FFF2-40B4-BE49-F238E27FC236}">
                <a16:creationId xmlns:a16="http://schemas.microsoft.com/office/drawing/2014/main" id="{F4C65370-DEFE-0CD9-28F6-ED278DD3F91F}"/>
              </a:ext>
            </a:extLst>
          </p:cNvPr>
          <p:cNvSpPr/>
          <p:nvPr/>
        </p:nvSpPr>
        <p:spPr>
          <a:xfrm>
            <a:off x="8817151" y="2379960"/>
            <a:ext cx="27193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Abrangência federativa</a:t>
            </a:r>
            <a:endParaRPr lang="en-US" sz="185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1C973868-1E11-971D-4645-B0D8B1B4487B}"/>
              </a:ext>
            </a:extLst>
          </p:cNvPr>
          <p:cNvSpPr/>
          <p:nvPr/>
        </p:nvSpPr>
        <p:spPr>
          <a:xfrm>
            <a:off x="8817151" y="2864247"/>
            <a:ext cx="27193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Estados, Municípios e o Distrito Federal </a:t>
            </a:r>
            <a:r>
              <a:rPr lang="en-US" sz="1450" b="1" dirty="0">
                <a:solidFill>
                  <a:srgbClr val="403C4E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podem criar instâncias participativas similares</a:t>
            </a: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em seus âmbitos.</a:t>
            </a:r>
            <a:endParaRPr lang="en-US" sz="1450" dirty="0"/>
          </a:p>
        </p:txBody>
      </p:sp>
      <p:pic>
        <p:nvPicPr>
          <p:cNvPr id="29" name="Image 3" descr="preencoded.png">
            <a:extLst>
              <a:ext uri="{FF2B5EF4-FFF2-40B4-BE49-F238E27FC236}">
                <a16:creationId xmlns:a16="http://schemas.microsoft.com/office/drawing/2014/main" id="{03FA60FE-FE55-A354-3A19-37BA1F0C40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042" y="4753074"/>
            <a:ext cx="283461" cy="283468"/>
          </a:xfrm>
          <a:prstGeom prst="rect">
            <a:avLst/>
          </a:prstGeom>
        </p:spPr>
      </p:pic>
      <p:sp>
        <p:nvSpPr>
          <p:cNvPr id="31" name="Text 6">
            <a:extLst>
              <a:ext uri="{FF2B5EF4-FFF2-40B4-BE49-F238E27FC236}">
                <a16:creationId xmlns:a16="http://schemas.microsoft.com/office/drawing/2014/main" id="{19561368-23A3-82EA-8115-3EBC854002C6}"/>
              </a:ext>
            </a:extLst>
          </p:cNvPr>
          <p:cNvSpPr/>
          <p:nvPr/>
        </p:nvSpPr>
        <p:spPr>
          <a:xfrm>
            <a:off x="5247449" y="4747220"/>
            <a:ext cx="62890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Integração com conselhos setoriais</a:t>
            </a:r>
            <a:endParaRPr lang="en-US" sz="1850" dirty="0"/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BE1C2FDD-9414-593B-5DBD-73D3272D1A93}"/>
              </a:ext>
            </a:extLst>
          </p:cNvPr>
          <p:cNvSpPr/>
          <p:nvPr/>
        </p:nvSpPr>
        <p:spPr>
          <a:xfrm>
            <a:off x="5247449" y="5231507"/>
            <a:ext cx="628902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 conselhos setoriais devem ser consultados sobre políticas de fortalecimento das OSCs.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748732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45816-C326-9E67-A602-2248847D9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B14A0C67-4E8E-FF6A-5AE6-DB0E7CA76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75F9BD-9634-ED45-B06C-5DFF0D460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6D75B22-4764-B24E-CA1A-CF48507DCC3F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4B66761-DAFE-285E-8DD4-B6CC03BA17C0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7592782-32F8-3A90-5C96-C3DD201C7483}"/>
              </a:ext>
            </a:extLst>
          </p:cNvPr>
          <p:cNvSpPr txBox="1"/>
          <p:nvPr/>
        </p:nvSpPr>
        <p:spPr>
          <a:xfrm>
            <a:off x="802526" y="1451584"/>
            <a:ext cx="6911508" cy="197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8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“Cumprir o MROSC não deve ser apenas uma obrigação. Deve ser uma oportunidade de profissionalizar a gestão da OSC”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8BB20B4-7C4C-338D-4F79-9793BAE1E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522" y="1086209"/>
            <a:ext cx="2723508" cy="387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8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07FC0-DE3E-0029-6E1E-AF6FB9BC0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E5221880-551F-2722-D44E-A685775BC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001B6B1-2989-ECBF-AC63-570E8CE90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49BFE4F-D1E3-12C4-8D4F-2D9B7454EEB5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3708A8E-A40F-FAF7-B236-4700084494DD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4D73647-9EE5-2E1A-2257-C38560DC9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251" y="1005039"/>
            <a:ext cx="9441934" cy="45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10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05140-28F6-ED0B-F539-1D20D534C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892F0B05-C3A6-9017-8F42-2618CBC29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042ED2-6648-5F42-3B19-85AEFC8C4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26FC303-1DDE-2484-459A-320E01A8784E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8DCDC47E-2089-F11E-B138-AC4A4D109E1D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0E3527A-2252-0A13-985E-1BF7F90B3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669" y="639838"/>
            <a:ext cx="7178662" cy="55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58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98D50-676D-6EF4-56D2-66FCE997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Tela de celula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DF7F8CE7-3294-8E3B-856A-E739E8ECB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12192000" cy="68542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AD63F94-4EAF-7892-B417-0FDC2885AC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0762"/>
            <a:ext cx="9144000" cy="2387600"/>
          </a:xfrm>
        </p:spPr>
        <p:txBody>
          <a:bodyPr/>
          <a:lstStyle/>
          <a:p>
            <a:br>
              <a:rPr lang="pt-BR" b="1" noProof="0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</a:br>
            <a:endParaRPr lang="pt-BR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E03FCEA-59E2-36F0-3465-DC8132CA43DC}"/>
              </a:ext>
            </a:extLst>
          </p:cNvPr>
          <p:cNvSpPr/>
          <p:nvPr/>
        </p:nvSpPr>
        <p:spPr>
          <a:xfrm>
            <a:off x="671197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CC0BD76C-17C8-1946-105B-FA18B314B6BB}"/>
              </a:ext>
            </a:extLst>
          </p:cNvPr>
          <p:cNvSpPr/>
          <p:nvPr/>
        </p:nvSpPr>
        <p:spPr>
          <a:xfrm>
            <a:off x="749030" y="4706266"/>
            <a:ext cx="11011536" cy="99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endParaRPr lang="en-US" sz="37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CF596A1-606C-47E0-6580-69E7C935A0CE}"/>
              </a:ext>
            </a:extLst>
          </p:cNvPr>
          <p:cNvSpPr/>
          <p:nvPr/>
        </p:nvSpPr>
        <p:spPr>
          <a:xfrm>
            <a:off x="3748620" y="2480813"/>
            <a:ext cx="5943066" cy="700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6600" b="1" i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Obrigada!</a:t>
            </a:r>
            <a:endParaRPr lang="en-US" sz="6600" i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49F258-AE62-7F97-D96E-CDF7219CFEE7}"/>
              </a:ext>
            </a:extLst>
          </p:cNvPr>
          <p:cNvSpPr txBox="1"/>
          <p:nvPr/>
        </p:nvSpPr>
        <p:spPr>
          <a:xfrm>
            <a:off x="3640578" y="5234337"/>
            <a:ext cx="6172200" cy="1253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Drª Patrícia </a:t>
            </a:r>
            <a:r>
              <a:rPr lang="en-US" sz="1450" b="1" dirty="0" err="1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Daliark</a:t>
            </a:r>
            <a:br>
              <a:rPr lang="en-US" sz="145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r>
              <a:rPr lang="en-US" sz="1450" b="1" dirty="0" err="1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Advogada</a:t>
            </a:r>
            <a:br>
              <a:rPr lang="pt-BR" sz="145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</a:br>
            <a:r>
              <a:rPr lang="pt-BR" sz="1450" b="1" noProof="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3"/>
              </a:rPr>
              <a:t>pdaliark@institutoia.org</a:t>
            </a:r>
            <a:endParaRPr lang="pt-BR" sz="1450" b="1" noProof="0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pt-BR" sz="1450" b="1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@dalipatricia</a:t>
            </a:r>
            <a:endParaRPr lang="en-US" sz="1450" b="1" dirty="0">
              <a:solidFill>
                <a:srgbClr val="403C4E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8BB20B4-7C4C-338D-4F79-9793BAE1E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70" y="1086224"/>
            <a:ext cx="2722880" cy="38766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154122C-57FC-6107-C02B-9B9B8FA6E6EE}"/>
              </a:ext>
            </a:extLst>
          </p:cNvPr>
          <p:cNvSpPr txBox="1"/>
          <p:nvPr/>
        </p:nvSpPr>
        <p:spPr>
          <a:xfrm>
            <a:off x="206708" y="5104789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hlinkClick r:id="rId5"/>
              </a:rPr>
              <a:t>https://www.gov.br/mdh/pt-br/navegue-por-temas/populacao-em-situacao-de-rua/publicacoes/editais/MANUALMROSCDoPlanejamentoaPrestaodeContas.pdf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045340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2189</Words>
  <Application>Microsoft Office PowerPoint</Application>
  <PresentationFormat>Widescreen</PresentationFormat>
  <Paragraphs>268</Paragraphs>
  <Slides>31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6" baseType="lpstr">
      <vt:lpstr>Merriweather Bold</vt:lpstr>
      <vt:lpstr>Open Sans</vt:lpstr>
      <vt:lpstr>Open Sans Bold</vt:lpstr>
      <vt:lpstr>Arial</vt:lpstr>
      <vt:lpstr>Office Theme</vt:lpstr>
      <vt:lpstr>  EIXO TEMÁTICO I – MROSC, Fiscalização e Segurança  Jurídica das OSCs </vt:lpstr>
      <vt:lpstr>Lei 13.019/2014: O Marco Regulatório das OSCs que rege as Parcerias com a Administração Pública</vt:lpstr>
      <vt:lpstr>Apresentação do PowerPoint</vt:lpstr>
      <vt:lpstr> </vt:lpstr>
      <vt:lpstr> </vt:lpstr>
      <vt:lpstr> </vt:lpstr>
      <vt:lpstr>Apresentação do PowerPoint</vt:lpstr>
      <vt:lpstr> </vt:lpstr>
      <vt:lpstr> </vt:lpstr>
      <vt:lpstr> </vt:lpstr>
      <vt:lpstr> </vt:lpstr>
      <vt:lpstr> 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Patrícia Souza</dc:creator>
  <cp:lastModifiedBy>Patrícia Souza</cp:lastModifiedBy>
  <cp:revision>20</cp:revision>
  <dcterms:created xsi:type="dcterms:W3CDTF">2026-08-20T01:56:10Z</dcterms:created>
  <dcterms:modified xsi:type="dcterms:W3CDTF">2026-08-27T03:00:30Z</dcterms:modified>
</cp:coreProperties>
</file>