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63" r:id="rId4"/>
    <p:sldId id="259" r:id="rId5"/>
    <p:sldId id="260" r:id="rId6"/>
    <p:sldId id="267" r:id="rId7"/>
    <p:sldId id="264" r:id="rId8"/>
    <p:sldId id="266" r:id="rId9"/>
    <p:sldId id="265" r:id="rId10"/>
    <p:sldId id="268" r:id="rId11"/>
    <p:sldId id="261" r:id="rId12"/>
    <p:sldId id="269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0" d="100"/>
          <a:sy n="70" d="100"/>
        </p:scale>
        <p:origin x="4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336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42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457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4926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/>
          <p:nvPr/>
        </p:nvSpPr>
        <p:spPr>
          <a:xfrm>
            <a:off x="731520" y="118872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EIXO III — GESTÃO CONTÁBIL, TRIBUTÁRIA E SUSTENTABILIDADE FINANCEIRA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31520" y="1737360"/>
            <a:ext cx="10698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Imunidade, controles e auditoria:</a:t>
            </a:r>
            <a:endParaRPr lang="en-US" sz="44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 teoria à prática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31520" y="3703320"/>
            <a:ext cx="106240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 entidade precisa fazer, todos os dias, para não perder o que já conquistou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2011680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731520" y="4754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Risonaldo Ferreira dos Santos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51206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Analista Tributário da Receita Federal do Brasil  •  Presidente do CFN do Sindireceita (2 mandatos)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31520" y="5468112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 de Entidades Imunes e Isentas — Contabilidade, Auditoria e Tributação. Teoria Aplicada (JusPodivm, 2026)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imunidade não é um troféu.</a:t>
            </a:r>
            <a:endParaRPr lang="en-US" sz="28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uma condição que se comprova todos os dias.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3383280" cy="228600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1005840" y="265176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005840" y="2651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05840" y="333756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distribuir renda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05840" y="388620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Patrimônio ou renda não podem ser distribuídos a qualquer título, sob nenhuma forma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3400" y="2377440"/>
            <a:ext cx="3383280" cy="228600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4617720" y="265176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4617720" y="2651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486941" y="3337560"/>
            <a:ext cx="308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Aplicar integralmente no país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617720" y="388620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os recursos devem ser reinvestidos nos objetivos institucionais da entidade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955280" y="2377440"/>
            <a:ext cx="3383280" cy="228600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Shape 13"/>
          <p:cNvSpPr/>
          <p:nvPr/>
        </p:nvSpPr>
        <p:spPr>
          <a:xfrm>
            <a:off x="8229600" y="265176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/>
          <p:nvPr/>
        </p:nvSpPr>
        <p:spPr>
          <a:xfrm>
            <a:off x="8229600" y="2651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8229600" y="333756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Escrituração contábil regular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229600" y="388620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60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Registros</a:t>
            </a: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capazes</a:t>
            </a: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60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comprovar</a:t>
            </a: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60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exatidão</a:t>
            </a: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60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todas</a:t>
            </a: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 </a:t>
            </a:r>
            <a:r>
              <a:rPr lang="en-US" sz="160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informações</a:t>
            </a: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31520" y="4892040"/>
            <a:ext cx="10698480" cy="86868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/>
          <p:nvPr/>
        </p:nvSpPr>
        <p:spPr>
          <a:xfrm>
            <a:off x="1005840" y="4892040"/>
            <a:ext cx="10149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14, § 1º, CTN  —  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autoridade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competente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pode suspender a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aplicação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benefício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qualquer tempo. Não existe "alvará" a ser cassado — é verificação contínua.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Entidades Imunes e Isentas — Teoria Aplicada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regra geral NÃO vale para sindicatos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1965960"/>
            <a:ext cx="5212080" cy="3017520"/>
          </a:xfrm>
          <a:prstGeom prst="rect">
            <a:avLst/>
          </a:prstGeom>
          <a:solidFill>
            <a:srgbClr val="2A3577"/>
          </a:solidFill>
          <a:ln/>
        </p:spPr>
        <p:txBody>
          <a:bodyPr/>
          <a:lstStyle/>
          <a:p>
            <a:pPr>
              <a:lnSpc>
                <a:spcPct val="150000"/>
              </a:lnSpc>
            </a:pPr>
            <a:endParaRPr lang="pt-BR" dirty="0"/>
          </a:p>
        </p:txBody>
      </p:sp>
      <p:sp>
        <p:nvSpPr>
          <p:cNvPr id="5" name="Text 3"/>
          <p:cNvSpPr/>
          <p:nvPr/>
        </p:nvSpPr>
        <p:spPr>
          <a:xfrm>
            <a:off x="1005840" y="214884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GERAL (OSCs)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2514600"/>
            <a:ext cx="4863332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Remuneração por gestão executiva efetiva, dentro do valor de mercado regional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no </a:t>
            </a:r>
            <a:r>
              <a:rPr lang="en-US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 </a:t>
            </a:r>
            <a:r>
              <a:rPr lang="en-US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pratica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mercado da </a:t>
            </a:r>
            <a:r>
              <a:rPr lang="en-US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região</a:t>
            </a:r>
            <a:endParaRPr lang="en-US" dirty="0">
              <a:solidFill>
                <a:schemeClr val="bg1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Fixação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pelo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órgão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deliberação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superior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hape 5"/>
          <p:cNvSpPr/>
          <p:nvPr/>
        </p:nvSpPr>
        <p:spPr>
          <a:xfrm>
            <a:off x="6263640" y="1965960"/>
            <a:ext cx="5212080" cy="30175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6537960" y="214884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SINDICATOS DE TRABALHADORES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37960" y="2514600"/>
            <a:ext cx="46634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Art. 521, § único, CLT </a:t>
            </a: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só gratificação por afastamento do trabalho, nunca excedendo a remuneração de origem
</a:t>
            </a: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Cosit nº 187/2018 </a:t>
            </a: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não pode remunerar dirigentes sob NENHUMA outra forma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731520" y="5166360"/>
            <a:ext cx="10698480" cy="1234440"/>
          </a:xfrm>
          <a:prstGeom prst="rect">
            <a:avLst/>
          </a:prstGeom>
          <a:solidFill>
            <a:srgbClr val="141B4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1005840" y="5166360"/>
            <a:ext cx="101498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Diárias — Cosit nº 41/2024:  </a:t>
            </a: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válidas com documentação hábil do deslocamento e da duração. Reembolso de veículo acima do gasto real = vantagem pessoal, compromete a imunidade.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Entidades Imunes e Isentas — Teoria Aplicada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E2DB57F9-1259-A3E2-7BDA-A24AB1866512}"/>
              </a:ext>
            </a:extLst>
          </p:cNvPr>
          <p:cNvSpPr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Remunerar dirigentes: a regra geral do terceiro setor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858199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en-US" sz="2800" b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Escrituração</a:t>
            </a: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800" b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contábil</a:t>
            </a: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regular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196596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731520" y="1965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417320" y="1938528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ECF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4297680" y="1938528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Obrigatória para praticamente todas as entidades imunes e isentas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731520" y="2679192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731520" y="26791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17320" y="265176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ECD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297680" y="2651760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Obrigatória acima de R$ 4,8 milhões em receitas, doações e subvenções no ano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731520" y="3392424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731520" y="3392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417320" y="336499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DCTFWeb / EFD-Reinf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4297680" y="3364992"/>
            <a:ext cx="7132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houver folha de pagamento ou retenções tributárias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731520" y="4343400"/>
            <a:ext cx="10698480" cy="1371600"/>
          </a:xfrm>
          <a:prstGeom prst="rect">
            <a:avLst/>
          </a:prstGeom>
          <a:solidFill>
            <a:srgbClr val="FBF3E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1051560" y="45262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Legislação</a:t>
            </a:r>
            <a:r>
              <a:rPr lang="en-US" sz="1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b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aplicável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051560" y="48920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RFB 2.003/2021 (ECD)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RFB 2004/2021 (ECF)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Entidades Imunes e Isentas — Teoria Aplicada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Recurso com contrapartida não é receita automática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31520" y="160020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 para verba pública ou privada — subvenção (CPC 07) ou doação — sempre que houver contrapartida da entidade</a:t>
            </a:r>
            <a:endParaRPr lang="en-US" sz="1500" b="1" dirty="0"/>
          </a:p>
        </p:txBody>
      </p:sp>
      <p:sp>
        <p:nvSpPr>
          <p:cNvPr id="5" name="Shape 3"/>
          <p:cNvSpPr/>
          <p:nvPr/>
        </p:nvSpPr>
        <p:spPr>
          <a:xfrm>
            <a:off x="731520" y="2148840"/>
            <a:ext cx="5212080" cy="196596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6" name="Text 4"/>
          <p:cNvSpPr/>
          <p:nvPr/>
        </p:nvSpPr>
        <p:spPr>
          <a:xfrm>
            <a:off x="1005840" y="233172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RECEBIMENTO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05840" y="2697480"/>
            <a:ext cx="4663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recurso entra no caixa, mas a contrapartida vai para conta específica do PASSIVO — não é receita ainda.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263640" y="2148840"/>
            <a:ext cx="5212080" cy="196596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6537960" y="233172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EXECUÇÃO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537960" y="2697480"/>
            <a:ext cx="4663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migra para RECEITA depois de cumpridos os requisitos da contrapartida pactuada com quem concedeu o recurso.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31520" y="4343400"/>
            <a:ext cx="10698480" cy="105156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1005840" y="4343400"/>
            <a:ext cx="10149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ITG 2002 (R1), item 11  —  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enquanto não atendidos os requisitos para reconhecimento no resultado, a contrapartida de subvenção, contribuição para custeio ou investimento, isenção ou incentivo fiscal deve ficar em conta específica do passivo.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31520" y="5532120"/>
            <a:ext cx="10698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700" i="1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Investidor público ou privado, verba ou doação — a régua contábil é a mesma: sem contrapartida cumprida, não há receita.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Entidades Imunes e Isentas — Teoria Aplicada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78638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segregação percorre balanço e DRE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731520" y="1353312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ITG 2002 (R1), item 12  —  </a:t>
            </a:r>
            <a:r>
              <a:rPr lang="en-US" sz="1400" i="1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receitas com aplicação específica devem ter contas próprias, inclusive patrimoniais, segregadas das demais.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31520" y="1920240"/>
            <a:ext cx="5212080" cy="41148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731520" y="192024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BALANÇO PATRIMONIAL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17920" y="1920240"/>
            <a:ext cx="5212080" cy="41148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6217920" y="192024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DRE — RECEITAS OPERACIONAIS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31520" y="2404872"/>
            <a:ext cx="5212080" cy="118872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990600" y="240487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RESTRIÇÃO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60120" y="278892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7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Caixa</a:t>
            </a:r>
            <a:endParaRPr lang="en-US" sz="17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7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Banco C/Movimento</a:t>
            </a:r>
            <a:endParaRPr lang="en-US" sz="17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7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Aplicações Financeiras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731520" y="3685032"/>
            <a:ext cx="5212080" cy="160020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960120" y="379476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RESTRIÇÃO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60120" y="4069080"/>
            <a:ext cx="47548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</a:t>
            </a:r>
            <a:r>
              <a:rPr lang="en-US" sz="17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 C/Movimento — vinculado</a:t>
            </a:r>
            <a:endParaRPr lang="en-US" sz="17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Aplicações Financeiras — </a:t>
            </a:r>
            <a:r>
              <a:rPr lang="en-US" sz="1700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vinculadas</a:t>
            </a:r>
            <a:endParaRPr lang="en-US" sz="17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Recursos de convênio, parceria ou fundo específico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217920" y="2404872"/>
            <a:ext cx="5212080" cy="118872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/>
          <p:nvPr/>
        </p:nvSpPr>
        <p:spPr>
          <a:xfrm>
            <a:off x="6446520" y="2404872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RESTRIÇÃO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446520" y="278892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Serviços prestados</a:t>
            </a:r>
            <a:endParaRPr lang="en-US" sz="15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Contribuições e doações voluntárias*</a:t>
            </a:r>
            <a:endParaRPr lang="en-US" sz="15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Rendimentos financeiros e outros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3685032"/>
            <a:ext cx="5212080" cy="160020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/>
          <p:nvPr/>
        </p:nvSpPr>
        <p:spPr>
          <a:xfrm>
            <a:off x="6446520" y="379476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RESTRIÇÃO — POR PROGRAMA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446520" y="4069080"/>
            <a:ext cx="47548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7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Educação   • Saúde   • Assistência Social</a:t>
            </a:r>
            <a:endParaRPr lang="en-US" sz="17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7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Direitos Humanos   • Meio Ambiente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31520" y="5468112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i="1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lógica de cor — livre (cinza) vs. comprometido (dourado) — se repete do balanço à demonstração de resultado.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31520" y="5833872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Toda contribuição ou doação de terceiros — pessoa física ou jurídica — deve ter identificação completa do contribuinte/doador: em eventual fiscalização, a origem do recurso pode ser questionada.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Entidades Imunes e Isentas — Teoria Aplicada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901657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CFN do Sindireceita — dois mandatos, seis anos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31520" y="1965960"/>
            <a:ext cx="3291840" cy="288036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731520" y="260604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70+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868680" y="35204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unidades sindicais</a:t>
            </a:r>
            <a:endParaRPr lang="en-US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descentralizadas pelo Brasil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297680" y="2103120"/>
            <a:ext cx="6766560" cy="59436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8" name="Shape 6"/>
          <p:cNvSpPr/>
          <p:nvPr/>
        </p:nvSpPr>
        <p:spPr>
          <a:xfrm>
            <a:off x="4553712" y="2345436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4800600" y="2103120"/>
            <a:ext cx="6126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Fluxos financeiros sem clara identificação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4297680" y="2816352"/>
            <a:ext cx="6766560" cy="59436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4553712" y="3058668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4800600" y="2816352"/>
            <a:ext cx="6126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Retiradas de fundos de reserva </a:t>
            </a:r>
            <a:r>
              <a:rPr lang="en-US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</a:t>
            </a: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controle</a:t>
            </a: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adequado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297680" y="3529584"/>
            <a:ext cx="6766560" cy="59436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4553712" y="3771900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4800600" y="3529584"/>
            <a:ext cx="6126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Documentação falha ou ausente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4297680" y="4242816"/>
            <a:ext cx="6766560" cy="59436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4553712" y="4485132"/>
            <a:ext cx="109728" cy="109728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4800600" y="4242816"/>
            <a:ext cx="6126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Relatórios gerenciais pouco elucidativos</a:t>
            </a: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31520" y="5120640"/>
            <a:ext cx="10698480" cy="777240"/>
          </a:xfrm>
          <a:prstGeom prst="rect">
            <a:avLst/>
          </a:prstGeom>
          <a:solidFill>
            <a:srgbClr val="FBF3E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/>
          <p:nvPr/>
        </p:nvSpPr>
        <p:spPr>
          <a:xfrm>
            <a:off x="1005840" y="5120640"/>
            <a:ext cx="10149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"Encontramos um cenário que, imagino, </a:t>
            </a:r>
            <a:r>
              <a:rPr lang="en-US" sz="2000" i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pode</a:t>
            </a:r>
            <a:r>
              <a:rPr lang="en-US" sz="20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ser familiar a </a:t>
            </a:r>
            <a:r>
              <a:rPr lang="en-US" sz="2000" i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muitas</a:t>
            </a:r>
            <a:r>
              <a:rPr lang="en-US" sz="20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i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entidades</a:t>
            </a:r>
            <a:r>
              <a:rPr lang="en-US" sz="20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 </a:t>
            </a:r>
            <a:r>
              <a:rPr lang="en-US" sz="2000" i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terceiro</a:t>
            </a:r>
            <a:r>
              <a:rPr lang="en-US" sz="20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."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Entidades Imunes e Isentas — Teoria Aplicada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CASE — TRANSPARÊNCIA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841248"/>
            <a:ext cx="10698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Uma DRE gerencial que reflete o estatuto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31520" y="1444752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padrão contábil comum não deixa claro, para o leitor, para onde foi o recurso. A resposta foi um demonstrativo gerencial construído a partir dos mesmos registros contábeis que alimentam o SPED.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" y="2148840"/>
            <a:ext cx="3200400" cy="6858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731520" y="21488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Arrecadação Bruta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2331720" y="2834640"/>
            <a:ext cx="0" cy="320040"/>
          </a:xfrm>
          <a:prstGeom prst="line">
            <a:avLst/>
          </a:prstGeom>
          <a:noFill/>
          <a:ln w="19050">
            <a:solidFill>
              <a:srgbClr val="99999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731520" y="3154680"/>
            <a:ext cx="3200400" cy="68580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731520" y="315468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(–) Despesas Institucionais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2331720" y="3840480"/>
            <a:ext cx="0" cy="320040"/>
          </a:xfrm>
          <a:prstGeom prst="line">
            <a:avLst/>
          </a:prstGeom>
          <a:noFill/>
          <a:ln w="19050">
            <a:solidFill>
              <a:srgbClr val="99999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Shape 9"/>
          <p:cNvSpPr/>
          <p:nvPr/>
        </p:nvSpPr>
        <p:spPr>
          <a:xfrm>
            <a:off x="731520" y="4160520"/>
            <a:ext cx="3200400" cy="777240"/>
          </a:xfrm>
          <a:prstGeom prst="rect">
            <a:avLst/>
          </a:prstGeom>
          <a:solidFill>
            <a:srgbClr val="141B4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731520" y="416052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(=) </a:t>
            </a:r>
            <a:r>
              <a:rPr lang="en-US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Arrecadação</a:t>
            </a:r>
            <a:r>
              <a:rPr lang="en-US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Líquida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 flipV="1">
            <a:off x="3931920" y="2491740"/>
            <a:ext cx="1737360" cy="2057400"/>
          </a:xfrm>
          <a:prstGeom prst="line">
            <a:avLst/>
          </a:prstGeom>
          <a:noFill/>
          <a:ln w="15875">
            <a:solidFill>
              <a:srgbClr val="99999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6126480" y="2148840"/>
            <a:ext cx="5303520" cy="68580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6126480" y="2148840"/>
            <a:ext cx="5303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45% – CEDS e DS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 flipV="1">
            <a:off x="3931920" y="4137660"/>
            <a:ext cx="1737360" cy="411480"/>
          </a:xfrm>
          <a:prstGeom prst="line">
            <a:avLst/>
          </a:prstGeom>
          <a:noFill/>
          <a:ln w="15875">
            <a:solidFill>
              <a:srgbClr val="99999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Shape 15"/>
          <p:cNvSpPr/>
          <p:nvPr/>
        </p:nvSpPr>
        <p:spPr>
          <a:xfrm>
            <a:off x="6126480" y="3794760"/>
            <a:ext cx="5303520" cy="68580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6126480" y="3794760"/>
            <a:ext cx="5303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5% – Fundo de Reserva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3931920" y="4549140"/>
            <a:ext cx="1737360" cy="1051560"/>
          </a:xfrm>
          <a:prstGeom prst="line">
            <a:avLst/>
          </a:prstGeom>
          <a:noFill/>
          <a:ln w="15875">
            <a:solidFill>
              <a:srgbClr val="99999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Shape 18"/>
          <p:cNvSpPr/>
          <p:nvPr/>
        </p:nvSpPr>
        <p:spPr>
          <a:xfrm>
            <a:off x="6126480" y="5257800"/>
            <a:ext cx="5303520" cy="68580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/>
          <p:nvPr/>
        </p:nvSpPr>
        <p:spPr>
          <a:xfrm>
            <a:off x="6126480" y="5257800"/>
            <a:ext cx="5303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50% – DEN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731520" y="5806440"/>
            <a:ext cx="10698480" cy="77724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Text 21"/>
          <p:cNvSpPr/>
          <p:nvPr/>
        </p:nvSpPr>
        <p:spPr>
          <a:xfrm>
            <a:off x="1005840" y="5806440"/>
            <a:ext cx="10149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500" b="1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confiabilidade vem da origem: o mesmo sistema informatizado, estruturado por centros de custos, que gera os demonstrativos oficiais transmitidos ao SPED — não uma planilha paralela.</a:t>
            </a:r>
            <a:endParaRPr lang="en-US" sz="1500" b="1" dirty="0">
              <a:solidFill>
                <a:srgbClr val="FFFF00"/>
              </a:solidFill>
            </a:endParaRPr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Entidades Imunes e Isentas — Teoria Aplicada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CASE — MÉTODO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Cinco frentes de reconstrução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513332" y="201168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1513332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697480"/>
            <a:ext cx="2066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Centros de custos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1520" y="3383280"/>
            <a:ext cx="20665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Mapeamento preciso da alocação de cada gasto</a:t>
            </a:r>
            <a:endParaRPr lang="en-US" sz="1700" b="1" dirty="0">
              <a:solidFill>
                <a:srgbClr val="0070C0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2825496" y="2258568"/>
            <a:ext cx="164592" cy="0"/>
          </a:xfrm>
          <a:prstGeom prst="line">
            <a:avLst/>
          </a:prstGeom>
          <a:noFill/>
          <a:ln w="190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7"/>
          <p:cNvSpPr/>
          <p:nvPr/>
        </p:nvSpPr>
        <p:spPr>
          <a:xfrm>
            <a:off x="3799332" y="201168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3799332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017520" y="2697480"/>
            <a:ext cx="2066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Contas bancárias reestruturadas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017520" y="3383280"/>
            <a:ext cx="20665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Fluxos financeiros evidenciados com clareza</a:t>
            </a:r>
            <a:endParaRPr lang="en-US" sz="1700" b="1" dirty="0">
              <a:solidFill>
                <a:srgbClr val="0070C0"/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111496" y="2258568"/>
            <a:ext cx="164592" cy="0"/>
          </a:xfrm>
          <a:prstGeom prst="line">
            <a:avLst/>
          </a:prstGeom>
          <a:noFill/>
          <a:ln w="190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6085332" y="201168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6085332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303520" y="2697480"/>
            <a:ext cx="2066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Workshops financeiros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303520" y="3383280"/>
            <a:ext cx="20665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Capacitação dos ordenadores de despesa</a:t>
            </a:r>
            <a:endParaRPr lang="en-US" sz="1700" b="1" dirty="0">
              <a:solidFill>
                <a:srgbClr val="0070C0"/>
              </a:solidFill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397496" y="2258568"/>
            <a:ext cx="164592" cy="0"/>
          </a:xfrm>
          <a:prstGeom prst="line">
            <a:avLst/>
          </a:prstGeom>
          <a:noFill/>
          <a:ln w="190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Shape 17"/>
          <p:cNvSpPr/>
          <p:nvPr/>
        </p:nvSpPr>
        <p:spPr>
          <a:xfrm>
            <a:off x="8371332" y="201168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/>
          <p:nvPr/>
        </p:nvSpPr>
        <p:spPr>
          <a:xfrm>
            <a:off x="8371332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7589520" y="2697480"/>
            <a:ext cx="2066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Sistema de diárias e passagens</a:t>
            </a: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589520" y="3383280"/>
            <a:ext cx="20665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Rastreabilidade do item mais sensível</a:t>
            </a:r>
            <a:endParaRPr lang="en-US" sz="1700" b="1" dirty="0">
              <a:solidFill>
                <a:srgbClr val="0070C0"/>
              </a:solidFill>
            </a:endParaRPr>
          </a:p>
        </p:txBody>
      </p:sp>
      <p:sp>
        <p:nvSpPr>
          <p:cNvPr id="23" name="Shape 21"/>
          <p:cNvSpPr/>
          <p:nvPr/>
        </p:nvSpPr>
        <p:spPr>
          <a:xfrm>
            <a:off x="9683496" y="2258568"/>
            <a:ext cx="164592" cy="0"/>
          </a:xfrm>
          <a:prstGeom prst="line">
            <a:avLst/>
          </a:prstGeom>
          <a:noFill/>
          <a:ln w="190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Shape 22"/>
          <p:cNvSpPr/>
          <p:nvPr/>
        </p:nvSpPr>
        <p:spPr>
          <a:xfrm>
            <a:off x="10657332" y="201168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Text 23"/>
          <p:cNvSpPr/>
          <p:nvPr/>
        </p:nvSpPr>
        <p:spPr>
          <a:xfrm>
            <a:off x="10657332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9848088" y="2697480"/>
            <a:ext cx="20939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Sistema de prestação de contas</a:t>
            </a: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9875520" y="3383280"/>
            <a:ext cx="20665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700" dirty="0">
                <a:solidFill>
                  <a:srgbClr val="007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Viabilidade de análise em escala</a:t>
            </a:r>
            <a:endParaRPr lang="en-US" sz="1700" dirty="0">
              <a:solidFill>
                <a:srgbClr val="0070C0"/>
              </a:solidFill>
            </a:endParaRPr>
          </a:p>
        </p:txBody>
      </p:sp>
      <p:sp>
        <p:nvSpPr>
          <p:cNvPr id="28" name="Shape 26"/>
          <p:cNvSpPr/>
          <p:nvPr/>
        </p:nvSpPr>
        <p:spPr>
          <a:xfrm>
            <a:off x="731520" y="4937760"/>
            <a:ext cx="10698480" cy="82296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Text 27"/>
          <p:cNvSpPr/>
          <p:nvPr/>
        </p:nvSpPr>
        <p:spPr>
          <a:xfrm>
            <a:off x="1005840" y="4937760"/>
            <a:ext cx="10149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1700" i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frente resolveu, na prática, os problemas técnicos discutidos até aqui: rastreabilidade, comprovação documental, consistência contábil-fiscal.</a:t>
            </a:r>
            <a:endParaRPr lang="en-US" sz="17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" name="Text 28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Entidades Imunes e Isentas — Teoria Aplicada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11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CASE — CENTROS DE CUSTOS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786384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Centros de custos em ação: a DRE por centro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31520" y="1353312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Após os lançamentos, a DRE é atualizada automaticamente e já segrega as despesas por centro de custos.</a:t>
            </a:r>
            <a:endParaRPr lang="en-US" sz="1500" b="1" dirty="0"/>
          </a:p>
        </p:txBody>
      </p:sp>
      <p:sp>
        <p:nvSpPr>
          <p:cNvPr id="5" name="Shape 3"/>
          <p:cNvSpPr/>
          <p:nvPr/>
        </p:nvSpPr>
        <p:spPr>
          <a:xfrm>
            <a:off x="731520" y="1810512"/>
            <a:ext cx="7315200" cy="384048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914400" y="1810512"/>
            <a:ext cx="6949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ITENS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229600" y="1810512"/>
            <a:ext cx="3200400" cy="384048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8229600" y="1810512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31520" y="2194560"/>
            <a:ext cx="7315200" cy="457200"/>
          </a:xfrm>
          <a:prstGeom prst="rect">
            <a:avLst/>
          </a:prstGeom>
          <a:solidFill>
            <a:srgbClr val="F4F6FC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914400" y="219456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Bruta de mensalidades</a:t>
            </a:r>
            <a:endParaRPr lang="en-US" sz="2000" b="1" dirty="0"/>
          </a:p>
        </p:txBody>
      </p:sp>
      <p:sp>
        <p:nvSpPr>
          <p:cNvPr id="11" name="Shape 9"/>
          <p:cNvSpPr/>
          <p:nvPr/>
        </p:nvSpPr>
        <p:spPr>
          <a:xfrm>
            <a:off x="8229600" y="2194560"/>
            <a:ext cx="3200400" cy="457200"/>
          </a:xfrm>
          <a:prstGeom prst="rect">
            <a:avLst/>
          </a:prstGeom>
          <a:solidFill>
            <a:srgbClr val="EDEFF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8229600" y="219456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1.500.000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31520" y="2651760"/>
            <a:ext cx="7315200" cy="658368"/>
          </a:xfrm>
          <a:prstGeom prst="rect">
            <a:avLst/>
          </a:prstGeom>
          <a:solidFill>
            <a:srgbClr val="F4F6FC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914400" y="2724912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(–) Despesas Institucionais — Diretoria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14400" y="3017520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Gratificações de Diretores</a:t>
            </a:r>
            <a:endParaRPr lang="en-US" sz="1500" b="1" dirty="0"/>
          </a:p>
        </p:txBody>
      </p:sp>
      <p:sp>
        <p:nvSpPr>
          <p:cNvPr id="16" name="Shape 14"/>
          <p:cNvSpPr/>
          <p:nvPr/>
        </p:nvSpPr>
        <p:spPr>
          <a:xfrm>
            <a:off x="8229600" y="2651760"/>
            <a:ext cx="3200400" cy="658368"/>
          </a:xfrm>
          <a:prstGeom prst="rect">
            <a:avLst/>
          </a:prstGeom>
          <a:solidFill>
            <a:srgbClr val="EDEFF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8229600" y="2651760"/>
            <a:ext cx="2971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 80.000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31520" y="3310128"/>
            <a:ext cx="7315200" cy="658368"/>
          </a:xfrm>
          <a:prstGeom prst="rect">
            <a:avLst/>
          </a:prstGeom>
          <a:solidFill>
            <a:srgbClr val="F4F6FC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/>
          <p:nvPr/>
        </p:nvSpPr>
        <p:spPr>
          <a:xfrm>
            <a:off x="914400" y="3383280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(–) Despesas Institucionais — CFN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14400" y="367588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Diárias 3.000 · Hospedagem 2.000 · Passagem 5.000</a:t>
            </a:r>
            <a:endParaRPr lang="en-US" sz="1500" b="1" dirty="0"/>
          </a:p>
        </p:txBody>
      </p:sp>
      <p:sp>
        <p:nvSpPr>
          <p:cNvPr id="21" name="Shape 19"/>
          <p:cNvSpPr/>
          <p:nvPr/>
        </p:nvSpPr>
        <p:spPr>
          <a:xfrm>
            <a:off x="8229600" y="3310128"/>
            <a:ext cx="3200400" cy="658368"/>
          </a:xfrm>
          <a:prstGeom prst="rect">
            <a:avLst/>
          </a:prstGeom>
          <a:solidFill>
            <a:srgbClr val="EDEFF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/>
          <p:nvPr/>
        </p:nvSpPr>
        <p:spPr>
          <a:xfrm>
            <a:off x="8229600" y="3310128"/>
            <a:ext cx="2971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 10.000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731520" y="3968496"/>
            <a:ext cx="7315200" cy="658368"/>
          </a:xfrm>
          <a:prstGeom prst="rect">
            <a:avLst/>
          </a:prstGeom>
          <a:solidFill>
            <a:srgbClr val="F4F6FC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2"/>
          <p:cNvSpPr/>
          <p:nvPr/>
        </p:nvSpPr>
        <p:spPr>
          <a:xfrm>
            <a:off x="914400" y="4041648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(–) Despesas Institucionais — CET</a:t>
            </a: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914400" y="4334256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Diárias 1.500 · Hospedagem 1.000 · Passagem 2.500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8229600" y="3968496"/>
            <a:ext cx="3200400" cy="658368"/>
          </a:xfrm>
          <a:prstGeom prst="rect">
            <a:avLst/>
          </a:prstGeom>
          <a:solidFill>
            <a:srgbClr val="EDEFF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Text 25"/>
          <p:cNvSpPr/>
          <p:nvPr/>
        </p:nvSpPr>
        <p:spPr>
          <a:xfrm>
            <a:off x="8229600" y="3968496"/>
            <a:ext cx="2971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 5.000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731520" y="4626864"/>
            <a:ext cx="7315200" cy="502920"/>
          </a:xfrm>
          <a:prstGeom prst="rect">
            <a:avLst/>
          </a:prstGeom>
          <a:solidFill>
            <a:srgbClr val="C9A227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9" name="Text 27"/>
          <p:cNvSpPr/>
          <p:nvPr/>
        </p:nvSpPr>
        <p:spPr>
          <a:xfrm>
            <a:off x="914400" y="4626864"/>
            <a:ext cx="6949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(=) </a:t>
            </a:r>
            <a:r>
              <a:rPr lang="en-US" sz="1700" b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</a:t>
            </a: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700" b="1" dirty="0" err="1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Líquida</a:t>
            </a:r>
            <a:endParaRPr lang="en-US" sz="1700" dirty="0"/>
          </a:p>
        </p:txBody>
      </p:sp>
      <p:sp>
        <p:nvSpPr>
          <p:cNvPr id="30" name="Shape 28"/>
          <p:cNvSpPr/>
          <p:nvPr/>
        </p:nvSpPr>
        <p:spPr>
          <a:xfrm>
            <a:off x="8229600" y="4626864"/>
            <a:ext cx="3200400" cy="502920"/>
          </a:xfrm>
          <a:prstGeom prst="rect">
            <a:avLst/>
          </a:prstGeom>
          <a:solidFill>
            <a:srgbClr val="C9A227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1" name="Text 29"/>
          <p:cNvSpPr/>
          <p:nvPr/>
        </p:nvSpPr>
        <p:spPr>
          <a:xfrm>
            <a:off x="8229600" y="4626864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1.405.000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731520" y="5294376"/>
            <a:ext cx="10698480" cy="566928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Text 31"/>
          <p:cNvSpPr/>
          <p:nvPr/>
        </p:nvSpPr>
        <p:spPr>
          <a:xfrm>
            <a:off x="960120" y="5294376"/>
            <a:ext cx="10149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Centros de custos  — 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o mecanismo prático que viabiliza esse detalhamento automático, ampliando o controle e a transparência sobre o uso dos recursos.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Entidades Imunes e Isentas — Teoria Aplicada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kern="0" spc="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CASE — CONFORMIDADE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91440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Receita Sintonia: a nota que toda entidade já recebe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731520" y="160020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Programa de conformidade da RFB (IN nº 2.316/2026) — abrange expressamente entidades imunes e isentas do IRPJ/CSLL</a:t>
            </a:r>
            <a:endParaRPr lang="en-US" sz="1700" b="1" dirty="0"/>
          </a:p>
        </p:txBody>
      </p:sp>
      <p:sp>
        <p:nvSpPr>
          <p:cNvPr id="5" name="Shape 3"/>
          <p:cNvSpPr/>
          <p:nvPr/>
        </p:nvSpPr>
        <p:spPr>
          <a:xfrm>
            <a:off x="731520" y="2194560"/>
            <a:ext cx="2514600" cy="210312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914400" y="237744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Cadastro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14400" y="2971800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CNPJ ativo e regular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14400" y="379476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ELIMINATÓRIO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429000" y="2194560"/>
            <a:ext cx="2514600" cy="210312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10" name="Text 8"/>
          <p:cNvSpPr/>
          <p:nvPr/>
        </p:nvSpPr>
        <p:spPr>
          <a:xfrm>
            <a:off x="3611880" y="237744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Declarações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611880" y="2971800"/>
            <a:ext cx="20848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Assiduidade e pontualidade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611880" y="379476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 1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126480" y="2194560"/>
            <a:ext cx="2514600" cy="21031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6309360" y="237744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Consistência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309360" y="2971800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Coerência contábil × fiscal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309360" y="379476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 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823960" y="2194560"/>
            <a:ext cx="2514600" cy="210312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9006840" y="237744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Pagamento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9006840" y="2971800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Regularidade e adimplência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006840" y="379476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 1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731520" y="45720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11,4 milhões </a:t>
            </a: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pessoas jurídicas já classificadas automaticamente pela Receita Federal desde abril de 2026</a:t>
            </a:r>
            <a:endParaRPr lang="en-US" sz="3000" dirty="0"/>
          </a:p>
        </p:txBody>
      </p:sp>
      <p:sp>
        <p:nvSpPr>
          <p:cNvPr id="22" name="Shape 20"/>
          <p:cNvSpPr/>
          <p:nvPr/>
        </p:nvSpPr>
        <p:spPr>
          <a:xfrm>
            <a:off x="731520" y="5623560"/>
            <a:ext cx="10698480" cy="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Text 21"/>
          <p:cNvSpPr/>
          <p:nvPr/>
        </p:nvSpPr>
        <p:spPr>
          <a:xfrm>
            <a:off x="731520" y="57607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b="1" i="1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domínio de maior peso — Consistência — testa exatamente a coerência entre contabilidade (ECD/ECF) e declarações fiscais.</a:t>
            </a:r>
            <a:endParaRPr lang="en-US" b="1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Entidades Imunes e Isentas — Teoria Aplicada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6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16886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772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kern="0" spc="3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RESULTADO</a:t>
            </a:r>
            <a:endParaRPr lang="en-US" sz="1700" dirty="0"/>
          </a:p>
        </p:txBody>
      </p:sp>
      <p:sp>
        <p:nvSpPr>
          <p:cNvPr id="3" name="Shape 1"/>
          <p:cNvSpPr/>
          <p:nvPr/>
        </p:nvSpPr>
        <p:spPr>
          <a:xfrm>
            <a:off x="4956048" y="1371600"/>
            <a:ext cx="2286000" cy="2286000"/>
          </a:xfrm>
          <a:prstGeom prst="ellipse">
            <a:avLst/>
          </a:prstGeom>
          <a:solidFill>
            <a:srgbClr val="C9A227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/>
          <p:nvPr/>
        </p:nvSpPr>
        <p:spPr>
          <a:xfrm>
            <a:off x="4956048" y="1371600"/>
            <a:ext cx="2286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6400" dirty="0"/>
          </a:p>
        </p:txBody>
      </p:sp>
      <p:sp>
        <p:nvSpPr>
          <p:cNvPr id="5" name="Text 3"/>
          <p:cNvSpPr/>
          <p:nvPr/>
        </p:nvSpPr>
        <p:spPr>
          <a:xfrm>
            <a:off x="731520" y="384048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Selo A do Programa Receita Sintonia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371600" y="448056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Conquista recente do Sindireceita — resultado direto da reconstrução de controles e da consistência contábil-fiscal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114800" y="5212080"/>
            <a:ext cx="3931920" cy="0"/>
          </a:xfrm>
          <a:prstGeom prst="line">
            <a:avLst/>
          </a:prstGeom>
          <a:noFill/>
          <a:ln w="19050">
            <a:solidFill>
              <a:srgbClr val="C9A22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1371600" y="5285232"/>
            <a:ext cx="9418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7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"Contabilidade não é burocracia que se cumpre para não ser multado.</a:t>
            </a:r>
            <a:endParaRPr lang="en-US" sz="1700" dirty="0"/>
          </a:p>
          <a:p>
            <a:pPr marL="0" indent="0" algn="ctr">
              <a:lnSpc>
                <a:spcPct val="125000"/>
              </a:lnSpc>
              <a:buNone/>
            </a:pPr>
            <a:r>
              <a:rPr lang="en-US" sz="17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a linguagem através da qual uma entidade prova, todos os dias,</a:t>
            </a:r>
            <a:endParaRPr lang="en-US" sz="1700" dirty="0"/>
          </a:p>
          <a:p>
            <a:pPr marL="0" indent="0" algn="ctr">
              <a:lnSpc>
                <a:spcPct val="125000"/>
              </a:lnSpc>
              <a:buNone/>
            </a:pPr>
            <a:r>
              <a:rPr lang="en-US" sz="17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merece a confiança que a sociedade depositou nela."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1270</Words>
  <Application>Microsoft Office PowerPoint</Application>
  <PresentationFormat>Widescreen</PresentationFormat>
  <Paragraphs>188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Risonaldo Ferreira dos Santos</cp:lastModifiedBy>
  <cp:revision>12</cp:revision>
  <dcterms:created xsi:type="dcterms:W3CDTF">2026-08-26T23:15:47Z</dcterms:created>
  <dcterms:modified xsi:type="dcterms:W3CDTF">2026-08-27T20:16:31Z</dcterms:modified>
</cp:coreProperties>
</file>