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9" r:id="rId1"/>
    <p:sldMasterId id="2147483690" r:id="rId2"/>
    <p:sldMasterId id="2147483691" r:id="rId3"/>
    <p:sldMasterId id="2147483692" r:id="rId4"/>
  </p:sldMasterIdLst>
  <p:notesMasterIdLst>
    <p:notesMasterId r:id="rId131"/>
  </p:notesMasterIdLst>
  <p:sldIdLst>
    <p:sldId id="390" r:id="rId5"/>
    <p:sldId id="258" r:id="rId6"/>
    <p:sldId id="259" r:id="rId7"/>
    <p:sldId id="261" r:id="rId8"/>
    <p:sldId id="262" r:id="rId9"/>
    <p:sldId id="263" r:id="rId10"/>
    <p:sldId id="264" r:id="rId11"/>
    <p:sldId id="265" r:id="rId12"/>
    <p:sldId id="266" r:id="rId13"/>
    <p:sldId id="388" r:id="rId14"/>
    <p:sldId id="268" r:id="rId15"/>
    <p:sldId id="269" r:id="rId16"/>
    <p:sldId id="270" r:id="rId17"/>
    <p:sldId id="271" r:id="rId18"/>
    <p:sldId id="389" r:id="rId19"/>
    <p:sldId id="273" r:id="rId20"/>
    <p:sldId id="274" r:id="rId21"/>
    <p:sldId id="275" r:id="rId22"/>
    <p:sldId id="276" r:id="rId23"/>
    <p:sldId id="277" r:id="rId24"/>
    <p:sldId id="278" r:id="rId25"/>
    <p:sldId id="279" r:id="rId26"/>
    <p:sldId id="280"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91" r:id="rId128"/>
    <p:sldId id="385" r:id="rId129"/>
    <p:sldId id="386" r:id="rId130"/>
  </p:sldIdLst>
  <p:sldSz cx="9144000" cy="5143500" type="screen16x9"/>
  <p:notesSz cx="6858000" cy="9144000"/>
  <p:embeddedFontLst>
    <p:embeddedFont>
      <p:font typeface="Arial Black" panose="020B0A04020102020204" pitchFamily="34" charset="0"/>
      <p:regular r:id="rId132"/>
      <p:bold r:id="rId133"/>
    </p:embeddedFont>
    <p:embeddedFont>
      <p:font typeface="Average" panose="020B0604020202020204" charset="0"/>
      <p:regular r:id="rId134"/>
    </p:embeddedFont>
    <p:embeddedFont>
      <p:font typeface="Gill Sans" panose="020B0604020202020204" charset="0"/>
      <p:regular r:id="rId135"/>
      <p:bold r:id="rId136"/>
    </p:embeddedFont>
    <p:embeddedFont>
      <p:font typeface="Helvetica Neue Light" panose="020B0604020202020204" charset="0"/>
      <p:regular r:id="rId137"/>
      <p:bold r:id="rId138"/>
      <p:italic r:id="rId139"/>
      <p:boldItalic r:id="rId140"/>
    </p:embeddedFont>
    <p:embeddedFont>
      <p:font typeface="Manrope" panose="020B0604020202020204" charset="0"/>
      <p:regular r:id="rId141"/>
      <p:bold r:id="rId142"/>
    </p:embeddedFont>
    <p:embeddedFont>
      <p:font typeface="Montserrat" panose="00000500000000000000" pitchFamily="2" charset="0"/>
      <p:regular r:id="rId143"/>
      <p:bold r:id="rId144"/>
      <p:italic r:id="rId145"/>
      <p:boldItalic r:id="rId146"/>
    </p:embeddedFont>
    <p:embeddedFont>
      <p:font typeface="Montserrat ExtraBold" panose="020F0502020204030204" pitchFamily="2" charset="0"/>
      <p:bold r:id="rId147"/>
      <p:boldItalic r:id="rId148"/>
    </p:embeddedFont>
    <p:embeddedFont>
      <p:font typeface="Oswald" panose="020F0502020204030204" pitchFamily="2" charset="0"/>
      <p:regular r:id="rId149"/>
      <p:bold r:id="rId150"/>
    </p:embeddedFont>
    <p:embeddedFont>
      <p:font typeface="Poppins" panose="00000500000000000000" pitchFamily="2" charset="0"/>
      <p:regular r:id="rId151"/>
      <p:bold r:id="rId152"/>
      <p:italic r:id="rId153"/>
      <p:boldItalic r:id="rId154"/>
    </p:embeddedFont>
    <p:embeddedFont>
      <p:font typeface="Poppins Black" panose="020B0502040204020203" pitchFamily="2" charset="0"/>
      <p:bold r:id="rId155"/>
      <p:boldItalic r:id="rId156"/>
    </p:embeddedFont>
    <p:embeddedFont>
      <p:font typeface="Poppins ExtraBold" panose="020B0502040204020203" pitchFamily="2" charset="0"/>
      <p:bold r:id="rId157"/>
      <p:boldItalic r:id="rId158"/>
    </p:embeddedFont>
    <p:embeddedFont>
      <p:font typeface="Poppins SemiBold" panose="020B0502040204020203" pitchFamily="2" charset="0"/>
      <p:regular r:id="rId159"/>
      <p:bold r:id="rId160"/>
      <p:italic r:id="rId161"/>
      <p:boldItalic r:id="rId162"/>
    </p:embeddedFont>
    <p:embeddedFont>
      <p:font typeface="Space Grotesk" panose="020B0604020202020204" charset="0"/>
      <p:regular r:id="rId163"/>
      <p:bold r:id="rId164"/>
    </p:embeddedFont>
    <p:embeddedFont>
      <p:font typeface="Space Grotesk Light" panose="020B0604020202020204" charset="0"/>
      <p:regular r:id="rId165"/>
      <p:bold r:id="rId166"/>
    </p:embeddedFont>
    <p:embeddedFont>
      <p:font typeface="Space Grotesk SemiBold" panose="020B0604020202020204" charset="0"/>
      <p:regular r:id="rId167"/>
      <p:bold r:id="rId168"/>
    </p:embeddedFont>
    <p:embeddedFont>
      <p:font typeface="Space Mono" panose="020B0604020202020204" charset="0"/>
      <p:regular r:id="rId169"/>
      <p:bold r:id="rId170"/>
      <p:italic r:id="rId171"/>
      <p:boldItalic r:id="rId17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EC62C5D-AE15-4BB0-AA61-98CBBC60406E}">
  <a:tblStyle styleId="{2EC62C5D-AE15-4BB0-AA61-98CBBC60406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65EB3F6-F1FA-431E-A258-CBAF4B3FE82B}"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922"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7.fntdata"/><Relationship Id="rId159" Type="http://schemas.openxmlformats.org/officeDocument/2006/relationships/font" Target="fonts/font28.fntdata"/><Relationship Id="rId170" Type="http://schemas.openxmlformats.org/officeDocument/2006/relationships/font" Target="fonts/font39.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font" Target="fonts/font18.fntdata"/><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29.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font" Target="fonts/font8.fntdata"/><Relationship Id="rId85" Type="http://schemas.openxmlformats.org/officeDocument/2006/relationships/slide" Target="slides/slide81.xml"/><Relationship Id="rId150" Type="http://schemas.openxmlformats.org/officeDocument/2006/relationships/font" Target="fonts/font19.fntdata"/><Relationship Id="rId171" Type="http://schemas.openxmlformats.org/officeDocument/2006/relationships/font" Target="fonts/font40.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font" Target="fonts/font9.fntdata"/><Relationship Id="rId161" Type="http://schemas.openxmlformats.org/officeDocument/2006/relationships/font" Target="fonts/font30.fntdata"/><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font" Target="fonts/font4.fntdata"/><Relationship Id="rId151" Type="http://schemas.openxmlformats.org/officeDocument/2006/relationships/font" Target="fonts/font20.fntdata"/><Relationship Id="rId156" Type="http://schemas.openxmlformats.org/officeDocument/2006/relationships/font" Target="fonts/font25.fntdata"/><Relationship Id="rId172" Type="http://schemas.openxmlformats.org/officeDocument/2006/relationships/font" Target="fonts/font41.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font" Target="fonts/font10.fntdata"/><Relationship Id="rId146" Type="http://schemas.openxmlformats.org/officeDocument/2006/relationships/font" Target="fonts/font15.fntdata"/><Relationship Id="rId167" Type="http://schemas.openxmlformats.org/officeDocument/2006/relationships/font" Target="fonts/font36.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font" Target="fonts/font31.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notesMaster" Target="notesMasters/notesMaster1.xml"/><Relationship Id="rId136" Type="http://schemas.openxmlformats.org/officeDocument/2006/relationships/font" Target="fonts/font5.fntdata"/><Relationship Id="rId157" Type="http://schemas.openxmlformats.org/officeDocument/2006/relationships/font" Target="fonts/font26.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font" Target="fonts/font21.fntdata"/><Relationship Id="rId173"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font" Target="fonts/font16.fntdata"/><Relationship Id="rId168" Type="http://schemas.openxmlformats.org/officeDocument/2006/relationships/font" Target="fonts/font37.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font" Target="fonts/font11.fntdata"/><Relationship Id="rId163" Type="http://schemas.openxmlformats.org/officeDocument/2006/relationships/font" Target="fonts/font32.fntdata"/><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font" Target="fonts/font6.fntdata"/><Relationship Id="rId158" Type="http://schemas.openxmlformats.org/officeDocument/2006/relationships/font" Target="fonts/font27.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1.fntdata"/><Relationship Id="rId153" Type="http://schemas.openxmlformats.org/officeDocument/2006/relationships/font" Target="fonts/font22.fntdata"/><Relationship Id="rId174"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font" Target="fonts/font12.fntdata"/><Relationship Id="rId148" Type="http://schemas.openxmlformats.org/officeDocument/2006/relationships/font" Target="fonts/font17.fntdata"/><Relationship Id="rId164" Type="http://schemas.openxmlformats.org/officeDocument/2006/relationships/font" Target="fonts/font33.fntdata"/><Relationship Id="rId169" Type="http://schemas.openxmlformats.org/officeDocument/2006/relationships/font" Target="fonts/font38.fntdata"/><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2.fntdata"/><Relationship Id="rId154" Type="http://schemas.openxmlformats.org/officeDocument/2006/relationships/font" Target="fonts/font23.fntdata"/><Relationship Id="rId175" Type="http://schemas.openxmlformats.org/officeDocument/2006/relationships/theme" Target="theme/theme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font" Target="fonts/font13.fntdata"/><Relationship Id="rId90" Type="http://schemas.openxmlformats.org/officeDocument/2006/relationships/slide" Target="slides/slide86.xml"/><Relationship Id="rId165" Type="http://schemas.openxmlformats.org/officeDocument/2006/relationships/font" Target="fonts/font34.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font" Target="fonts/font3.fntdata"/><Relationship Id="rId80" Type="http://schemas.openxmlformats.org/officeDocument/2006/relationships/slide" Target="slides/slide76.xml"/><Relationship Id="rId155" Type="http://schemas.openxmlformats.org/officeDocument/2006/relationships/font" Target="fonts/font24.fntdata"/><Relationship Id="rId176" Type="http://schemas.openxmlformats.org/officeDocument/2006/relationships/tableStyles" Target="tableStyles.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font" Target="fonts/font14.fntdata"/><Relationship Id="rId166" Type="http://schemas.openxmlformats.org/officeDocument/2006/relationships/font" Target="fonts/font3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d1aabfbf6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d1aabfbf6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d848726512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d848726512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d1aabfbf64_0_3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d1aabfbf64_0_33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g3d1aabfbf64_0_3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pt-B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d1aabfbf64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d1aabfbf64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d1aabfbf64_0_7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d1aabfbf64_0_7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d1aabfbf64_0_8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d1aabfbf64_0_8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d1aabfbf64_0_8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d1aabfbf64_0_8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d1aabfbf64_0_8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d1aabfbf64_0_8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d1aabfbf64_0_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d1aabfbf64_0_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8906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d1aabfbf64_0_8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d1aabfbf64_0_8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d1aabfbf64_0_9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d1aabfbf64_0_9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d1aabfbf64_0_9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d1aabfbf64_0_9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d1aabfbf64_0_10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d1aabfbf64_0_10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f6dce1894f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3f6dce1894f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d1aabfbf64_0_1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3d1aabfbf64_0_1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d1aabfbf64_0_1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d1aabfbf64_0_1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3d1aabfbf64_0_1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3d1aabfbf64_0_1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93d7efc216_0_3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93d7efc216_0_3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93d7efc216_0_3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393d7efc216_0_3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93d7efc216_0_3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393d7efc216_0_3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393d7efc216_0_3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393d7efc216_0_3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93d7efc216_0_3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93d7efc216_0_3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d1aabfbf64_0_1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3d1aabfbf64_0_1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93d7efc216_0_3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393d7efc216_0_3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ca2a3fb506_1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ca2a3fb506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3ca2a3fb506_1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3ca2a3fb506_1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3ca2a3fb506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3ca2a3fb506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93d7efc216_0_3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393d7efc216_0_3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93d7efc216_0_3473:notes"/>
          <p:cNvSpPr txBox="1">
            <a:spLocks noGrp="1"/>
          </p:cNvSpPr>
          <p:nvPr>
            <p:ph type="body" idx="1"/>
          </p:nvPr>
        </p:nvSpPr>
        <p:spPr>
          <a:xfrm>
            <a:off x="685800" y="4399845"/>
            <a:ext cx="5486400" cy="360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7" name="Google Shape;477;g393d7efc216_0_3473:notes"/>
          <p:cNvSpPr>
            <a:spLocks noGrp="1" noRot="1" noChangeAspect="1"/>
          </p:cNvSpPr>
          <p:nvPr>
            <p:ph type="sldImg" idx="2"/>
          </p:nvPr>
        </p:nvSpPr>
        <p:spPr>
          <a:xfrm>
            <a:off x="685800" y="1143000"/>
            <a:ext cx="5486400" cy="30876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3ca2a3fb506_1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3ca2a3fb506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93d7efc216_0_38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393d7efc216_0_38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393d7efc216_0_38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393d7efc216_0_38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393d7efc216_0_39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393d7efc216_0_39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93d7efc216_0_3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393d7efc216_0_3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93d7efc216_0_39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93d7efc216_0_39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393d7efc216_0_39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393d7efc216_0_39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393d7efc216_0_39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393d7efc216_0_39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93d7efc216_0_39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93d7efc216_0_39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93d7efc216_0_39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393d7efc216_0_39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393d7efc216_0_39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393d7efc216_0_39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3d1aabfbf64_0_14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3d1aabfbf64_0_1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3d1aabfbf64_0_14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3d1aabfbf64_0_144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g3d1aabfbf64_0_14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pt-BR"/>
              <a:t>44</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93d7efc216_0_30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393d7efc216_0_30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3d1aabfbf64_0_1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3d1aabfbf64_0_1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d1aabfbf64_0_15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3d1aabfbf64_0_1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d1aabfbf64_0_16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3d1aabfbf64_0_16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3d1aabfbf64_0_17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3d1aabfbf64_0_17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pt-BR" sz="900">
                <a:solidFill>
                  <a:schemeClr val="dk1"/>
                </a:solidFill>
                <a:latin typeface="Space Grotesk"/>
                <a:ea typeface="Space Grotesk"/>
                <a:cs typeface="Space Grotesk"/>
                <a:sym typeface="Space Grotesk"/>
              </a:rPr>
              <a:t>[comentário para DPSC: podemos deixar o escopo mais amplo e deixar o território livre. Dessa forma, as pessoas poderão aproveitar esse momento para construir os projetos que quiserem, dentro do escopo adequado de padrão de projetos]</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3d1aabfbf64_0_1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3d1aabfbf64_0_1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3d1aabfbf64_0_18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0" name="Google Shape;620;g3d1aabfbf64_0_18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3d1aabfbf64_0_18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3d1aabfbf64_0_18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3d1aabfbf64_0_18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3d1aabfbf64_0_18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3d1aabfbf64_0_19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3d1aabfbf64_0_19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3d1aabfbf64_0_1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g3d1aabfbf64_0_1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3ca2a3fb506_1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5" name="Google Shape;655;g3ca2a3fb506_1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3d1aabfbf64_0_19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3d1aabfbf64_0_19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3d1aabfbf64_0_19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3d1aabfbf64_0_19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3ca2a3fb506_1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3ca2a3fb506_1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3d1aabfbf64_0_2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3d1aabfbf64_0_2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3d1aabfbf64_0_2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3d1aabfbf64_0_2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3d1aabfbf64_0_2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3d1aabfbf64_0_2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3d1aabfbf64_0_2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3d1aabfbf64_0_2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3d1aabfbf64_0_2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g3d1aabfbf64_0_2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3d1aabfbf64_0_2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4" name="Google Shape;734;g3d1aabfbf64_0_2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3e2984104a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3e2984104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3d1aabfbf64_0_25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3" name="Google Shape;753;g3d1aabfbf64_0_2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3d1aabfbf64_0_27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0" name="Google Shape;760;g3d1aabfbf64_0_27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3d1aabfbf64_0_27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 name="Google Shape;768;g3d1aabfbf64_0_27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3d1aabfbf64_0_27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3d1aabfbf64_0_2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3d1aabfbf64_0_30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g3d1aabfbf64_0_30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3e2984104af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4" name="Google Shape;794;g3e2984104af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g3d1aabfbf64_0_30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6" name="Google Shape;806;g3d1aabfbf64_0_30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g3d1aabfbf64_0_30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3d1aabfbf64_0_30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g3d1aabfbf64_0_3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4" name="Google Shape;824;g3d1aabfbf64_0_3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3e2984104af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2" name="Google Shape;832;g3e2984104af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3d1aabfbf64_0_3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2" name="Google Shape;842;g3d1aabfbf64_0_3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3d1aabfbf64_0_3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9" name="Google Shape;849;g3d1aabfbf64_0_3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3ca2a3fb506_1_6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6" name="Google Shape;856;g3ca2a3fb506_1_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3ca2a3fb506_1_6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3" name="Google Shape;873;g3ca2a3fb506_1_6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3f6d3f4bf59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1" name="Google Shape;881;g3f6d3f4bf59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3f6d3f4bf59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3f6d3f4bf59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3f6d3f4bf59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3f6d3f4bf59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f6d3f4bf59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3f6d3f4bf59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3f6d3f4bf59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3f6d3f4bf59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3f6d3f4bf59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3f6d3f4bf59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3f6d3f4bf59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9" name="Google Shape;929;g3f6d3f4bf59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3ca2a3fb506_1_7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3ca2a3fb506_1_7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g3d1aabfbf64_0_3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3" name="Google Shape;953;g3d1aabfbf64_0_3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g3ca2a3fb506_1_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0" name="Google Shape;960;g3ca2a3fb506_1_7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3d1aabfbf64_0_3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3d1aabfbf64_0_3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3d1aabfbf64_0_34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6" name="Google Shape;976;g3d1aabfbf64_0_34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3e2984104af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6" name="Google Shape;986;g3e2984104af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3d1aabfbf64_0_34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3d1aabfbf64_0_3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3d1aabfbf64_0_35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3d1aabfbf64_0_35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3d1aabfbf64_0_35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3d1aabfbf64_0_35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3d1aabfbf64_0_3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2" name="Google Shape;1022;g3d1aabfbf64_0_3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g3d1aabfbf64_0_3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9" name="Google Shape;1029;g3d1aabfbf64_0_3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3d1aabfbf64_0_37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3d1aabfbf64_0_37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3d1aabfbf64_0_38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 name="Google Shape;1049;g3d1aabfbf64_0_3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3d1aabfbf64_0_40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g3d1aabfbf64_0_40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3d1aabfbf64_0_4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3d1aabfbf64_0_4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2"/>
        <p:cNvGrpSpPr/>
        <p:nvPr/>
      </p:nvGrpSpPr>
      <p:grpSpPr>
        <a:xfrm>
          <a:off x="0" y="0"/>
          <a:ext cx="0" cy="0"/>
          <a:chOff x="0" y="0"/>
          <a:chExt cx="0" cy="0"/>
        </a:xfrm>
      </p:grpSpPr>
      <p:sp>
        <p:nvSpPr>
          <p:cNvPr id="1073" name="Google Shape;1073;g3d1aabfbf64_0_4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4" name="Google Shape;1074;g3d1aabfbf64_0_4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3ca2a3fb506_1_9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0" name="Google Shape;1080;g3ca2a3fb506_1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4"/>
        <p:cNvGrpSpPr/>
        <p:nvPr/>
      </p:nvGrpSpPr>
      <p:grpSpPr>
        <a:xfrm>
          <a:off x="0" y="0"/>
          <a:ext cx="0" cy="0"/>
          <a:chOff x="0" y="0"/>
          <a:chExt cx="0" cy="0"/>
        </a:xfrm>
      </p:grpSpPr>
      <p:sp>
        <p:nvSpPr>
          <p:cNvPr id="1085" name="Google Shape;1085;g3d1aabfbf64_0_4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6" name="Google Shape;1086;g3d1aabfbf64_0_4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g3d1aabfbf64_0_4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3" name="Google Shape;1093;g3d1aabfbf64_0_4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3cff2a5587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8" name="Google Shape;1098;g3cff2a558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g3d1aabfbf64_0_45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3" name="Google Shape;1103;g3d1aabfbf64_0_45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Google Shape;1111;g3d1aabfbf64_0_45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2" name="Google Shape;1112;g3d1aabfbf64_0_45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g3ca2a3fb506_1_9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9" name="Google Shape;1129;g3ca2a3fb506_1_9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g3ca2a3fb506_1_9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0" name="Google Shape;1160;g3ca2a3fb506_1_9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4"/>
        <p:cNvGrpSpPr/>
        <p:nvPr/>
      </p:nvGrpSpPr>
      <p:grpSpPr>
        <a:xfrm>
          <a:off x="0" y="0"/>
          <a:ext cx="0" cy="0"/>
          <a:chOff x="0" y="0"/>
          <a:chExt cx="0" cy="0"/>
        </a:xfrm>
      </p:grpSpPr>
      <p:sp>
        <p:nvSpPr>
          <p:cNvPr id="1165" name="Google Shape;1165;g3ca2a3fb506_1_9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6" name="Google Shape;1166;g3ca2a3fb506_1_9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g3d1aabfbf64_0_46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8" name="Google Shape;1188;g3d1aabfbf64_0_46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3ca2a3fb506_1_10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0" name="Google Shape;1210;g3ca2a3fb506_1_10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g3d1aabfbf64_0_47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5" name="Google Shape;1215;g3d1aabfbf64_0_47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g3d1aabfbf64_0_48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2" name="Google Shape;1222;g3d1aabfbf64_0_48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6"/>
        <p:cNvGrpSpPr/>
        <p:nvPr/>
      </p:nvGrpSpPr>
      <p:grpSpPr>
        <a:xfrm>
          <a:off x="0" y="0"/>
          <a:ext cx="0" cy="0"/>
          <a:chOff x="0" y="0"/>
          <a:chExt cx="0" cy="0"/>
        </a:xfrm>
      </p:grpSpPr>
      <p:sp>
        <p:nvSpPr>
          <p:cNvPr id="1227" name="Google Shape;1227;g3ca2a3fb506_1_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8" name="Google Shape;1228;g3ca2a3fb506_1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1"/>
        <p:cNvGrpSpPr/>
        <p:nvPr/>
      </p:nvGrpSpPr>
      <p:grpSpPr>
        <a:xfrm>
          <a:off x="0" y="0"/>
          <a:ext cx="0" cy="0"/>
          <a:chOff x="0" y="0"/>
          <a:chExt cx="0" cy="0"/>
        </a:xfrm>
      </p:grpSpPr>
      <p:sp>
        <p:nvSpPr>
          <p:cNvPr id="1232" name="Google Shape;1232;g3ca2a3fb506_1_1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3" name="Google Shape;1233;g3ca2a3fb506_1_1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3ca2a3fb506_1_1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8" name="Google Shape;1238;g3ca2a3fb506_1_1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g3ca2a3fb506_1_1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3" name="Google Shape;1243;g3ca2a3fb506_1_1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g3f6c18187cc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8" name="Google Shape;1248;g3f6c18187cc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1"/>
        <p:cNvGrpSpPr/>
        <p:nvPr/>
      </p:nvGrpSpPr>
      <p:grpSpPr>
        <a:xfrm>
          <a:off x="0" y="0"/>
          <a:ext cx="0" cy="0"/>
          <a:chOff x="0" y="0"/>
          <a:chExt cx="0" cy="0"/>
        </a:xfrm>
      </p:grpSpPr>
      <p:sp>
        <p:nvSpPr>
          <p:cNvPr id="1252" name="Google Shape;1252;g3f6d3f4bf59_0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3" name="Google Shape;1253;g3f6d3f4bf59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6"/>
        <p:cNvGrpSpPr/>
        <p:nvPr/>
      </p:nvGrpSpPr>
      <p:grpSpPr>
        <a:xfrm>
          <a:off x="0" y="0"/>
          <a:ext cx="0" cy="0"/>
          <a:chOff x="0" y="0"/>
          <a:chExt cx="0" cy="0"/>
        </a:xfrm>
      </p:grpSpPr>
      <p:sp>
        <p:nvSpPr>
          <p:cNvPr id="1257" name="Google Shape;1257;g3f6c18187cc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8" name="Google Shape;1258;g3f6c18187cc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d848726512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d848726512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404925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4"/>
        <p:cNvGrpSpPr/>
        <p:nvPr/>
      </p:nvGrpSpPr>
      <p:grpSpPr>
        <a:xfrm>
          <a:off x="0" y="0"/>
          <a:ext cx="0" cy="0"/>
          <a:chOff x="0" y="0"/>
          <a:chExt cx="0" cy="0"/>
        </a:xfrm>
      </p:grpSpPr>
      <p:sp>
        <p:nvSpPr>
          <p:cNvPr id="1285" name="Google Shape;1285;g3e2984104af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6" name="Google Shape;1286;g3e2984104af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p:cNvGrpSpPr/>
        <p:nvPr/>
      </p:nvGrpSpPr>
      <p:grpSpPr>
        <a:xfrm>
          <a:off x="0" y="0"/>
          <a:ext cx="0" cy="0"/>
          <a:chOff x="0" y="0"/>
          <a:chExt cx="0" cy="0"/>
        </a:xfrm>
      </p:grpSpPr>
      <p:sp>
        <p:nvSpPr>
          <p:cNvPr id="1290" name="Google Shape;1290;g3ca2a3fb506_1_1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1" name="Google Shape;1291;g3ca2a3fb506_1_1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lt1"/>
              </a:buClr>
              <a:buSzPts val="4800"/>
              <a:buFont typeface="Gill Sans"/>
              <a:buNone/>
              <a:defRPr sz="4800" b="1" i="0">
                <a:solidFill>
                  <a:schemeClr val="lt1"/>
                </a:solidFill>
                <a:latin typeface="Gill Sans"/>
                <a:ea typeface="Gill Sans"/>
                <a:cs typeface="Gill Sans"/>
                <a:sym typeface="Gill San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ftr" idx="11"/>
          </p:nvPr>
        </p:nvSpPr>
        <p:spPr>
          <a:xfrm>
            <a:off x="3028950" y="4767263"/>
            <a:ext cx="3086100" cy="273900"/>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3"/>
          <p:cNvSpPr txBox="1">
            <a:spLocks noGrp="1"/>
          </p:cNvSpPr>
          <p:nvPr>
            <p:ph type="sldNum" idx="12"/>
          </p:nvPr>
        </p:nvSpPr>
        <p:spPr>
          <a:xfrm>
            <a:off x="6457950" y="4767263"/>
            <a:ext cx="2057400" cy="273900"/>
          </a:xfrm>
          <a:prstGeom prst="rect">
            <a:avLst/>
          </a:prstGeom>
          <a:noFill/>
          <a:ln>
            <a:noFill/>
          </a:ln>
        </p:spPr>
        <p:txBody>
          <a:bodyPr spcFirstLastPara="1" wrap="square" lIns="0" tIns="0" rIns="0" bIns="0" anchor="ctr" anchorCtr="0">
            <a:norm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pt-BR"/>
              <a:t>‹nº›</a:t>
            </a:fld>
            <a:endParaRPr sz="900" b="0" i="0" u="none" strike="noStrike" cap="none">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OBJECT_1">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2010770" y="2459235"/>
            <a:ext cx="5122500" cy="7386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2800"/>
              <a:buNone/>
              <a:defRPr sz="4800" b="1" i="0">
                <a:solidFill>
                  <a:schemeClr val="lt1"/>
                </a:solidFill>
                <a:latin typeface="Gill Sans"/>
                <a:ea typeface="Gill Sans"/>
                <a:cs typeface="Gill Sans"/>
                <a:sym typeface="Gill San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7" name="Google Shape;57;p14"/>
          <p:cNvSpPr txBox="1">
            <a:spLocks noGrp="1"/>
          </p:cNvSpPr>
          <p:nvPr>
            <p:ph type="ftr" idx="11"/>
          </p:nvPr>
        </p:nvSpPr>
        <p:spPr>
          <a:xfrm>
            <a:off x="3108960" y="4783456"/>
            <a:ext cx="2926200" cy="276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4"/>
          <p:cNvSpPr txBox="1">
            <a:spLocks noGrp="1"/>
          </p:cNvSpPr>
          <p:nvPr>
            <p:ph type="dt" idx="10"/>
          </p:nvPr>
        </p:nvSpPr>
        <p:spPr>
          <a:xfrm>
            <a:off x="457200" y="4783456"/>
            <a:ext cx="2103000" cy="276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4"/>
          <p:cNvSpPr txBox="1">
            <a:spLocks noGrp="1"/>
          </p:cNvSpPr>
          <p:nvPr>
            <p:ph type="sldNum" idx="12"/>
          </p:nvPr>
        </p:nvSpPr>
        <p:spPr>
          <a:xfrm>
            <a:off x="6583680" y="4783456"/>
            <a:ext cx="2103000" cy="153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pt-BR"/>
              <a:t>‹nº›</a:t>
            </a:fld>
            <a:endParaRPr sz="1800" b="0" i="0" u="none" strike="noStrike" cap="none">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 Only">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2010770" y="2459235"/>
            <a:ext cx="5122500" cy="1701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2800"/>
              <a:buNone/>
              <a:defRPr sz="4800" b="1" i="0">
                <a:solidFill>
                  <a:schemeClr val="lt1"/>
                </a:solidFill>
                <a:latin typeface="Gill Sans"/>
                <a:ea typeface="Gill Sans"/>
                <a:cs typeface="Gill Sans"/>
                <a:sym typeface="Gill San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2" name="Google Shape;62;p15"/>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5"/>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5"/>
          <p:cNvSpPr txBox="1">
            <a:spLocks noGrp="1"/>
          </p:cNvSpPr>
          <p:nvPr>
            <p:ph type="sldNum" idx="12"/>
          </p:nvPr>
        </p:nvSpPr>
        <p:spPr>
          <a:xfrm>
            <a:off x="6583680" y="4783455"/>
            <a:ext cx="2103000" cy="153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pt-BR"/>
              <a:t>‹nº›</a:t>
            </a:fld>
            <a:endParaRPr sz="1800" b="0" i="0" u="none" strike="noStrike" cap="none">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mp; Subtitle">
  <p:cSld name="TITLE_1">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666750" y="862013"/>
            <a:ext cx="7810500" cy="1743000"/>
          </a:xfrm>
          <a:prstGeom prst="rect">
            <a:avLst/>
          </a:prstGeom>
          <a:noFill/>
          <a:ln>
            <a:noFill/>
          </a:ln>
        </p:spPr>
        <p:txBody>
          <a:bodyPr spcFirstLastPara="1" wrap="square" lIns="19050" tIns="19050" rIns="19050" bIns="19050" anchor="b" anchorCtr="0">
            <a:normAutofit/>
          </a:bodyPr>
          <a:lstStyle>
            <a:lvl1pPr marR="0" lvl="0"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1pPr>
            <a:lvl2pPr marR="0" lvl="1"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2pPr>
            <a:lvl3pPr marR="0" lvl="2"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3pPr>
            <a:lvl4pPr marR="0" lvl="3"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4pPr>
            <a:lvl5pPr marR="0" lvl="4"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5pPr>
            <a:lvl6pPr marR="0" lvl="5"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6pPr>
            <a:lvl7pPr marR="0" lvl="6"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7pPr>
            <a:lvl8pPr marR="0" lvl="7"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8pPr>
            <a:lvl9pPr marR="0" lvl="8"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9pPr>
          </a:lstStyle>
          <a:p>
            <a:endParaRPr/>
          </a:p>
        </p:txBody>
      </p:sp>
      <p:sp>
        <p:nvSpPr>
          <p:cNvPr id="67" name="Google Shape;67;p16"/>
          <p:cNvSpPr txBox="1">
            <a:spLocks noGrp="1"/>
          </p:cNvSpPr>
          <p:nvPr>
            <p:ph type="body" idx="1"/>
          </p:nvPr>
        </p:nvSpPr>
        <p:spPr>
          <a:xfrm>
            <a:off x="666750" y="2652713"/>
            <a:ext cx="7810500" cy="595500"/>
          </a:xfrm>
          <a:prstGeom prst="rect">
            <a:avLst/>
          </a:prstGeom>
          <a:noFill/>
          <a:ln>
            <a:noFill/>
          </a:ln>
        </p:spPr>
        <p:txBody>
          <a:bodyPr spcFirstLastPara="1" wrap="square" lIns="19050" tIns="19050" rIns="19050" bIns="19050" anchor="t" anchorCtr="0">
            <a:normAutofit/>
          </a:bodyPr>
          <a:lstStyle>
            <a:lvl1pPr marL="457200" marR="0" lvl="0"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1pPr>
            <a:lvl2pPr marL="914400" marR="0" lvl="1"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2pPr>
            <a:lvl3pPr marL="1371600" marR="0" lvl="2"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3pPr>
            <a:lvl4pPr marL="1828800" marR="0" lvl="3"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4pPr>
            <a:lvl5pPr marL="2286000" marR="0" lvl="4"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5pPr>
            <a:lvl6pPr marL="2743200" marR="0" lvl="5" indent="-279400" algn="l">
              <a:lnSpc>
                <a:spcPct val="100000"/>
              </a:lnSpc>
              <a:spcBef>
                <a:spcPts val="2200"/>
              </a:spcBef>
              <a:spcAft>
                <a:spcPts val="0"/>
              </a:spcAft>
              <a:buClr>
                <a:srgbClr val="000000"/>
              </a:buClr>
              <a:buSzPts val="800"/>
              <a:buFont typeface="Arial"/>
              <a:buChar char="•"/>
              <a:defRPr sz="500" b="0" i="0" u="none" strike="noStrike" cap="none">
                <a:solidFill>
                  <a:srgbClr val="000000"/>
                </a:solidFill>
                <a:latin typeface="Arial"/>
                <a:ea typeface="Arial"/>
                <a:cs typeface="Arial"/>
                <a:sym typeface="Arial"/>
              </a:defRPr>
            </a:lvl6pPr>
            <a:lvl7pPr marL="3200400" marR="0" lvl="6" indent="-279400" algn="l">
              <a:lnSpc>
                <a:spcPct val="100000"/>
              </a:lnSpc>
              <a:spcBef>
                <a:spcPts val="2200"/>
              </a:spcBef>
              <a:spcAft>
                <a:spcPts val="0"/>
              </a:spcAft>
              <a:buClr>
                <a:srgbClr val="000000"/>
              </a:buClr>
              <a:buSzPts val="800"/>
              <a:buFont typeface="Arial"/>
              <a:buChar char="•"/>
              <a:defRPr sz="500" b="0" i="0" u="none" strike="noStrike" cap="none">
                <a:solidFill>
                  <a:srgbClr val="000000"/>
                </a:solidFill>
                <a:latin typeface="Arial"/>
                <a:ea typeface="Arial"/>
                <a:cs typeface="Arial"/>
                <a:sym typeface="Arial"/>
              </a:defRPr>
            </a:lvl7pPr>
            <a:lvl8pPr marL="3657600" marR="0" lvl="7" indent="-279400" algn="l">
              <a:lnSpc>
                <a:spcPct val="100000"/>
              </a:lnSpc>
              <a:spcBef>
                <a:spcPts val="2200"/>
              </a:spcBef>
              <a:spcAft>
                <a:spcPts val="0"/>
              </a:spcAft>
              <a:buClr>
                <a:srgbClr val="000000"/>
              </a:buClr>
              <a:buSzPts val="800"/>
              <a:buFont typeface="Arial"/>
              <a:buChar char="•"/>
              <a:defRPr sz="500" b="0" i="0" u="none" strike="noStrike" cap="none">
                <a:solidFill>
                  <a:srgbClr val="000000"/>
                </a:solidFill>
                <a:latin typeface="Arial"/>
                <a:ea typeface="Arial"/>
                <a:cs typeface="Arial"/>
                <a:sym typeface="Arial"/>
              </a:defRPr>
            </a:lvl8pPr>
            <a:lvl9pPr marL="4114800" marR="0" lvl="8" indent="-279400" algn="l">
              <a:lnSpc>
                <a:spcPct val="100000"/>
              </a:lnSpc>
              <a:spcBef>
                <a:spcPts val="2200"/>
              </a:spcBef>
              <a:spcAft>
                <a:spcPts val="0"/>
              </a:spcAft>
              <a:buClr>
                <a:srgbClr val="000000"/>
              </a:buClr>
              <a:buSzPts val="800"/>
              <a:buFont typeface="Arial"/>
              <a:buChar char="•"/>
              <a:defRPr sz="500" b="0" i="0" u="none" strike="noStrike" cap="none">
                <a:solidFill>
                  <a:srgbClr val="000000"/>
                </a:solidFill>
                <a:latin typeface="Arial"/>
                <a:ea typeface="Arial"/>
                <a:cs typeface="Arial"/>
                <a:sym typeface="Arial"/>
              </a:defRPr>
            </a:lvl9pPr>
          </a:lstStyle>
          <a:p>
            <a:endParaRPr/>
          </a:p>
        </p:txBody>
      </p:sp>
      <p:sp>
        <p:nvSpPr>
          <p:cNvPr id="68" name="Google Shape;68;p16"/>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69"/>
        <p:cNvGrpSpPr/>
        <p:nvPr/>
      </p:nvGrpSpPr>
      <p:grpSpPr>
        <a:xfrm>
          <a:off x="0" y="0"/>
          <a:ext cx="0" cy="0"/>
          <a:chOff x="0" y="0"/>
          <a:chExt cx="0" cy="0"/>
        </a:xfrm>
      </p:grpSpPr>
      <p:sp>
        <p:nvSpPr>
          <p:cNvPr id="70" name="Google Shape;70;p1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0CD8F3F-90F3-4155-8605-0C331E7B16D0}"/>
              </a:ext>
            </a:extLst>
          </p:cNvPr>
          <p:cNvSpPr>
            <a:spLocks noGrp="1"/>
          </p:cNvSpPr>
          <p:nvPr>
            <p:ph type="pic" sz="quarter" idx="10"/>
          </p:nvPr>
        </p:nvSpPr>
        <p:spPr>
          <a:xfrm>
            <a:off x="6164826" y="0"/>
            <a:ext cx="2979174" cy="5143500"/>
          </a:xfrm>
          <a:custGeom>
            <a:avLst/>
            <a:gdLst>
              <a:gd name="connsiteX0" fmla="*/ 2675824 w 3972232"/>
              <a:gd name="connsiteY0" fmla="*/ 0 h 6858000"/>
              <a:gd name="connsiteX1" fmla="*/ 3972232 w 3972232"/>
              <a:gd name="connsiteY1" fmla="*/ 0 h 6858000"/>
              <a:gd name="connsiteX2" fmla="*/ 3972232 w 3972232"/>
              <a:gd name="connsiteY2" fmla="*/ 6858000 h 6858000"/>
              <a:gd name="connsiteX3" fmla="*/ 1949584 w 3972232"/>
              <a:gd name="connsiteY3" fmla="*/ 6858000 h 6858000"/>
              <a:gd name="connsiteX4" fmla="*/ 1645113 w 3972232"/>
              <a:gd name="connsiteY4" fmla="*/ 6673030 h 6858000"/>
              <a:gd name="connsiteX5" fmla="*/ 0 w 3972232"/>
              <a:gd name="connsiteY5" fmla="*/ 3578942 h 6858000"/>
              <a:gd name="connsiteX6" fmla="*/ 2621755 w 3972232"/>
              <a:gd name="connsiteY6" fmla="*/ 153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2232" h="6858000">
                <a:moveTo>
                  <a:pt x="2675824" y="0"/>
                </a:moveTo>
                <a:lnTo>
                  <a:pt x="3972232" y="0"/>
                </a:lnTo>
                <a:lnTo>
                  <a:pt x="3972232" y="6858000"/>
                </a:lnTo>
                <a:lnTo>
                  <a:pt x="1949584" y="6858000"/>
                </a:lnTo>
                <a:lnTo>
                  <a:pt x="1645113" y="6673030"/>
                </a:lnTo>
                <a:cubicBezTo>
                  <a:pt x="652570" y="6002480"/>
                  <a:pt x="0" y="4866919"/>
                  <a:pt x="0" y="3578942"/>
                </a:cubicBezTo>
                <a:cubicBezTo>
                  <a:pt x="0" y="1904572"/>
                  <a:pt x="1102843" y="487785"/>
                  <a:pt x="2621755" y="15354"/>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56734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5"/>
        <p:cNvGrpSpPr/>
        <p:nvPr/>
      </p:nvGrpSpPr>
      <p:grpSpPr>
        <a:xfrm>
          <a:off x="0" y="0"/>
          <a:ext cx="0" cy="0"/>
          <a:chOff x="0" y="0"/>
          <a:chExt cx="0" cy="0"/>
        </a:xfrm>
      </p:grpSpPr>
      <p:grpSp>
        <p:nvGrpSpPr>
          <p:cNvPr id="76" name="Google Shape;76;p19"/>
          <p:cNvGrpSpPr/>
          <p:nvPr/>
        </p:nvGrpSpPr>
        <p:grpSpPr>
          <a:xfrm>
            <a:off x="4350279" y="2855377"/>
            <a:ext cx="443589" cy="105632"/>
            <a:chOff x="4137525" y="2915950"/>
            <a:chExt cx="869100" cy="207000"/>
          </a:xfrm>
        </p:grpSpPr>
        <p:sp>
          <p:nvSpPr>
            <p:cNvPr id="77" name="Google Shape;77;p19"/>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9"/>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9"/>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 name="Google Shape;80;p19"/>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81" name="Google Shape;81;p19"/>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2" name="Google Shape;82;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3"/>
        <p:cNvGrpSpPr/>
        <p:nvPr/>
      </p:nvGrpSpPr>
      <p:grpSpPr>
        <a:xfrm>
          <a:off x="0" y="0"/>
          <a:ext cx="0" cy="0"/>
          <a:chOff x="0" y="0"/>
          <a:chExt cx="0" cy="0"/>
        </a:xfrm>
      </p:grpSpPr>
      <p:sp>
        <p:nvSpPr>
          <p:cNvPr id="84" name="Google Shape;84;p20"/>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5" name="Google Shape;85;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6"/>
        <p:cNvGrpSpPr/>
        <p:nvPr/>
      </p:nvGrpSpPr>
      <p:grpSpPr>
        <a:xfrm>
          <a:off x="0" y="0"/>
          <a:ext cx="0" cy="0"/>
          <a:chOff x="0" y="0"/>
          <a:chExt cx="0" cy="0"/>
        </a:xfrm>
      </p:grpSpPr>
      <p:sp>
        <p:nvSpPr>
          <p:cNvPr id="87" name="Google Shape;87;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 name="Google Shape;88;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89" name="Google Shape;89;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0"/>
        <p:cNvGrpSpPr/>
        <p:nvPr/>
      </p:nvGrpSpPr>
      <p:grpSpPr>
        <a:xfrm>
          <a:off x="0" y="0"/>
          <a:ext cx="0" cy="0"/>
          <a:chOff x="0" y="0"/>
          <a:chExt cx="0" cy="0"/>
        </a:xfrm>
      </p:grpSpPr>
      <p:sp>
        <p:nvSpPr>
          <p:cNvPr id="91" name="Google Shape;91;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92" name="Google Shape;92;p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93" name="Google Shape;93;p2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94" name="Google Shape;94;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97" name="Google Shape;97;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8"/>
        <p:cNvGrpSpPr/>
        <p:nvPr/>
      </p:nvGrpSpPr>
      <p:grpSpPr>
        <a:xfrm>
          <a:off x="0" y="0"/>
          <a:ext cx="0" cy="0"/>
          <a:chOff x="0" y="0"/>
          <a:chExt cx="0" cy="0"/>
        </a:xfrm>
      </p:grpSpPr>
      <p:sp>
        <p:nvSpPr>
          <p:cNvPr id="99" name="Google Shape;99;p2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0" name="Google Shape;100;p2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1" name="Google Shape;101;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102"/>
        <p:cNvGrpSpPr/>
        <p:nvPr/>
      </p:nvGrpSpPr>
      <p:grpSpPr>
        <a:xfrm>
          <a:off x="0" y="0"/>
          <a:ext cx="0" cy="0"/>
          <a:chOff x="0" y="0"/>
          <a:chExt cx="0" cy="0"/>
        </a:xfrm>
      </p:grpSpPr>
      <p:sp>
        <p:nvSpPr>
          <p:cNvPr id="103" name="Google Shape;103;p25"/>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04" name="Google Shape;104;p2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5"/>
        <p:cNvGrpSpPr/>
        <p:nvPr/>
      </p:nvGrpSpPr>
      <p:grpSpPr>
        <a:xfrm>
          <a:off x="0" y="0"/>
          <a:ext cx="0" cy="0"/>
          <a:chOff x="0" y="0"/>
          <a:chExt cx="0" cy="0"/>
        </a:xfrm>
      </p:grpSpPr>
      <p:sp>
        <p:nvSpPr>
          <p:cNvPr id="106" name="Google Shape;106;p26"/>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7" name="Google Shape;107;p26"/>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108" name="Google Shape;108;p26"/>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09" name="Google Shape;109;p26"/>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10" name="Google Shape;110;p2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111" name="Google Shape;111;p2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2"/>
        <p:cNvGrpSpPr/>
        <p:nvPr/>
      </p:nvGrpSpPr>
      <p:grpSpPr>
        <a:xfrm>
          <a:off x="0" y="0"/>
          <a:ext cx="0" cy="0"/>
          <a:chOff x="0" y="0"/>
          <a:chExt cx="0" cy="0"/>
        </a:xfrm>
      </p:grpSpPr>
      <p:sp>
        <p:nvSpPr>
          <p:cNvPr id="113" name="Google Shape;113;p2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114" name="Google Shape;114;p2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5"/>
        <p:cNvGrpSpPr/>
        <p:nvPr/>
      </p:nvGrpSpPr>
      <p:grpSpPr>
        <a:xfrm>
          <a:off x="0" y="0"/>
          <a:ext cx="0" cy="0"/>
          <a:chOff x="0" y="0"/>
          <a:chExt cx="0" cy="0"/>
        </a:xfrm>
      </p:grpSpPr>
      <p:sp>
        <p:nvSpPr>
          <p:cNvPr id="116" name="Google Shape;116;p28"/>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17" name="Google Shape;117;p28"/>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18" name="Google Shape;118;p2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9"/>
        <p:cNvGrpSpPr/>
        <p:nvPr/>
      </p:nvGrpSpPr>
      <p:grpSpPr>
        <a:xfrm>
          <a:off x="0" y="0"/>
          <a:ext cx="0" cy="0"/>
          <a:chOff x="0" y="0"/>
          <a:chExt cx="0" cy="0"/>
        </a:xfrm>
      </p:grpSpPr>
      <p:sp>
        <p:nvSpPr>
          <p:cNvPr id="120" name="Google Shape;120;p2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5"/>
        <p:cNvGrpSpPr/>
        <p:nvPr/>
      </p:nvGrpSpPr>
      <p:grpSpPr>
        <a:xfrm>
          <a:off x="0" y="0"/>
          <a:ext cx="0" cy="0"/>
          <a:chOff x="0" y="0"/>
          <a:chExt cx="0" cy="0"/>
        </a:xfrm>
      </p:grpSpPr>
      <p:sp>
        <p:nvSpPr>
          <p:cNvPr id="126" name="Google Shape;126;p3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7" name="Google Shape;127;p3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8" name="Google Shape;128;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9"/>
        <p:cNvGrpSpPr/>
        <p:nvPr/>
      </p:nvGrpSpPr>
      <p:grpSpPr>
        <a:xfrm>
          <a:off x="0" y="0"/>
          <a:ext cx="0" cy="0"/>
          <a:chOff x="0" y="0"/>
          <a:chExt cx="0" cy="0"/>
        </a:xfrm>
      </p:grpSpPr>
      <p:sp>
        <p:nvSpPr>
          <p:cNvPr id="130" name="Google Shape;130;p3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1" name="Google Shape;131;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2"/>
        <p:cNvGrpSpPr/>
        <p:nvPr/>
      </p:nvGrpSpPr>
      <p:grpSpPr>
        <a:xfrm>
          <a:off x="0" y="0"/>
          <a:ext cx="0" cy="0"/>
          <a:chOff x="0" y="0"/>
          <a:chExt cx="0" cy="0"/>
        </a:xfrm>
      </p:grpSpPr>
      <p:sp>
        <p:nvSpPr>
          <p:cNvPr id="133" name="Google Shape;133;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4" name="Google Shape;134;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35" name="Google Shape;135;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6"/>
        <p:cNvGrpSpPr/>
        <p:nvPr/>
      </p:nvGrpSpPr>
      <p:grpSpPr>
        <a:xfrm>
          <a:off x="0" y="0"/>
          <a:ext cx="0" cy="0"/>
          <a:chOff x="0" y="0"/>
          <a:chExt cx="0" cy="0"/>
        </a:xfrm>
      </p:grpSpPr>
      <p:sp>
        <p:nvSpPr>
          <p:cNvPr id="137" name="Google Shape;137;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8" name="Google Shape;138;p3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39" name="Google Shape;139;p3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40" name="Google Shape;140;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1"/>
        <p:cNvGrpSpPr/>
        <p:nvPr/>
      </p:nvGrpSpPr>
      <p:grpSpPr>
        <a:xfrm>
          <a:off x="0" y="0"/>
          <a:ext cx="0" cy="0"/>
          <a:chOff x="0" y="0"/>
          <a:chExt cx="0" cy="0"/>
        </a:xfrm>
      </p:grpSpPr>
      <p:sp>
        <p:nvSpPr>
          <p:cNvPr id="142" name="Google Shape;142;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3" name="Google Shape;143;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44"/>
        <p:cNvGrpSpPr/>
        <p:nvPr/>
      </p:nvGrpSpPr>
      <p:grpSpPr>
        <a:xfrm>
          <a:off x="0" y="0"/>
          <a:ext cx="0" cy="0"/>
          <a:chOff x="0" y="0"/>
          <a:chExt cx="0" cy="0"/>
        </a:xfrm>
      </p:grpSpPr>
      <p:sp>
        <p:nvSpPr>
          <p:cNvPr id="145" name="Google Shape;145;p36"/>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46" name="Google Shape;146;p36"/>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47" name="Google Shape;147;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48"/>
        <p:cNvGrpSpPr/>
        <p:nvPr/>
      </p:nvGrpSpPr>
      <p:grpSpPr>
        <a:xfrm>
          <a:off x="0" y="0"/>
          <a:ext cx="0" cy="0"/>
          <a:chOff x="0" y="0"/>
          <a:chExt cx="0" cy="0"/>
        </a:xfrm>
      </p:grpSpPr>
      <p:sp>
        <p:nvSpPr>
          <p:cNvPr id="149" name="Google Shape;149;p3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50" name="Google Shape;150;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1"/>
        <p:cNvGrpSpPr/>
        <p:nvPr/>
      </p:nvGrpSpPr>
      <p:grpSpPr>
        <a:xfrm>
          <a:off x="0" y="0"/>
          <a:ext cx="0" cy="0"/>
          <a:chOff x="0" y="0"/>
          <a:chExt cx="0" cy="0"/>
        </a:xfrm>
      </p:grpSpPr>
      <p:sp>
        <p:nvSpPr>
          <p:cNvPr id="152" name="Google Shape;152;p3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54" name="Google Shape;154;p3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55" name="Google Shape;155;p3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56" name="Google Shape;156;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57"/>
        <p:cNvGrpSpPr/>
        <p:nvPr/>
      </p:nvGrpSpPr>
      <p:grpSpPr>
        <a:xfrm>
          <a:off x="0" y="0"/>
          <a:ext cx="0" cy="0"/>
          <a:chOff x="0" y="0"/>
          <a:chExt cx="0" cy="0"/>
        </a:xfrm>
      </p:grpSpPr>
      <p:sp>
        <p:nvSpPr>
          <p:cNvPr id="158" name="Google Shape;158;p3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59" name="Google Shape;159;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60"/>
        <p:cNvGrpSpPr/>
        <p:nvPr/>
      </p:nvGrpSpPr>
      <p:grpSpPr>
        <a:xfrm>
          <a:off x="0" y="0"/>
          <a:ext cx="0" cy="0"/>
          <a:chOff x="0" y="0"/>
          <a:chExt cx="0" cy="0"/>
        </a:xfrm>
      </p:grpSpPr>
      <p:sp>
        <p:nvSpPr>
          <p:cNvPr id="161" name="Google Shape;161;p40"/>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62" name="Google Shape;162;p40"/>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63" name="Google Shape;163;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4"/>
        <p:cNvGrpSpPr/>
        <p:nvPr/>
      </p:nvGrpSpPr>
      <p:grpSpPr>
        <a:xfrm>
          <a:off x="0" y="0"/>
          <a:ext cx="0" cy="0"/>
          <a:chOff x="0" y="0"/>
          <a:chExt cx="0" cy="0"/>
        </a:xfrm>
      </p:grpSpPr>
      <p:sp>
        <p:nvSpPr>
          <p:cNvPr id="165" name="Google Shape;165;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66"/>
        <p:cNvGrpSpPr/>
        <p:nvPr/>
      </p:nvGrpSpPr>
      <p:grpSpPr>
        <a:xfrm>
          <a:off x="0" y="0"/>
          <a:ext cx="0" cy="0"/>
          <a:chOff x="0" y="0"/>
          <a:chExt cx="0" cy="0"/>
        </a:xfrm>
      </p:grpSpPr>
      <p:sp>
        <p:nvSpPr>
          <p:cNvPr id="167" name="Google Shape;167;p42"/>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68"/>
        <p:cNvGrpSpPr/>
        <p:nvPr/>
      </p:nvGrpSpPr>
      <p:grpSpPr>
        <a:xfrm>
          <a:off x="0" y="0"/>
          <a:ext cx="0" cy="0"/>
          <a:chOff x="0" y="0"/>
          <a:chExt cx="0" cy="0"/>
        </a:xfrm>
      </p:grpSpPr>
      <p:sp>
        <p:nvSpPr>
          <p:cNvPr id="169" name="Google Shape;169;p43"/>
          <p:cNvSpPr>
            <a:spLocks noGrp="1"/>
          </p:cNvSpPr>
          <p:nvPr>
            <p:ph type="pic" idx="2"/>
          </p:nvPr>
        </p:nvSpPr>
        <p:spPr>
          <a:xfrm>
            <a:off x="907597" y="1136197"/>
            <a:ext cx="2871000" cy="28710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70"/>
        <p:cNvGrpSpPr/>
        <p:nvPr/>
      </p:nvGrpSpPr>
      <p:grpSpPr>
        <a:xfrm>
          <a:off x="0" y="0"/>
          <a:ext cx="0" cy="0"/>
          <a:chOff x="0" y="0"/>
          <a:chExt cx="0" cy="0"/>
        </a:xfrm>
      </p:grpSpPr>
      <p:sp>
        <p:nvSpPr>
          <p:cNvPr id="171" name="Google Shape;171;p44"/>
          <p:cNvSpPr>
            <a:spLocks noGrp="1"/>
          </p:cNvSpPr>
          <p:nvPr>
            <p:ph type="pic" idx="2"/>
          </p:nvPr>
        </p:nvSpPr>
        <p:spPr>
          <a:xfrm flipH="1">
            <a:off x="-126" y="0"/>
            <a:ext cx="2979300" cy="5143500"/>
          </a:xfrm>
          <a:prstGeom prst="rect">
            <a:avLst/>
          </a:prstGeom>
          <a:noFill/>
          <a:ln>
            <a:noFill/>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71"/>
                                        </p:tgtEl>
                                        <p:attrNameLst>
                                          <p:attrName>style.visibility</p:attrName>
                                        </p:attrNameLst>
                                      </p:cBhvr>
                                      <p:to>
                                        <p:strVal val="visible"/>
                                      </p:to>
                                    </p:set>
                                    <p:anim calcmode="lin" valueType="num">
                                      <p:cBhvr additive="base">
                                        <p:cTn id="7" dur="1000"/>
                                        <p:tgtEl>
                                          <p:spTgt spid="17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899997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12915286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25442640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7179190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9493203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29111067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8135589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6362186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2568163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21110756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15120999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Only" type="obj">
  <p:cSld name="1_Title Only">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lt1"/>
              </a:buClr>
              <a:buSzPts val="4800"/>
              <a:buFont typeface="Gill Sans"/>
              <a:buNone/>
              <a:defRPr sz="4800" b="1" i="0">
                <a:solidFill>
                  <a:schemeClr val="lt1"/>
                </a:solidFill>
                <a:latin typeface="Gill Sans"/>
                <a:ea typeface="Gill Sans"/>
                <a:cs typeface="Gill Sans"/>
                <a:sym typeface="Gill San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ftr" idx="11"/>
          </p:nvPr>
        </p:nvSpPr>
        <p:spPr>
          <a:xfrm>
            <a:off x="3028950" y="4767263"/>
            <a:ext cx="3086100" cy="273900"/>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3"/>
          <p:cNvSpPr txBox="1">
            <a:spLocks noGrp="1"/>
          </p:cNvSpPr>
          <p:nvPr>
            <p:ph type="sldNum" idx="12"/>
          </p:nvPr>
        </p:nvSpPr>
        <p:spPr>
          <a:xfrm>
            <a:off x="6457950" y="4767263"/>
            <a:ext cx="2057400" cy="273900"/>
          </a:xfrm>
          <a:prstGeom prst="rect">
            <a:avLst/>
          </a:prstGeom>
          <a:noFill/>
          <a:ln>
            <a:noFill/>
          </a:ln>
        </p:spPr>
        <p:txBody>
          <a:bodyPr spcFirstLastPara="1" wrap="square" lIns="0" tIns="0" rIns="0" bIns="0" anchor="ctr" anchorCtr="0">
            <a:norm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pt-BR"/>
              <a:t>‹nº›</a:t>
            </a:fld>
            <a:endParaRPr sz="900" b="0" i="0" u="none" strike="noStrike" cap="none">
              <a:latin typeface="Calibri"/>
              <a:ea typeface="Calibri"/>
              <a:cs typeface="Calibri"/>
              <a:sym typeface="Calibri"/>
            </a:endParaRPr>
          </a:p>
        </p:txBody>
      </p:sp>
    </p:spTree>
    <p:extLst>
      <p:ext uri="{BB962C8B-B14F-4D97-AF65-F5344CB8AC3E}">
        <p14:creationId xmlns:p14="http://schemas.microsoft.com/office/powerpoint/2010/main" val="15770756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2010770" y="2459235"/>
            <a:ext cx="5122500" cy="7386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2800"/>
              <a:buNone/>
              <a:defRPr sz="4800" b="1" i="0">
                <a:solidFill>
                  <a:schemeClr val="lt1"/>
                </a:solidFill>
                <a:latin typeface="Gill Sans"/>
                <a:ea typeface="Gill Sans"/>
                <a:cs typeface="Gill Sans"/>
                <a:sym typeface="Gill San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7" name="Google Shape;57;p14"/>
          <p:cNvSpPr txBox="1">
            <a:spLocks noGrp="1"/>
          </p:cNvSpPr>
          <p:nvPr>
            <p:ph type="ftr" idx="11"/>
          </p:nvPr>
        </p:nvSpPr>
        <p:spPr>
          <a:xfrm>
            <a:off x="3108960" y="4783456"/>
            <a:ext cx="2926200" cy="276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4"/>
          <p:cNvSpPr txBox="1">
            <a:spLocks noGrp="1"/>
          </p:cNvSpPr>
          <p:nvPr>
            <p:ph type="dt" idx="10"/>
          </p:nvPr>
        </p:nvSpPr>
        <p:spPr>
          <a:xfrm>
            <a:off x="457200" y="4783456"/>
            <a:ext cx="2103000" cy="276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4"/>
          <p:cNvSpPr txBox="1">
            <a:spLocks noGrp="1"/>
          </p:cNvSpPr>
          <p:nvPr>
            <p:ph type="sldNum" idx="12"/>
          </p:nvPr>
        </p:nvSpPr>
        <p:spPr>
          <a:xfrm>
            <a:off x="6583680" y="4783456"/>
            <a:ext cx="2103000" cy="153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pt-BR"/>
              <a:t>‹nº›</a:t>
            </a:fld>
            <a:endParaRPr sz="1800" b="0" i="0" u="none" strike="noStrike" cap="none">
              <a:latin typeface="Calibri"/>
              <a:ea typeface="Calibri"/>
              <a:cs typeface="Calibri"/>
              <a:sym typeface="Calibri"/>
            </a:endParaRPr>
          </a:p>
        </p:txBody>
      </p:sp>
    </p:spTree>
    <p:extLst>
      <p:ext uri="{BB962C8B-B14F-4D97-AF65-F5344CB8AC3E}">
        <p14:creationId xmlns:p14="http://schemas.microsoft.com/office/powerpoint/2010/main" val="7839783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mp; Subtitle">
  <p:cSld name="Title &amp; Subtitle">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666750" y="862013"/>
            <a:ext cx="7810500" cy="1743000"/>
          </a:xfrm>
          <a:prstGeom prst="rect">
            <a:avLst/>
          </a:prstGeom>
          <a:noFill/>
          <a:ln>
            <a:noFill/>
          </a:ln>
        </p:spPr>
        <p:txBody>
          <a:bodyPr spcFirstLastPara="1" wrap="square" lIns="19050" tIns="19050" rIns="19050" bIns="19050" anchor="b" anchorCtr="0">
            <a:normAutofit/>
          </a:bodyPr>
          <a:lstStyle>
            <a:lvl1pPr marR="0" lvl="0"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1pPr>
            <a:lvl2pPr marR="0" lvl="1"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2pPr>
            <a:lvl3pPr marR="0" lvl="2"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3pPr>
            <a:lvl4pPr marR="0" lvl="3"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4pPr>
            <a:lvl5pPr marR="0" lvl="4"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5pPr>
            <a:lvl6pPr marR="0" lvl="5"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6pPr>
            <a:lvl7pPr marR="0" lvl="6"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7pPr>
            <a:lvl8pPr marR="0" lvl="7"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8pPr>
            <a:lvl9pPr marR="0" lvl="8" algn="ctr">
              <a:lnSpc>
                <a:spcPct val="100000"/>
              </a:lnSpc>
              <a:spcBef>
                <a:spcPts val="0"/>
              </a:spcBef>
              <a:spcAft>
                <a:spcPts val="0"/>
              </a:spcAft>
              <a:buClr>
                <a:srgbClr val="000000"/>
              </a:buClr>
              <a:buSzPts val="700"/>
              <a:buFont typeface="Arial"/>
              <a:buNone/>
              <a:defRPr sz="500" b="0" i="0" u="none" strike="noStrike" cap="none">
                <a:solidFill>
                  <a:srgbClr val="000000"/>
                </a:solidFill>
                <a:latin typeface="Arial"/>
                <a:ea typeface="Arial"/>
                <a:cs typeface="Arial"/>
                <a:sym typeface="Arial"/>
              </a:defRPr>
            </a:lvl9pPr>
          </a:lstStyle>
          <a:p>
            <a:endParaRPr/>
          </a:p>
        </p:txBody>
      </p:sp>
      <p:sp>
        <p:nvSpPr>
          <p:cNvPr id="67" name="Google Shape;67;p16"/>
          <p:cNvSpPr txBox="1">
            <a:spLocks noGrp="1"/>
          </p:cNvSpPr>
          <p:nvPr>
            <p:ph type="body" idx="1"/>
          </p:nvPr>
        </p:nvSpPr>
        <p:spPr>
          <a:xfrm>
            <a:off x="666750" y="2652713"/>
            <a:ext cx="7810500" cy="595500"/>
          </a:xfrm>
          <a:prstGeom prst="rect">
            <a:avLst/>
          </a:prstGeom>
          <a:noFill/>
          <a:ln>
            <a:noFill/>
          </a:ln>
        </p:spPr>
        <p:txBody>
          <a:bodyPr spcFirstLastPara="1" wrap="square" lIns="19050" tIns="19050" rIns="19050" bIns="19050" anchor="t" anchorCtr="0">
            <a:normAutofit/>
          </a:bodyPr>
          <a:lstStyle>
            <a:lvl1pPr marL="457200" marR="0" lvl="0"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1pPr>
            <a:lvl2pPr marL="914400" marR="0" lvl="1"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2pPr>
            <a:lvl3pPr marL="1371600" marR="0" lvl="2"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3pPr>
            <a:lvl4pPr marL="1828800" marR="0" lvl="3"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4pPr>
            <a:lvl5pPr marL="2286000" marR="0" lvl="4" indent="-228600" algn="ctr">
              <a:lnSpc>
                <a:spcPct val="100000"/>
              </a:lnSpc>
              <a:spcBef>
                <a:spcPts val="0"/>
              </a:spcBef>
              <a:spcAft>
                <a:spcPts val="0"/>
              </a:spcAft>
              <a:buClr>
                <a:srgbClr val="000000"/>
              </a:buClr>
              <a:buSzPts val="2000"/>
              <a:buFont typeface="Helvetica Neue"/>
              <a:buNone/>
              <a:defRPr sz="2000" b="0" i="0" u="none" strike="noStrike" cap="none">
                <a:solidFill>
                  <a:srgbClr val="000000"/>
                </a:solidFill>
                <a:latin typeface="Arial"/>
                <a:ea typeface="Arial"/>
                <a:cs typeface="Arial"/>
                <a:sym typeface="Arial"/>
              </a:defRPr>
            </a:lvl5pPr>
            <a:lvl6pPr marL="2743200" marR="0" lvl="5" indent="-279400" algn="l">
              <a:lnSpc>
                <a:spcPct val="100000"/>
              </a:lnSpc>
              <a:spcBef>
                <a:spcPts val="2200"/>
              </a:spcBef>
              <a:spcAft>
                <a:spcPts val="0"/>
              </a:spcAft>
              <a:buClr>
                <a:srgbClr val="000000"/>
              </a:buClr>
              <a:buSzPts val="800"/>
              <a:buFont typeface="Arial"/>
              <a:buChar char="•"/>
              <a:defRPr sz="500" b="0" i="0" u="none" strike="noStrike" cap="none">
                <a:solidFill>
                  <a:srgbClr val="000000"/>
                </a:solidFill>
                <a:latin typeface="Arial"/>
                <a:ea typeface="Arial"/>
                <a:cs typeface="Arial"/>
                <a:sym typeface="Arial"/>
              </a:defRPr>
            </a:lvl6pPr>
            <a:lvl7pPr marL="3200400" marR="0" lvl="6" indent="-279400" algn="l">
              <a:lnSpc>
                <a:spcPct val="100000"/>
              </a:lnSpc>
              <a:spcBef>
                <a:spcPts val="2200"/>
              </a:spcBef>
              <a:spcAft>
                <a:spcPts val="0"/>
              </a:spcAft>
              <a:buClr>
                <a:srgbClr val="000000"/>
              </a:buClr>
              <a:buSzPts val="800"/>
              <a:buFont typeface="Arial"/>
              <a:buChar char="•"/>
              <a:defRPr sz="500" b="0" i="0" u="none" strike="noStrike" cap="none">
                <a:solidFill>
                  <a:srgbClr val="000000"/>
                </a:solidFill>
                <a:latin typeface="Arial"/>
                <a:ea typeface="Arial"/>
                <a:cs typeface="Arial"/>
                <a:sym typeface="Arial"/>
              </a:defRPr>
            </a:lvl7pPr>
            <a:lvl8pPr marL="3657600" marR="0" lvl="7" indent="-279400" algn="l">
              <a:lnSpc>
                <a:spcPct val="100000"/>
              </a:lnSpc>
              <a:spcBef>
                <a:spcPts val="2200"/>
              </a:spcBef>
              <a:spcAft>
                <a:spcPts val="0"/>
              </a:spcAft>
              <a:buClr>
                <a:srgbClr val="000000"/>
              </a:buClr>
              <a:buSzPts val="800"/>
              <a:buFont typeface="Arial"/>
              <a:buChar char="•"/>
              <a:defRPr sz="500" b="0" i="0" u="none" strike="noStrike" cap="none">
                <a:solidFill>
                  <a:srgbClr val="000000"/>
                </a:solidFill>
                <a:latin typeface="Arial"/>
                <a:ea typeface="Arial"/>
                <a:cs typeface="Arial"/>
                <a:sym typeface="Arial"/>
              </a:defRPr>
            </a:lvl8pPr>
            <a:lvl9pPr marL="4114800" marR="0" lvl="8" indent="-279400" algn="l">
              <a:lnSpc>
                <a:spcPct val="100000"/>
              </a:lnSpc>
              <a:spcBef>
                <a:spcPts val="2200"/>
              </a:spcBef>
              <a:spcAft>
                <a:spcPts val="0"/>
              </a:spcAft>
              <a:buClr>
                <a:srgbClr val="000000"/>
              </a:buClr>
              <a:buSzPts val="800"/>
              <a:buFont typeface="Arial"/>
              <a:buChar char="•"/>
              <a:defRPr sz="500" b="0" i="0" u="none" strike="noStrike" cap="none">
                <a:solidFill>
                  <a:srgbClr val="000000"/>
                </a:solidFill>
                <a:latin typeface="Arial"/>
                <a:ea typeface="Arial"/>
                <a:cs typeface="Arial"/>
                <a:sym typeface="Arial"/>
              </a:defRPr>
            </a:lvl9pPr>
          </a:lstStyle>
          <a:p>
            <a:endParaRPr/>
          </a:p>
        </p:txBody>
      </p:sp>
      <p:sp>
        <p:nvSpPr>
          <p:cNvPr id="68" name="Google Shape;68;p16"/>
          <p:cNvSpPr txBox="1">
            <a:spLocks noGrp="1"/>
          </p:cNvSpPr>
          <p:nvPr>
            <p:ph type="sldNum" idx="12"/>
          </p:nvPr>
        </p:nvSpPr>
        <p:spPr>
          <a:xfrm>
            <a:off x="4484637"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900"/>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3986109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69"/>
        <p:cNvGrpSpPr/>
        <p:nvPr/>
      </p:nvGrpSpPr>
      <p:grpSpPr>
        <a:xfrm>
          <a:off x="0" y="0"/>
          <a:ext cx="0" cy="0"/>
          <a:chOff x="0" y="0"/>
          <a:chExt cx="0" cy="0"/>
        </a:xfrm>
      </p:grpSpPr>
      <p:sp>
        <p:nvSpPr>
          <p:cNvPr id="70" name="Google Shape;70;p1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34021132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CA7F712-B164-496D-8AFC-4CA45E115017}"/>
              </a:ext>
            </a:extLst>
          </p:cNvPr>
          <p:cNvSpPr>
            <a:spLocks noGrp="1"/>
          </p:cNvSpPr>
          <p:nvPr>
            <p:ph type="pic" sz="quarter" idx="10"/>
          </p:nvPr>
        </p:nvSpPr>
        <p:spPr>
          <a:xfrm>
            <a:off x="0" y="0"/>
            <a:ext cx="9144000" cy="5143500"/>
          </a:xfrm>
        </p:spPr>
        <p:txBody>
          <a:bodyPr/>
          <a:lstStyle/>
          <a:p>
            <a:endParaRPr lang="en-US" dirty="0"/>
          </a:p>
        </p:txBody>
      </p:sp>
    </p:spTree>
    <p:extLst>
      <p:ext uri="{BB962C8B-B14F-4D97-AF65-F5344CB8AC3E}">
        <p14:creationId xmlns:p14="http://schemas.microsoft.com/office/powerpoint/2010/main" val="409515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nodePh="1">
                                  <p:stCondLst>
                                    <p:cond delay="0"/>
                                  </p:stCondLst>
                                  <p:endCondLst>
                                    <p:cond evt="begin" delay="0">
                                      <p:tn val="5"/>
                                    </p:cond>
                                  </p:endCondLst>
                                  <p:childTnLst>
                                    <p:animScale>
                                      <p:cBhvr>
                                        <p:cTn id="6" dur="10000" fill="hold"/>
                                        <p:tgtEl>
                                          <p:spTgt spid="11"/>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68E0518-4B00-4EF2-BF28-64676B0EEF0E}"/>
              </a:ext>
            </a:extLst>
          </p:cNvPr>
          <p:cNvSpPr>
            <a:spLocks noGrp="1"/>
          </p:cNvSpPr>
          <p:nvPr>
            <p:ph type="pic" sz="quarter" idx="10"/>
          </p:nvPr>
        </p:nvSpPr>
        <p:spPr>
          <a:xfrm>
            <a:off x="4314825" y="535781"/>
            <a:ext cx="4071938" cy="4071938"/>
          </a:xfrm>
          <a:custGeom>
            <a:avLst/>
            <a:gdLst>
              <a:gd name="connsiteX0" fmla="*/ 2714625 w 5429250"/>
              <a:gd name="connsiteY0" fmla="*/ 0 h 5429250"/>
              <a:gd name="connsiteX1" fmla="*/ 5429250 w 5429250"/>
              <a:gd name="connsiteY1" fmla="*/ 2714625 h 5429250"/>
              <a:gd name="connsiteX2" fmla="*/ 2714625 w 5429250"/>
              <a:gd name="connsiteY2" fmla="*/ 5429250 h 5429250"/>
              <a:gd name="connsiteX3" fmla="*/ 0 w 5429250"/>
              <a:gd name="connsiteY3" fmla="*/ 2714625 h 5429250"/>
              <a:gd name="connsiteX4" fmla="*/ 2714625 w 5429250"/>
              <a:gd name="connsiteY4" fmla="*/ 0 h 5429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0" h="5429250">
                <a:moveTo>
                  <a:pt x="2714625" y="0"/>
                </a:moveTo>
                <a:cubicBezTo>
                  <a:pt x="4213871" y="0"/>
                  <a:pt x="5429250" y="1215379"/>
                  <a:pt x="5429250" y="2714625"/>
                </a:cubicBezTo>
                <a:cubicBezTo>
                  <a:pt x="5429250" y="4213871"/>
                  <a:pt x="4213871" y="5429250"/>
                  <a:pt x="2714625" y="5429250"/>
                </a:cubicBezTo>
                <a:cubicBezTo>
                  <a:pt x="1215379" y="5429250"/>
                  <a:pt x="0" y="4213871"/>
                  <a:pt x="0" y="2714625"/>
                </a:cubicBezTo>
                <a:cubicBezTo>
                  <a:pt x="0" y="1215379"/>
                  <a:pt x="1215379" y="0"/>
                  <a:pt x="2714625"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23705707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BEF68819-FC8E-4459-BA36-C7E6F929C974}"/>
              </a:ext>
            </a:extLst>
          </p:cNvPr>
          <p:cNvSpPr>
            <a:spLocks noGrp="1"/>
          </p:cNvSpPr>
          <p:nvPr>
            <p:ph type="pic" sz="quarter" idx="10"/>
          </p:nvPr>
        </p:nvSpPr>
        <p:spPr>
          <a:xfrm>
            <a:off x="4969014" y="918509"/>
            <a:ext cx="3306485" cy="3306483"/>
          </a:xfrm>
          <a:custGeom>
            <a:avLst/>
            <a:gdLst>
              <a:gd name="connsiteX0" fmla="*/ 2204323 w 4408646"/>
              <a:gd name="connsiteY0" fmla="*/ 0 h 4408644"/>
              <a:gd name="connsiteX1" fmla="*/ 4408646 w 4408646"/>
              <a:gd name="connsiteY1" fmla="*/ 2204322 h 4408644"/>
              <a:gd name="connsiteX2" fmla="*/ 2204323 w 4408646"/>
              <a:gd name="connsiteY2" fmla="*/ 4408644 h 4408644"/>
              <a:gd name="connsiteX3" fmla="*/ 0 w 4408646"/>
              <a:gd name="connsiteY3" fmla="*/ 2204322 h 4408644"/>
              <a:gd name="connsiteX4" fmla="*/ 2204323 w 4408646"/>
              <a:gd name="connsiteY4" fmla="*/ 0 h 4408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646" h="4408644">
                <a:moveTo>
                  <a:pt x="2204323" y="0"/>
                </a:moveTo>
                <a:cubicBezTo>
                  <a:pt x="3421737" y="0"/>
                  <a:pt x="4408646" y="986909"/>
                  <a:pt x="4408646" y="2204322"/>
                </a:cubicBezTo>
                <a:cubicBezTo>
                  <a:pt x="4408646" y="3421735"/>
                  <a:pt x="3421737" y="4408644"/>
                  <a:pt x="2204323" y="4408644"/>
                </a:cubicBezTo>
                <a:cubicBezTo>
                  <a:pt x="986909" y="4408644"/>
                  <a:pt x="0" y="3421735"/>
                  <a:pt x="0" y="2204322"/>
                </a:cubicBezTo>
                <a:cubicBezTo>
                  <a:pt x="0" y="986909"/>
                  <a:pt x="986909" y="0"/>
                  <a:pt x="2204323"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34176273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0CD8F3F-90F3-4155-8605-0C331E7B16D0}"/>
              </a:ext>
            </a:extLst>
          </p:cNvPr>
          <p:cNvSpPr>
            <a:spLocks noGrp="1"/>
          </p:cNvSpPr>
          <p:nvPr>
            <p:ph type="pic" sz="quarter" idx="10"/>
          </p:nvPr>
        </p:nvSpPr>
        <p:spPr>
          <a:xfrm>
            <a:off x="6164826" y="0"/>
            <a:ext cx="2979174" cy="5143500"/>
          </a:xfrm>
          <a:custGeom>
            <a:avLst/>
            <a:gdLst>
              <a:gd name="connsiteX0" fmla="*/ 2675824 w 3972232"/>
              <a:gd name="connsiteY0" fmla="*/ 0 h 6858000"/>
              <a:gd name="connsiteX1" fmla="*/ 3972232 w 3972232"/>
              <a:gd name="connsiteY1" fmla="*/ 0 h 6858000"/>
              <a:gd name="connsiteX2" fmla="*/ 3972232 w 3972232"/>
              <a:gd name="connsiteY2" fmla="*/ 6858000 h 6858000"/>
              <a:gd name="connsiteX3" fmla="*/ 1949584 w 3972232"/>
              <a:gd name="connsiteY3" fmla="*/ 6858000 h 6858000"/>
              <a:gd name="connsiteX4" fmla="*/ 1645113 w 3972232"/>
              <a:gd name="connsiteY4" fmla="*/ 6673030 h 6858000"/>
              <a:gd name="connsiteX5" fmla="*/ 0 w 3972232"/>
              <a:gd name="connsiteY5" fmla="*/ 3578942 h 6858000"/>
              <a:gd name="connsiteX6" fmla="*/ 2621755 w 3972232"/>
              <a:gd name="connsiteY6" fmla="*/ 153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2232" h="6858000">
                <a:moveTo>
                  <a:pt x="2675824" y="0"/>
                </a:moveTo>
                <a:lnTo>
                  <a:pt x="3972232" y="0"/>
                </a:lnTo>
                <a:lnTo>
                  <a:pt x="3972232" y="6858000"/>
                </a:lnTo>
                <a:lnTo>
                  <a:pt x="1949584" y="6858000"/>
                </a:lnTo>
                <a:lnTo>
                  <a:pt x="1645113" y="6673030"/>
                </a:lnTo>
                <a:cubicBezTo>
                  <a:pt x="652570" y="6002480"/>
                  <a:pt x="0" y="4866919"/>
                  <a:pt x="0" y="3578942"/>
                </a:cubicBezTo>
                <a:cubicBezTo>
                  <a:pt x="0" y="1904572"/>
                  <a:pt x="1102843" y="487785"/>
                  <a:pt x="2621755" y="15354"/>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40553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theme" Target="../theme/theme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712"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71"/>
        <p:cNvGrpSpPr/>
        <p:nvPr/>
      </p:nvGrpSpPr>
      <p:grpSpPr>
        <a:xfrm>
          <a:off x="0" y="0"/>
          <a:ext cx="0" cy="0"/>
          <a:chOff x="0" y="0"/>
          <a:chExt cx="0" cy="0"/>
        </a:xfrm>
      </p:grpSpPr>
      <p:sp>
        <p:nvSpPr>
          <p:cNvPr id="72" name="Google Shape;72;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3" name="Google Shape;73;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74" name="Google Shape;74;p18"/>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21"/>
        <p:cNvGrpSpPr/>
        <p:nvPr/>
      </p:nvGrpSpPr>
      <p:grpSpPr>
        <a:xfrm>
          <a:off x="0" y="0"/>
          <a:ext cx="0" cy="0"/>
          <a:chOff x="0" y="0"/>
          <a:chExt cx="0" cy="0"/>
        </a:xfrm>
      </p:grpSpPr>
      <p:sp>
        <p:nvSpPr>
          <p:cNvPr id="122" name="Google Shape;122;p3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23" name="Google Shape;123;p3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24" name="Google Shape;124;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extLst>
      <p:ext uri="{BB962C8B-B14F-4D97-AF65-F5344CB8AC3E}">
        <p14:creationId xmlns:p14="http://schemas.microsoft.com/office/powerpoint/2010/main" val="2931964959"/>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0.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3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31.xml"/></Relationships>
</file>

<file path=ppt/slides/_rels/slide1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1.xml"/><Relationship Id="rId1" Type="http://schemas.openxmlformats.org/officeDocument/2006/relationships/slideLayout" Target="../slideLayouts/slideLayout39.xml"/><Relationship Id="rId5" Type="http://schemas.openxmlformats.org/officeDocument/2006/relationships/image" Target="../media/image34.png"/><Relationship Id="rId4" Type="http://schemas.openxmlformats.org/officeDocument/2006/relationships/image" Target="../media/image33.png"/></Relationships>
</file>

<file path=ppt/slides/_rels/slide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2.xml"/><Relationship Id="rId1" Type="http://schemas.openxmlformats.org/officeDocument/2006/relationships/slideLayout" Target="../slideLayouts/slideLayout31.xml"/><Relationship Id="rId5" Type="http://schemas.openxmlformats.org/officeDocument/2006/relationships/image" Target="../media/image4.png"/><Relationship Id="rId4" Type="http://schemas.openxmlformats.org/officeDocument/2006/relationships/image" Target="../media/image3.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31.xml"/></Relationships>
</file>

<file path=ppt/slides/_rels/slide126.xml.rels><?xml version="1.0" encoding="UTF-8" standalone="yes"?>
<Relationships xmlns="http://schemas.openxmlformats.org/package/2006/relationships"><Relationship Id="rId3" Type="http://schemas.openxmlformats.org/officeDocument/2006/relationships/hyperlink" Target="mailto:aldiza.silva@presidencia.gov.br" TargetMode="External"/><Relationship Id="rId2" Type="http://schemas.openxmlformats.org/officeDocument/2006/relationships/notesSlide" Target="../notesSlides/notesSlide124.xml"/><Relationship Id="rId1" Type="http://schemas.openxmlformats.org/officeDocument/2006/relationships/slideLayout" Target="../slideLayouts/slideLayout31.xml"/><Relationship Id="rId4" Type="http://schemas.openxmlformats.org/officeDocument/2006/relationships/hyperlink" Target="mailto:confoco@presidencia.gov.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Tela de celular com texto preto sobre fundo branco&#10;&#10;Descrição gerada automaticamente com confiança média">
            <a:extLst>
              <a:ext uri="{FF2B5EF4-FFF2-40B4-BE49-F238E27FC236}">
                <a16:creationId xmlns:a16="http://schemas.microsoft.com/office/drawing/2014/main" id="{C9780851-380A-01A7-4F3A-B190AB4E6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009"/>
            <a:ext cx="9144000" cy="5140689"/>
          </a:xfrm>
          <a:prstGeom prst="rect">
            <a:avLst/>
          </a:prstGeom>
        </p:spPr>
      </p:pic>
      <p:sp>
        <p:nvSpPr>
          <p:cNvPr id="5" name="Google Shape;265;p55"/>
          <p:cNvSpPr txBox="1">
            <a:spLocks noGrp="1"/>
          </p:cNvSpPr>
          <p:nvPr>
            <p:ph type="ctrTitle"/>
          </p:nvPr>
        </p:nvSpPr>
        <p:spPr>
          <a:xfrm>
            <a:off x="1178341" y="1010707"/>
            <a:ext cx="8520600" cy="116951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t-BR" sz="3500" dirty="0">
                <a:solidFill>
                  <a:schemeClr val="accent1">
                    <a:lumMod val="75000"/>
                  </a:schemeClr>
                </a:solidFill>
                <a:latin typeface="Arial Black" panose="020B0A04020102020204" pitchFamily="34" charset="0"/>
                <a:ea typeface="Poppins Black"/>
                <a:cs typeface="Poppins Black"/>
                <a:sym typeface="Poppins Black"/>
              </a:rPr>
              <a:t>CAPTAÇÃO DE RECURSOS E ELABORAÇÃO DE PROJETOS</a:t>
            </a:r>
            <a:endParaRPr kumimoji="0" lang="pt-BR" sz="3500" b="0" i="0" u="none" strike="noStrike" kern="0" cap="none" spc="0" normalizeH="0" baseline="0" noProof="0" dirty="0">
              <a:ln>
                <a:noFill/>
              </a:ln>
              <a:solidFill>
                <a:schemeClr val="accent1">
                  <a:lumMod val="75000"/>
                </a:schemeClr>
              </a:solidFill>
              <a:effectLst/>
              <a:uLnTx/>
              <a:uFillTx/>
              <a:latin typeface="Arial Black" panose="020B0A04020102020204" pitchFamily="34" charset="0"/>
              <a:ea typeface="Poppins Black"/>
              <a:cs typeface="Poppins Black"/>
              <a:sym typeface="Poppins Black"/>
            </a:endParaRPr>
          </a:p>
        </p:txBody>
      </p:sp>
      <p:sp>
        <p:nvSpPr>
          <p:cNvPr id="6" name="Subtítulo 5"/>
          <p:cNvSpPr txBox="1">
            <a:spLocks noGrp="1"/>
          </p:cNvSpPr>
          <p:nvPr>
            <p:ph type="subTitle" idx="1"/>
          </p:nvPr>
        </p:nvSpPr>
        <p:spPr>
          <a:xfrm>
            <a:off x="1178341" y="3407331"/>
            <a:ext cx="8520600" cy="792600"/>
          </a:xfrm>
          <a:prstGeom prst="rect">
            <a:avLst/>
          </a:prstGeom>
          <a:noFill/>
        </p:spPr>
        <p:txBody>
          <a:bodyPr wrap="square" rtlCol="0">
            <a:spAutoFit/>
          </a:bodyPr>
          <a:lstStyle/>
          <a:p>
            <a:pPr algn="ctr"/>
            <a:r>
              <a:rPr lang="pt-BR" sz="2000" dirty="0">
                <a:solidFill>
                  <a:schemeClr val="accent1">
                    <a:lumMod val="75000"/>
                  </a:schemeClr>
                </a:solidFill>
                <a:latin typeface="Arial Black" panose="020B0A04020102020204" pitchFamily="34" charset="0"/>
                <a:ea typeface="Poppins Black"/>
                <a:cs typeface="Poppins Black"/>
              </a:rPr>
              <a:t>JOÃO PESSOA</a:t>
            </a:r>
          </a:p>
          <a:p>
            <a:pPr algn="ctr"/>
            <a:r>
              <a:rPr lang="pt-BR" sz="2000" dirty="0">
                <a:solidFill>
                  <a:schemeClr val="accent1">
                    <a:lumMod val="75000"/>
                  </a:schemeClr>
                </a:solidFill>
                <a:latin typeface="Arial Black" panose="020B0A04020102020204" pitchFamily="34" charset="0"/>
                <a:ea typeface="Poppins Black"/>
                <a:cs typeface="Poppins Black"/>
              </a:rPr>
              <a:t>28 DE AGOSTO DE 2026</a:t>
            </a:r>
          </a:p>
        </p:txBody>
      </p:sp>
    </p:spTree>
    <p:extLst>
      <p:ext uri="{BB962C8B-B14F-4D97-AF65-F5344CB8AC3E}">
        <p14:creationId xmlns:p14="http://schemas.microsoft.com/office/powerpoint/2010/main" val="2900178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185"/>
        <p:cNvGrpSpPr/>
        <p:nvPr/>
      </p:nvGrpSpPr>
      <p:grpSpPr>
        <a:xfrm>
          <a:off x="0" y="0"/>
          <a:ext cx="0" cy="0"/>
          <a:chOff x="0" y="0"/>
          <a:chExt cx="0" cy="0"/>
        </a:xfrm>
      </p:grpSpPr>
      <p:sp>
        <p:nvSpPr>
          <p:cNvPr id="186" name="Google Shape;186;p47"/>
          <p:cNvSpPr txBox="1"/>
          <p:nvPr/>
        </p:nvSpPr>
        <p:spPr>
          <a:xfrm>
            <a:off x="5924850" y="3001625"/>
            <a:ext cx="1626600" cy="461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i="0" u="none" strike="noStrike" cap="none">
              <a:solidFill>
                <a:srgbClr val="FBB247"/>
              </a:solidFill>
              <a:latin typeface="Montserrat"/>
              <a:ea typeface="Montserrat"/>
              <a:cs typeface="Montserrat"/>
              <a:sym typeface="Montserrat"/>
            </a:endParaRPr>
          </a:p>
        </p:txBody>
      </p:sp>
      <p:sp>
        <p:nvSpPr>
          <p:cNvPr id="187" name="Google Shape;187;p47"/>
          <p:cNvSpPr txBox="1"/>
          <p:nvPr/>
        </p:nvSpPr>
        <p:spPr>
          <a:xfrm>
            <a:off x="351150" y="1452261"/>
            <a:ext cx="8441700" cy="210090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pt-BR" sz="3900" b="1">
                <a:solidFill>
                  <a:srgbClr val="FFFFFF"/>
                </a:solidFill>
                <a:latin typeface="Space Mono"/>
                <a:ea typeface="Space Mono"/>
                <a:cs typeface="Space Mono"/>
                <a:sym typeface="Space Mono"/>
              </a:rPr>
              <a:t>oficina</a:t>
            </a:r>
            <a:endParaRPr sz="3900" b="1">
              <a:solidFill>
                <a:srgbClr val="FFFFFF"/>
              </a:solidFill>
              <a:latin typeface="Space Mono"/>
              <a:ea typeface="Space Mono"/>
              <a:cs typeface="Space Mono"/>
              <a:sym typeface="Space Mono"/>
            </a:endParaRPr>
          </a:p>
          <a:p>
            <a:pPr marL="0" marR="0" lvl="0" indent="0" algn="ctr" rtl="0">
              <a:spcBef>
                <a:spcPts val="0"/>
              </a:spcBef>
              <a:spcAft>
                <a:spcPts val="0"/>
              </a:spcAft>
              <a:buNone/>
            </a:pPr>
            <a:r>
              <a:rPr lang="pt-BR" sz="4800">
                <a:solidFill>
                  <a:schemeClr val="lt1"/>
                </a:solidFill>
                <a:latin typeface="Poppins ExtraBold"/>
                <a:ea typeface="Poppins ExtraBold"/>
                <a:cs typeface="Poppins ExtraBold"/>
                <a:sym typeface="Poppins ExtraBold"/>
              </a:rPr>
              <a:t>elaboração de projetos</a:t>
            </a:r>
            <a:endParaRPr sz="4800">
              <a:solidFill>
                <a:schemeClr val="lt1"/>
              </a:solidFill>
              <a:latin typeface="Poppins ExtraBold"/>
              <a:ea typeface="Poppins ExtraBold"/>
              <a:cs typeface="Poppins ExtraBold"/>
              <a:sym typeface="Poppins ExtraBold"/>
            </a:endParaRPr>
          </a:p>
          <a:p>
            <a:pPr marL="0" marR="0" lvl="0" indent="0" algn="ctr" rtl="0">
              <a:spcBef>
                <a:spcPts val="0"/>
              </a:spcBef>
              <a:spcAft>
                <a:spcPts val="0"/>
              </a:spcAft>
              <a:buNone/>
            </a:pPr>
            <a:r>
              <a:rPr lang="pt-BR" sz="2400">
                <a:solidFill>
                  <a:schemeClr val="lt1"/>
                </a:solidFill>
                <a:latin typeface="Poppins ExtraBold"/>
                <a:ea typeface="Poppins ExtraBold"/>
                <a:cs typeface="Poppins ExtraBold"/>
                <a:sym typeface="Poppins ExtraBold"/>
              </a:rPr>
              <a:t>com Organizações da Sociedade Civil</a:t>
            </a:r>
            <a:endParaRPr sz="4600">
              <a:solidFill>
                <a:schemeClr val="lt1"/>
              </a:solidFill>
              <a:latin typeface="Poppins ExtraBold"/>
              <a:ea typeface="Poppins ExtraBold"/>
              <a:cs typeface="Poppins ExtraBold"/>
              <a:sym typeface="Poppins ExtraBold"/>
            </a:endParaRPr>
          </a:p>
        </p:txBody>
      </p:sp>
      <p:sp>
        <p:nvSpPr>
          <p:cNvPr id="188" name="Google Shape;188;p47"/>
          <p:cNvSpPr/>
          <p:nvPr/>
        </p:nvSpPr>
        <p:spPr>
          <a:xfrm>
            <a:off x="25" y="0"/>
            <a:ext cx="9144000" cy="597600"/>
          </a:xfrm>
          <a:prstGeom prst="rect">
            <a:avLst/>
          </a:prstGeom>
          <a:solidFill>
            <a:srgbClr val="00D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47"/>
          <p:cNvSpPr/>
          <p:nvPr/>
        </p:nvSpPr>
        <p:spPr>
          <a:xfrm>
            <a:off x="0" y="432550"/>
            <a:ext cx="9144000" cy="165000"/>
          </a:xfrm>
          <a:prstGeom prst="rect">
            <a:avLst/>
          </a:prstGeom>
          <a:solidFill>
            <a:srgbClr val="FFD4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47"/>
          <p:cNvSpPr/>
          <p:nvPr/>
        </p:nvSpPr>
        <p:spPr>
          <a:xfrm>
            <a:off x="0" y="330325"/>
            <a:ext cx="9144000" cy="102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47"/>
          <p:cNvSpPr txBox="1"/>
          <p:nvPr/>
        </p:nvSpPr>
        <p:spPr>
          <a:xfrm>
            <a:off x="5078625" y="4488853"/>
            <a:ext cx="2462100" cy="472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sz="1500" b="1">
              <a:solidFill>
                <a:schemeClr val="dk1"/>
              </a:solidFill>
              <a:latin typeface="Montserrat"/>
              <a:ea typeface="Montserrat"/>
              <a:cs typeface="Montserrat"/>
              <a:sym typeface="Montserrat"/>
            </a:endParaRPr>
          </a:p>
        </p:txBody>
      </p:sp>
      <p:sp>
        <p:nvSpPr>
          <p:cNvPr id="192" name="Google Shape;192;p47"/>
          <p:cNvSpPr txBox="1"/>
          <p:nvPr/>
        </p:nvSpPr>
        <p:spPr>
          <a:xfrm>
            <a:off x="5589825" y="4110672"/>
            <a:ext cx="3304800" cy="431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pt-BR" sz="1600" dirty="0">
                <a:solidFill>
                  <a:schemeClr val="lt1"/>
                </a:solidFill>
                <a:latin typeface="Poppins SemiBold"/>
                <a:ea typeface="Poppins SemiBold"/>
                <a:cs typeface="Poppins SemiBold"/>
                <a:sym typeface="Poppins SemiBold"/>
              </a:rPr>
              <a:t>Aldiza Soares da Silva</a:t>
            </a:r>
            <a:endParaRPr sz="1600" dirty="0">
              <a:solidFill>
                <a:schemeClr val="lt1"/>
              </a:solidFill>
              <a:latin typeface="Poppins SemiBold"/>
              <a:ea typeface="Poppins SemiBold"/>
              <a:cs typeface="Poppins SemiBold"/>
              <a:sym typeface="Poppins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Shape 196"/>
        <p:cNvGrpSpPr/>
        <p:nvPr/>
      </p:nvGrpSpPr>
      <p:grpSpPr>
        <a:xfrm>
          <a:off x="0" y="0"/>
          <a:ext cx="0" cy="0"/>
          <a:chOff x="0" y="0"/>
          <a:chExt cx="0" cy="0"/>
        </a:xfrm>
      </p:grpSpPr>
      <p:grpSp>
        <p:nvGrpSpPr>
          <p:cNvPr id="5" name="Agrupar 4"/>
          <p:cNvGrpSpPr/>
          <p:nvPr/>
        </p:nvGrpSpPr>
        <p:grpSpPr>
          <a:xfrm>
            <a:off x="773200" y="805527"/>
            <a:ext cx="2329565" cy="3197312"/>
            <a:chOff x="4594572" y="866941"/>
            <a:chExt cx="2329565" cy="3197312"/>
          </a:xfrm>
        </p:grpSpPr>
        <p:pic>
          <p:nvPicPr>
            <p:cNvPr id="2" name="Imagem 1"/>
            <p:cNvPicPr>
              <a:picLocks noChangeAspect="1"/>
            </p:cNvPicPr>
            <p:nvPr/>
          </p:nvPicPr>
          <p:blipFill>
            <a:blip r:embed="rId3"/>
            <a:stretch>
              <a:fillRect/>
            </a:stretch>
          </p:blipFill>
          <p:spPr>
            <a:xfrm>
              <a:off x="4594572" y="1284275"/>
              <a:ext cx="2329565" cy="2424826"/>
            </a:xfrm>
            <a:prstGeom prst="rect">
              <a:avLst/>
            </a:prstGeom>
          </p:spPr>
        </p:pic>
        <p:pic>
          <p:nvPicPr>
            <p:cNvPr id="3" name="Imagem 2"/>
            <p:cNvPicPr>
              <a:picLocks noChangeAspect="1"/>
            </p:cNvPicPr>
            <p:nvPr/>
          </p:nvPicPr>
          <p:blipFill>
            <a:blip r:embed="rId4"/>
            <a:stretch>
              <a:fillRect/>
            </a:stretch>
          </p:blipFill>
          <p:spPr>
            <a:xfrm>
              <a:off x="4594572" y="866941"/>
              <a:ext cx="2329565" cy="492088"/>
            </a:xfrm>
            <a:prstGeom prst="rect">
              <a:avLst/>
            </a:prstGeom>
          </p:spPr>
        </p:pic>
        <p:sp>
          <p:nvSpPr>
            <p:cNvPr id="4" name="CaixaDeTexto 3"/>
            <p:cNvSpPr txBox="1"/>
            <p:nvPr/>
          </p:nvSpPr>
          <p:spPr>
            <a:xfrm>
              <a:off x="4756245" y="3787254"/>
              <a:ext cx="2101755" cy="276999"/>
            </a:xfrm>
            <a:prstGeom prst="rect">
              <a:avLst/>
            </a:prstGeom>
            <a:noFill/>
          </p:spPr>
          <p:txBody>
            <a:bodyPr wrap="square" rtlCol="0">
              <a:spAutoFit/>
            </a:bodyPr>
            <a:lstStyle/>
            <a:p>
              <a:r>
                <a:rPr lang="pt-BR" sz="1200" b="1" dirty="0">
                  <a:solidFill>
                    <a:schemeClr val="bg1"/>
                  </a:solidFill>
                </a:rPr>
                <a:t>GRUPO DE WHATSAPP</a:t>
              </a:r>
            </a:p>
          </p:txBody>
        </p:sp>
      </p:grpSp>
      <p:pic>
        <p:nvPicPr>
          <p:cNvPr id="7" name="Google Shape;202;p49"/>
          <p:cNvPicPr preferRelativeResize="0"/>
          <p:nvPr/>
        </p:nvPicPr>
        <p:blipFill rotWithShape="1">
          <a:blip r:embed="rId5">
            <a:alphaModFix/>
          </a:blip>
          <a:srcRect l="31113" t="33324" r="26563" b="27595"/>
          <a:stretch/>
        </p:blipFill>
        <p:spPr>
          <a:xfrm>
            <a:off x="4927930" y="1222861"/>
            <a:ext cx="2403676" cy="2393050"/>
          </a:xfrm>
          <a:prstGeom prst="rect">
            <a:avLst/>
          </a:prstGeom>
          <a:noFill/>
          <a:ln>
            <a:noFill/>
          </a:ln>
        </p:spPr>
      </p:pic>
      <p:sp>
        <p:nvSpPr>
          <p:cNvPr id="6" name="CaixaDeTexto 5"/>
          <p:cNvSpPr txBox="1"/>
          <p:nvPr/>
        </p:nvSpPr>
        <p:spPr>
          <a:xfrm>
            <a:off x="4927930" y="3598789"/>
            <a:ext cx="2403676" cy="523220"/>
          </a:xfrm>
          <a:prstGeom prst="rect">
            <a:avLst/>
          </a:prstGeom>
          <a:noFill/>
        </p:spPr>
        <p:txBody>
          <a:bodyPr wrap="square" rtlCol="0">
            <a:spAutoFit/>
          </a:bodyPr>
          <a:lstStyle/>
          <a:p>
            <a:r>
              <a:rPr lang="pt-BR" b="1" dirty="0">
                <a:solidFill>
                  <a:schemeClr val="bg1"/>
                </a:solidFill>
              </a:rPr>
              <a:t>QUEREMOS CONHECER SUA OSC</a:t>
            </a:r>
          </a:p>
        </p:txBody>
      </p:sp>
      <p:sp>
        <p:nvSpPr>
          <p:cNvPr id="10" name="CaixaDeTexto 9"/>
          <p:cNvSpPr txBox="1"/>
          <p:nvPr/>
        </p:nvSpPr>
        <p:spPr>
          <a:xfrm>
            <a:off x="4927930" y="806904"/>
            <a:ext cx="2403676" cy="307777"/>
          </a:xfrm>
          <a:prstGeom prst="rect">
            <a:avLst/>
          </a:prstGeom>
          <a:noFill/>
        </p:spPr>
        <p:txBody>
          <a:bodyPr wrap="square" rtlCol="0">
            <a:spAutoFit/>
          </a:bodyPr>
          <a:lstStyle/>
          <a:p>
            <a:pPr algn="ctr"/>
            <a:r>
              <a:rPr lang="pt-BR" b="1" dirty="0">
                <a:solidFill>
                  <a:schemeClr val="bg1"/>
                </a:solidFill>
              </a:rPr>
              <a:t>FORMULÁRIO</a:t>
            </a:r>
          </a:p>
        </p:txBody>
      </p:sp>
      <p:pic>
        <p:nvPicPr>
          <p:cNvPr id="11" name="Google Shape;203;p49"/>
          <p:cNvPicPr preferRelativeResize="0"/>
          <p:nvPr/>
        </p:nvPicPr>
        <p:blipFill rotWithShape="1">
          <a:blip r:embed="rId5">
            <a:alphaModFix/>
          </a:blip>
          <a:srcRect t="85977"/>
          <a:stretch/>
        </p:blipFill>
        <p:spPr>
          <a:xfrm>
            <a:off x="1937982" y="4355675"/>
            <a:ext cx="4487776" cy="6785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000"/>
        </a:solidFill>
        <a:effectLst/>
      </p:bgPr>
    </p:bg>
    <p:spTree>
      <p:nvGrpSpPr>
        <p:cNvPr id="1" name="Shape 208"/>
        <p:cNvGrpSpPr/>
        <p:nvPr/>
      </p:nvGrpSpPr>
      <p:grpSpPr>
        <a:xfrm>
          <a:off x="0" y="0"/>
          <a:ext cx="0" cy="0"/>
          <a:chOff x="0" y="0"/>
          <a:chExt cx="0" cy="0"/>
        </a:xfrm>
      </p:grpSpPr>
      <p:sp>
        <p:nvSpPr>
          <p:cNvPr id="209" name="Google Shape;209;p50"/>
          <p:cNvSpPr txBox="1"/>
          <p:nvPr/>
        </p:nvSpPr>
        <p:spPr>
          <a:xfrm>
            <a:off x="1073975" y="1551912"/>
            <a:ext cx="6968100" cy="2724300"/>
          </a:xfrm>
          <a:prstGeom prst="rect">
            <a:avLst/>
          </a:prstGeom>
          <a:noFill/>
          <a:ln>
            <a:noFill/>
          </a:ln>
        </p:spPr>
        <p:txBody>
          <a:bodyPr spcFirstLastPara="1" wrap="square" lIns="68575" tIns="68575" rIns="68575" bIns="68575" anchor="ctr" anchorCtr="0">
            <a:spAutoFit/>
          </a:bodyPr>
          <a:lstStyle/>
          <a:p>
            <a:pPr marL="0" lvl="0" indent="0" algn="l" rtl="0">
              <a:lnSpc>
                <a:spcPct val="115000"/>
              </a:lnSpc>
              <a:spcBef>
                <a:spcPts val="0"/>
              </a:spcBef>
              <a:spcAft>
                <a:spcPts val="0"/>
              </a:spcAft>
              <a:buNone/>
            </a:pPr>
            <a:r>
              <a:rPr lang="pt-BR" sz="3000">
                <a:solidFill>
                  <a:schemeClr val="dk1"/>
                </a:solidFill>
                <a:latin typeface="Poppins"/>
                <a:ea typeface="Poppins"/>
                <a:cs typeface="Poppins"/>
                <a:sym typeface="Poppins"/>
              </a:rPr>
              <a:t>vamos trabalhar juntos para</a:t>
            </a:r>
            <a:r>
              <a:rPr lang="pt-BR" sz="3000" b="1">
                <a:solidFill>
                  <a:schemeClr val="dk1"/>
                </a:solidFill>
                <a:latin typeface="Poppins"/>
                <a:ea typeface="Poppins"/>
                <a:cs typeface="Poppins"/>
                <a:sym typeface="Poppins"/>
              </a:rPr>
              <a:t> desenvolver</a:t>
            </a:r>
            <a:r>
              <a:rPr lang="pt-BR" sz="3000">
                <a:solidFill>
                  <a:schemeClr val="dk1"/>
                </a:solidFill>
                <a:latin typeface="Poppins"/>
                <a:ea typeface="Poppins"/>
                <a:cs typeface="Poppins"/>
                <a:sym typeface="Poppins"/>
              </a:rPr>
              <a:t>, de maneira aplicada e progressiva, </a:t>
            </a:r>
            <a:r>
              <a:rPr lang="pt-BR" sz="3000" b="1">
                <a:solidFill>
                  <a:schemeClr val="dk1"/>
                </a:solidFill>
                <a:latin typeface="Poppins"/>
                <a:ea typeface="Poppins"/>
                <a:cs typeface="Poppins"/>
                <a:sym typeface="Poppins"/>
              </a:rPr>
              <a:t>a linha racional de construção de um projeto</a:t>
            </a:r>
            <a:r>
              <a:rPr lang="pt-BR" sz="3000">
                <a:solidFill>
                  <a:schemeClr val="dk1"/>
                </a:solidFill>
                <a:latin typeface="Poppins"/>
                <a:ea typeface="Poppins"/>
                <a:cs typeface="Poppins"/>
                <a:sym typeface="Poppins"/>
              </a:rPr>
              <a:t> voltado para um edital.</a:t>
            </a:r>
            <a:endParaRPr sz="3000">
              <a:solidFill>
                <a:schemeClr val="dk1"/>
              </a:solidFill>
              <a:latin typeface="Poppins"/>
              <a:ea typeface="Poppins"/>
              <a:cs typeface="Poppins"/>
              <a:sym typeface="Poppins"/>
            </a:endParaRPr>
          </a:p>
        </p:txBody>
      </p:sp>
      <p:sp>
        <p:nvSpPr>
          <p:cNvPr id="210" name="Google Shape;210;p50"/>
          <p:cNvSpPr txBox="1"/>
          <p:nvPr/>
        </p:nvSpPr>
        <p:spPr>
          <a:xfrm>
            <a:off x="1044225" y="676225"/>
            <a:ext cx="59085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800" b="1">
                <a:solidFill>
                  <a:schemeClr val="accent2"/>
                </a:solidFill>
                <a:latin typeface="Space Mono"/>
                <a:ea typeface="Space Mono"/>
                <a:cs typeface="Space Mono"/>
                <a:sym typeface="Space Mono"/>
              </a:rPr>
              <a:t>o que faremos hoje?</a:t>
            </a:r>
            <a:endParaRPr sz="3800" b="1">
              <a:solidFill>
                <a:schemeClr val="accent2"/>
              </a:solidFill>
              <a:latin typeface="Space Mono"/>
              <a:ea typeface="Space Mono"/>
              <a:cs typeface="Space Mono"/>
              <a:sym typeface="Space Mon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000"/>
        </a:solidFill>
        <a:effectLst/>
      </p:bgPr>
    </p:bg>
    <p:spTree>
      <p:nvGrpSpPr>
        <p:cNvPr id="1" name="Shape 214"/>
        <p:cNvGrpSpPr/>
        <p:nvPr/>
      </p:nvGrpSpPr>
      <p:grpSpPr>
        <a:xfrm>
          <a:off x="0" y="0"/>
          <a:ext cx="0" cy="0"/>
          <a:chOff x="0" y="0"/>
          <a:chExt cx="0" cy="0"/>
        </a:xfrm>
      </p:grpSpPr>
      <p:sp>
        <p:nvSpPr>
          <p:cNvPr id="215" name="Google Shape;215;p51"/>
          <p:cNvSpPr/>
          <p:nvPr/>
        </p:nvSpPr>
        <p:spPr>
          <a:xfrm>
            <a:off x="-347975" y="0"/>
            <a:ext cx="2920500" cy="5143500"/>
          </a:xfrm>
          <a:prstGeom prst="rect">
            <a:avLst/>
          </a:prstGeom>
          <a:solidFill>
            <a:srgbClr val="183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51"/>
          <p:cNvSpPr txBox="1">
            <a:spLocks noGrp="1"/>
          </p:cNvSpPr>
          <p:nvPr>
            <p:ph type="title"/>
          </p:nvPr>
        </p:nvSpPr>
        <p:spPr>
          <a:xfrm>
            <a:off x="-10025" y="1997550"/>
            <a:ext cx="2244600" cy="57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2600" b="1">
                <a:latin typeface="Space Mono"/>
                <a:ea typeface="Space Mono"/>
                <a:cs typeface="Space Mono"/>
                <a:sym typeface="Space Mono"/>
              </a:rPr>
              <a:t>didática</a:t>
            </a:r>
            <a:endParaRPr sz="2600" b="1">
              <a:latin typeface="Space Mono"/>
              <a:ea typeface="Space Mono"/>
              <a:cs typeface="Space Mono"/>
              <a:sym typeface="Space Mono"/>
            </a:endParaRPr>
          </a:p>
        </p:txBody>
      </p:sp>
      <p:sp>
        <p:nvSpPr>
          <p:cNvPr id="217" name="Google Shape;217;p51"/>
          <p:cNvSpPr/>
          <p:nvPr/>
        </p:nvSpPr>
        <p:spPr>
          <a:xfrm>
            <a:off x="2344506" y="1846009"/>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a:solidFill>
                  <a:srgbClr val="191B0E"/>
                </a:solidFill>
                <a:latin typeface="Poppins SemiBold"/>
                <a:ea typeface="Poppins SemiBold"/>
                <a:cs typeface="Poppins SemiBold"/>
                <a:sym typeface="Poppins SemiBold"/>
              </a:rPr>
              <a:t>2</a:t>
            </a:r>
            <a:endParaRPr sz="1100">
              <a:solidFill>
                <a:srgbClr val="191B0E"/>
              </a:solidFill>
              <a:latin typeface="Poppins SemiBold"/>
              <a:ea typeface="Poppins SemiBold"/>
              <a:cs typeface="Poppins SemiBold"/>
              <a:sym typeface="Poppins SemiBold"/>
            </a:endParaRPr>
          </a:p>
        </p:txBody>
      </p:sp>
      <p:sp>
        <p:nvSpPr>
          <p:cNvPr id="218" name="Google Shape;218;p51"/>
          <p:cNvSpPr txBox="1"/>
          <p:nvPr/>
        </p:nvSpPr>
        <p:spPr>
          <a:xfrm>
            <a:off x="2894436" y="2772271"/>
            <a:ext cx="5772300" cy="369300"/>
          </a:xfrm>
          <a:prstGeom prst="rect">
            <a:avLst/>
          </a:prstGeom>
          <a:noFill/>
          <a:ln>
            <a:noFill/>
          </a:ln>
        </p:spPr>
        <p:txBody>
          <a:bodyPr spcFirstLastPara="1" wrap="square" lIns="68575" tIns="68575" rIns="68575" bIns="68575" anchor="ctr" anchorCtr="0">
            <a:spAutoFit/>
          </a:bodyPr>
          <a:lstStyle/>
          <a:p>
            <a:pPr marL="0" lvl="0" indent="0" algn="l" rtl="0">
              <a:lnSpc>
                <a:spcPct val="115000"/>
              </a:lnSpc>
              <a:spcBef>
                <a:spcPts val="0"/>
              </a:spcBef>
              <a:spcAft>
                <a:spcPts val="0"/>
              </a:spcAft>
              <a:buNone/>
            </a:pPr>
            <a:r>
              <a:rPr lang="pt-BR" sz="1500">
                <a:solidFill>
                  <a:srgbClr val="191B0E"/>
                </a:solidFill>
                <a:latin typeface="Poppins SemiBold"/>
                <a:ea typeface="Poppins SemiBold"/>
                <a:cs typeface="Poppins SemiBold"/>
                <a:sym typeface="Poppins SemiBold"/>
              </a:rPr>
              <a:t>Além da entrega do projeto, haverá a apresentação.</a:t>
            </a:r>
            <a:endParaRPr sz="1500">
              <a:solidFill>
                <a:srgbClr val="191B0E"/>
              </a:solidFill>
              <a:latin typeface="Poppins SemiBold"/>
              <a:ea typeface="Poppins SemiBold"/>
              <a:cs typeface="Poppins SemiBold"/>
              <a:sym typeface="Poppins SemiBold"/>
            </a:endParaRPr>
          </a:p>
        </p:txBody>
      </p:sp>
      <p:sp>
        <p:nvSpPr>
          <p:cNvPr id="219" name="Google Shape;219;p51"/>
          <p:cNvSpPr/>
          <p:nvPr/>
        </p:nvSpPr>
        <p:spPr>
          <a:xfrm>
            <a:off x="2344500" y="2735675"/>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a:solidFill>
                  <a:srgbClr val="191B0E"/>
                </a:solidFill>
                <a:latin typeface="Poppins SemiBold"/>
                <a:ea typeface="Poppins SemiBold"/>
                <a:cs typeface="Poppins SemiBold"/>
                <a:sym typeface="Poppins SemiBold"/>
              </a:rPr>
              <a:t>3</a:t>
            </a:r>
            <a:endParaRPr sz="1100">
              <a:solidFill>
                <a:srgbClr val="191B0E"/>
              </a:solidFill>
              <a:latin typeface="Poppins SemiBold"/>
              <a:ea typeface="Poppins SemiBold"/>
              <a:cs typeface="Poppins SemiBold"/>
              <a:sym typeface="Poppins SemiBold"/>
            </a:endParaRPr>
          </a:p>
        </p:txBody>
      </p:sp>
      <p:sp>
        <p:nvSpPr>
          <p:cNvPr id="220" name="Google Shape;220;p51"/>
          <p:cNvSpPr txBox="1"/>
          <p:nvPr/>
        </p:nvSpPr>
        <p:spPr>
          <a:xfrm>
            <a:off x="2896091" y="1845991"/>
            <a:ext cx="5653500" cy="528000"/>
          </a:xfrm>
          <a:prstGeom prst="rect">
            <a:avLst/>
          </a:prstGeom>
          <a:noFill/>
          <a:ln>
            <a:noFill/>
          </a:ln>
        </p:spPr>
        <p:txBody>
          <a:bodyPr spcFirstLastPara="1" wrap="square" lIns="68575" tIns="68575" rIns="68575" bIns="68575" anchor="ctr" anchorCtr="0">
            <a:noAutofit/>
          </a:bodyPr>
          <a:lstStyle/>
          <a:p>
            <a:pPr marL="0" lvl="0" indent="0" algn="l" rtl="0">
              <a:lnSpc>
                <a:spcPct val="115000"/>
              </a:lnSpc>
              <a:spcBef>
                <a:spcPts val="0"/>
              </a:spcBef>
              <a:spcAft>
                <a:spcPts val="0"/>
              </a:spcAft>
              <a:buNone/>
            </a:pPr>
            <a:r>
              <a:rPr lang="pt-BR" sz="1500">
                <a:solidFill>
                  <a:srgbClr val="191B0E"/>
                </a:solidFill>
                <a:latin typeface="Poppins SemiBold"/>
                <a:ea typeface="Poppins SemiBold"/>
                <a:cs typeface="Poppins SemiBold"/>
                <a:sym typeface="Poppins SemiBold"/>
              </a:rPr>
              <a:t>Os trabalhos serão desenvolvidos em grupos e de forma progressiva.</a:t>
            </a:r>
            <a:endParaRPr sz="1500">
              <a:solidFill>
                <a:srgbClr val="191B0E"/>
              </a:solidFill>
              <a:latin typeface="Poppins SemiBold"/>
              <a:ea typeface="Poppins SemiBold"/>
              <a:cs typeface="Poppins SemiBold"/>
              <a:sym typeface="Poppins SemiBold"/>
            </a:endParaRPr>
          </a:p>
        </p:txBody>
      </p:sp>
      <p:sp>
        <p:nvSpPr>
          <p:cNvPr id="221" name="Google Shape;221;p51"/>
          <p:cNvSpPr/>
          <p:nvPr/>
        </p:nvSpPr>
        <p:spPr>
          <a:xfrm>
            <a:off x="2344506" y="3625348"/>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a:solidFill>
                  <a:srgbClr val="191B0E"/>
                </a:solidFill>
                <a:latin typeface="Poppins SemiBold"/>
                <a:ea typeface="Poppins SemiBold"/>
                <a:cs typeface="Poppins SemiBold"/>
                <a:sym typeface="Poppins SemiBold"/>
              </a:rPr>
              <a:t>4</a:t>
            </a:r>
            <a:endParaRPr sz="1100">
              <a:solidFill>
                <a:srgbClr val="191B0E"/>
              </a:solidFill>
              <a:latin typeface="Poppins SemiBold"/>
              <a:ea typeface="Poppins SemiBold"/>
              <a:cs typeface="Poppins SemiBold"/>
              <a:sym typeface="Poppins SemiBold"/>
            </a:endParaRPr>
          </a:p>
        </p:txBody>
      </p:sp>
      <p:sp>
        <p:nvSpPr>
          <p:cNvPr id="222" name="Google Shape;222;p51"/>
          <p:cNvSpPr/>
          <p:nvPr/>
        </p:nvSpPr>
        <p:spPr>
          <a:xfrm>
            <a:off x="2344506" y="997609"/>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a:solidFill>
                  <a:srgbClr val="191B0E"/>
                </a:solidFill>
                <a:latin typeface="Poppins SemiBold"/>
                <a:ea typeface="Poppins SemiBold"/>
                <a:cs typeface="Poppins SemiBold"/>
                <a:sym typeface="Poppins SemiBold"/>
              </a:rPr>
              <a:t>1</a:t>
            </a:r>
            <a:endParaRPr sz="1100">
              <a:solidFill>
                <a:srgbClr val="191B0E"/>
              </a:solidFill>
              <a:latin typeface="Poppins SemiBold"/>
              <a:ea typeface="Poppins SemiBold"/>
              <a:cs typeface="Poppins SemiBold"/>
              <a:sym typeface="Poppins SemiBold"/>
            </a:endParaRPr>
          </a:p>
        </p:txBody>
      </p:sp>
      <p:sp>
        <p:nvSpPr>
          <p:cNvPr id="223" name="Google Shape;223;p51"/>
          <p:cNvSpPr txBox="1"/>
          <p:nvPr/>
        </p:nvSpPr>
        <p:spPr>
          <a:xfrm>
            <a:off x="2865225" y="1027150"/>
            <a:ext cx="5830800" cy="383400"/>
          </a:xfrm>
          <a:prstGeom prst="rect">
            <a:avLst/>
          </a:prstGeom>
          <a:noFill/>
          <a:ln>
            <a:noFill/>
          </a:ln>
        </p:spPr>
        <p:txBody>
          <a:bodyPr spcFirstLastPara="1" wrap="square" lIns="68575" tIns="68575" rIns="68575" bIns="68575" anchor="ctr" anchorCtr="0">
            <a:noAutofit/>
          </a:bodyPr>
          <a:lstStyle/>
          <a:p>
            <a:pPr marL="0" lvl="0" indent="0" algn="l" rtl="0">
              <a:lnSpc>
                <a:spcPct val="115000"/>
              </a:lnSpc>
              <a:spcBef>
                <a:spcPts val="0"/>
              </a:spcBef>
              <a:spcAft>
                <a:spcPts val="0"/>
              </a:spcAft>
              <a:buNone/>
            </a:pPr>
            <a:r>
              <a:rPr lang="pt-BR" sz="1500">
                <a:solidFill>
                  <a:srgbClr val="191B0E"/>
                </a:solidFill>
                <a:latin typeface="Poppins SemiBold"/>
                <a:ea typeface="Poppins SemiBold"/>
                <a:cs typeface="Poppins SemiBold"/>
                <a:sym typeface="Poppins SemiBold"/>
              </a:rPr>
              <a:t>Nossa oficina será baseada em um edital educativo, construído com base em editais reais.</a:t>
            </a:r>
            <a:endParaRPr sz="1500">
              <a:solidFill>
                <a:srgbClr val="191B0E"/>
              </a:solidFill>
              <a:latin typeface="Poppins SemiBold"/>
              <a:ea typeface="Poppins SemiBold"/>
              <a:cs typeface="Poppins SemiBold"/>
              <a:sym typeface="Poppins SemiBold"/>
            </a:endParaRPr>
          </a:p>
        </p:txBody>
      </p:sp>
      <p:sp>
        <p:nvSpPr>
          <p:cNvPr id="224" name="Google Shape;224;p51"/>
          <p:cNvSpPr txBox="1"/>
          <p:nvPr/>
        </p:nvSpPr>
        <p:spPr>
          <a:xfrm>
            <a:off x="2896091" y="3625350"/>
            <a:ext cx="5562300" cy="653400"/>
          </a:xfrm>
          <a:prstGeom prst="rect">
            <a:avLst/>
          </a:prstGeom>
          <a:noFill/>
          <a:ln>
            <a:noFill/>
          </a:ln>
        </p:spPr>
        <p:txBody>
          <a:bodyPr spcFirstLastPara="1" wrap="square" lIns="68575" tIns="68575" rIns="68575" bIns="68575" anchor="ctr" anchorCtr="0">
            <a:noAutofit/>
          </a:bodyPr>
          <a:lstStyle/>
          <a:p>
            <a:pPr marL="0" lvl="0" indent="0" algn="l" rtl="0">
              <a:lnSpc>
                <a:spcPct val="115000"/>
              </a:lnSpc>
              <a:spcBef>
                <a:spcPts val="0"/>
              </a:spcBef>
              <a:spcAft>
                <a:spcPts val="0"/>
              </a:spcAft>
              <a:buNone/>
            </a:pPr>
            <a:r>
              <a:rPr lang="pt-BR" sz="1500">
                <a:solidFill>
                  <a:srgbClr val="191B0E"/>
                </a:solidFill>
                <a:latin typeface="Poppins SemiBold"/>
                <a:ea typeface="Poppins SemiBold"/>
                <a:cs typeface="Poppins SemiBold"/>
                <a:sym typeface="Poppins SemiBold"/>
              </a:rPr>
              <a:t>Os projetos serão avaliados por uma banca de avaliadores, formada pelo próprios participantes da oficina.</a:t>
            </a:r>
            <a:endParaRPr sz="1500">
              <a:solidFill>
                <a:srgbClr val="191B0E"/>
              </a:solidFill>
              <a:latin typeface="Poppins SemiBold"/>
              <a:ea typeface="Poppins SemiBold"/>
              <a:cs typeface="Poppins SemiBold"/>
              <a:sym typeface="Poppins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228"/>
        <p:cNvGrpSpPr/>
        <p:nvPr/>
      </p:nvGrpSpPr>
      <p:grpSpPr>
        <a:xfrm>
          <a:off x="0" y="0"/>
          <a:ext cx="0" cy="0"/>
          <a:chOff x="0" y="0"/>
          <a:chExt cx="0" cy="0"/>
        </a:xfrm>
      </p:grpSpPr>
      <p:sp>
        <p:nvSpPr>
          <p:cNvPr id="229" name="Google Shape;229;p52"/>
          <p:cNvSpPr txBox="1"/>
          <p:nvPr/>
        </p:nvSpPr>
        <p:spPr>
          <a:xfrm>
            <a:off x="2410550" y="1871363"/>
            <a:ext cx="20667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400">
                <a:solidFill>
                  <a:schemeClr val="lt1"/>
                </a:solidFill>
                <a:latin typeface="Poppins ExtraBold"/>
                <a:ea typeface="Poppins ExtraBold"/>
                <a:cs typeface="Poppins ExtraBold"/>
                <a:sym typeface="Poppins ExtraBold"/>
              </a:rPr>
              <a:t>2. </a:t>
            </a:r>
            <a:endParaRPr sz="2400">
              <a:solidFill>
                <a:schemeClr val="lt1"/>
              </a:solidFill>
              <a:latin typeface="Poppins ExtraBold"/>
              <a:ea typeface="Poppins ExtraBold"/>
              <a:cs typeface="Poppins ExtraBold"/>
              <a:sym typeface="Poppins ExtraBold"/>
            </a:endParaRPr>
          </a:p>
          <a:p>
            <a:pPr marL="0" lvl="0" indent="0" algn="ctr" rtl="0">
              <a:spcBef>
                <a:spcPts val="0"/>
              </a:spcBef>
              <a:spcAft>
                <a:spcPts val="0"/>
              </a:spcAft>
              <a:buNone/>
            </a:pPr>
            <a:r>
              <a:rPr lang="pt-BR" sz="1600">
                <a:solidFill>
                  <a:schemeClr val="lt1"/>
                </a:solidFill>
                <a:latin typeface="Poppins ExtraBold"/>
                <a:ea typeface="Poppins ExtraBold"/>
                <a:cs typeface="Poppins ExtraBold"/>
                <a:sym typeface="Poppins ExtraBold"/>
              </a:rPr>
              <a:t>Leitura e entendimento do edital</a:t>
            </a:r>
            <a:endParaRPr sz="1600">
              <a:solidFill>
                <a:schemeClr val="lt1"/>
              </a:solidFill>
              <a:latin typeface="Poppins ExtraBold"/>
              <a:ea typeface="Poppins ExtraBold"/>
              <a:cs typeface="Poppins ExtraBold"/>
              <a:sym typeface="Poppins ExtraBold"/>
            </a:endParaRPr>
          </a:p>
        </p:txBody>
      </p:sp>
      <p:sp>
        <p:nvSpPr>
          <p:cNvPr id="230" name="Google Shape;230;p52"/>
          <p:cNvSpPr/>
          <p:nvPr/>
        </p:nvSpPr>
        <p:spPr>
          <a:xfrm>
            <a:off x="6865875" y="-125"/>
            <a:ext cx="2277900" cy="5143500"/>
          </a:xfrm>
          <a:prstGeom prst="rect">
            <a:avLst/>
          </a:prstGeom>
          <a:solidFill>
            <a:srgbClr val="FFD000"/>
          </a:solidFill>
          <a:ln w="9525" cap="flat" cmpd="sng">
            <a:solidFill>
              <a:srgbClr val="FFD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Poppins ExtraBold"/>
              <a:ea typeface="Poppins ExtraBold"/>
              <a:cs typeface="Poppins ExtraBold"/>
              <a:sym typeface="Poppins ExtraBold"/>
            </a:endParaRPr>
          </a:p>
        </p:txBody>
      </p:sp>
      <p:sp>
        <p:nvSpPr>
          <p:cNvPr id="231" name="Google Shape;231;p52"/>
          <p:cNvSpPr/>
          <p:nvPr/>
        </p:nvSpPr>
        <p:spPr>
          <a:xfrm>
            <a:off x="4530050" y="-125"/>
            <a:ext cx="2335800" cy="5143500"/>
          </a:xfrm>
          <a:prstGeom prst="rect">
            <a:avLst/>
          </a:prstGeom>
          <a:solidFill>
            <a:srgbClr val="F2E6CA"/>
          </a:solidFill>
          <a:ln w="9525" cap="flat" cmpd="sng">
            <a:solidFill>
              <a:srgbClr val="EDF1E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Poppins ExtraBold"/>
              <a:ea typeface="Poppins ExtraBold"/>
              <a:cs typeface="Poppins ExtraBold"/>
              <a:sym typeface="Poppins ExtraBold"/>
            </a:endParaRPr>
          </a:p>
        </p:txBody>
      </p:sp>
      <p:sp>
        <p:nvSpPr>
          <p:cNvPr id="232" name="Google Shape;232;p52"/>
          <p:cNvSpPr txBox="1"/>
          <p:nvPr/>
        </p:nvSpPr>
        <p:spPr>
          <a:xfrm>
            <a:off x="4572350" y="1871363"/>
            <a:ext cx="21984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400">
                <a:solidFill>
                  <a:schemeClr val="dk1"/>
                </a:solidFill>
                <a:latin typeface="Poppins ExtraBold"/>
                <a:ea typeface="Poppins ExtraBold"/>
                <a:cs typeface="Poppins ExtraBold"/>
                <a:sym typeface="Poppins ExtraBold"/>
              </a:rPr>
              <a:t>3. </a:t>
            </a:r>
            <a:r>
              <a:rPr lang="pt-BR" sz="1600">
                <a:solidFill>
                  <a:schemeClr val="dk1"/>
                </a:solidFill>
                <a:latin typeface="Poppins ExtraBold"/>
                <a:ea typeface="Poppins ExtraBold"/>
                <a:cs typeface="Poppins ExtraBold"/>
                <a:sym typeface="Poppins ExtraBold"/>
              </a:rPr>
              <a:t>Desenvolvimento da proposta de projeto</a:t>
            </a:r>
            <a:endParaRPr sz="1600">
              <a:solidFill>
                <a:schemeClr val="dk1"/>
              </a:solidFill>
              <a:latin typeface="Poppins ExtraBold"/>
              <a:ea typeface="Poppins ExtraBold"/>
              <a:cs typeface="Poppins ExtraBold"/>
              <a:sym typeface="Poppins ExtraBold"/>
            </a:endParaRPr>
          </a:p>
        </p:txBody>
      </p:sp>
      <p:sp>
        <p:nvSpPr>
          <p:cNvPr id="233" name="Google Shape;233;p52"/>
          <p:cNvSpPr txBox="1"/>
          <p:nvPr/>
        </p:nvSpPr>
        <p:spPr>
          <a:xfrm>
            <a:off x="6995025" y="1994525"/>
            <a:ext cx="20196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400">
                <a:solidFill>
                  <a:schemeClr val="lt1"/>
                </a:solidFill>
                <a:latin typeface="Poppins ExtraBold"/>
                <a:ea typeface="Poppins ExtraBold"/>
                <a:cs typeface="Poppins ExtraBold"/>
                <a:sym typeface="Poppins ExtraBold"/>
              </a:rPr>
              <a:t>4. </a:t>
            </a:r>
            <a:endParaRPr sz="2400">
              <a:solidFill>
                <a:schemeClr val="lt1"/>
              </a:solidFill>
              <a:latin typeface="Poppins ExtraBold"/>
              <a:ea typeface="Poppins ExtraBold"/>
              <a:cs typeface="Poppins ExtraBold"/>
              <a:sym typeface="Poppins ExtraBold"/>
            </a:endParaRPr>
          </a:p>
          <a:p>
            <a:pPr marL="0" lvl="0" indent="0" algn="ctr" rtl="0">
              <a:spcBef>
                <a:spcPts val="0"/>
              </a:spcBef>
              <a:spcAft>
                <a:spcPts val="0"/>
              </a:spcAft>
              <a:buNone/>
            </a:pPr>
            <a:r>
              <a:rPr lang="pt-BR" sz="1600">
                <a:solidFill>
                  <a:schemeClr val="lt1"/>
                </a:solidFill>
                <a:latin typeface="Poppins ExtraBold"/>
                <a:ea typeface="Poppins ExtraBold"/>
                <a:cs typeface="Poppins ExtraBold"/>
                <a:sym typeface="Poppins ExtraBold"/>
              </a:rPr>
              <a:t>Apresentação e defesa do projeto</a:t>
            </a:r>
            <a:endParaRPr sz="1600">
              <a:solidFill>
                <a:schemeClr val="lt1"/>
              </a:solidFill>
              <a:latin typeface="Poppins ExtraBold"/>
              <a:ea typeface="Poppins ExtraBold"/>
              <a:cs typeface="Poppins ExtraBold"/>
              <a:sym typeface="Poppins ExtraBold"/>
            </a:endParaRPr>
          </a:p>
        </p:txBody>
      </p:sp>
      <p:sp>
        <p:nvSpPr>
          <p:cNvPr id="234" name="Google Shape;234;p52"/>
          <p:cNvSpPr/>
          <p:nvPr/>
        </p:nvSpPr>
        <p:spPr>
          <a:xfrm>
            <a:off x="0" y="0"/>
            <a:ext cx="2335800" cy="51435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Poppins ExtraBold"/>
              <a:ea typeface="Poppins ExtraBold"/>
              <a:cs typeface="Poppins ExtraBold"/>
              <a:sym typeface="Poppins ExtraBold"/>
            </a:endParaRPr>
          </a:p>
        </p:txBody>
      </p:sp>
      <p:sp>
        <p:nvSpPr>
          <p:cNvPr id="235" name="Google Shape;235;p52"/>
          <p:cNvSpPr txBox="1"/>
          <p:nvPr/>
        </p:nvSpPr>
        <p:spPr>
          <a:xfrm>
            <a:off x="158100" y="1925250"/>
            <a:ext cx="20196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400">
                <a:solidFill>
                  <a:schemeClr val="lt1"/>
                </a:solidFill>
                <a:latin typeface="Poppins ExtraBold"/>
                <a:ea typeface="Poppins ExtraBold"/>
                <a:cs typeface="Poppins ExtraBold"/>
                <a:sym typeface="Poppins ExtraBold"/>
              </a:rPr>
              <a:t>1. </a:t>
            </a:r>
            <a:endParaRPr sz="1600">
              <a:solidFill>
                <a:schemeClr val="lt1"/>
              </a:solidFill>
              <a:latin typeface="Poppins ExtraBold"/>
              <a:ea typeface="Poppins ExtraBold"/>
              <a:cs typeface="Poppins ExtraBold"/>
              <a:sym typeface="Poppins ExtraBold"/>
            </a:endParaRPr>
          </a:p>
          <a:p>
            <a:pPr marL="0" lvl="0" indent="0" algn="ctr" rtl="0">
              <a:spcBef>
                <a:spcPts val="0"/>
              </a:spcBef>
              <a:spcAft>
                <a:spcPts val="0"/>
              </a:spcAft>
              <a:buNone/>
            </a:pPr>
            <a:r>
              <a:rPr lang="pt-BR" sz="1600">
                <a:solidFill>
                  <a:schemeClr val="lt1"/>
                </a:solidFill>
                <a:latin typeface="Poppins ExtraBold"/>
                <a:ea typeface="Poppins ExtraBold"/>
                <a:cs typeface="Poppins ExtraBold"/>
                <a:sym typeface="Poppins ExtraBold"/>
              </a:rPr>
              <a:t>Alinhamento sobre parcerias e projetos</a:t>
            </a:r>
            <a:endParaRPr sz="1600">
              <a:solidFill>
                <a:schemeClr val="lt1"/>
              </a:solidFill>
              <a:latin typeface="Poppins ExtraBold"/>
              <a:ea typeface="Poppins ExtraBold"/>
              <a:cs typeface="Poppins ExtraBold"/>
              <a:sym typeface="Poppins Extra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239"/>
        <p:cNvGrpSpPr/>
        <p:nvPr/>
      </p:nvGrpSpPr>
      <p:grpSpPr>
        <a:xfrm>
          <a:off x="0" y="0"/>
          <a:ext cx="0" cy="0"/>
          <a:chOff x="0" y="0"/>
          <a:chExt cx="0" cy="0"/>
        </a:xfrm>
      </p:grpSpPr>
      <p:sp>
        <p:nvSpPr>
          <p:cNvPr id="240" name="Google Shape;240;p53"/>
          <p:cNvSpPr txBox="1"/>
          <p:nvPr/>
        </p:nvSpPr>
        <p:spPr>
          <a:xfrm>
            <a:off x="595725" y="2144425"/>
            <a:ext cx="3734100" cy="1548000"/>
          </a:xfrm>
          <a:prstGeom prst="rect">
            <a:avLst/>
          </a:prstGeom>
          <a:no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r>
              <a:rPr lang="pt-BR" sz="1600">
                <a:solidFill>
                  <a:schemeClr val="lt1"/>
                </a:solidFill>
                <a:latin typeface="Poppins"/>
                <a:ea typeface="Poppins"/>
                <a:cs typeface="Poppins"/>
                <a:sym typeface="Poppins"/>
              </a:rPr>
              <a:t>EDITAL DE SELEÇÃO DE PROJETOS EM </a:t>
            </a:r>
            <a:r>
              <a:rPr lang="pt-BR" sz="1600" b="1">
                <a:solidFill>
                  <a:schemeClr val="lt1"/>
                </a:solidFill>
                <a:latin typeface="Poppins"/>
                <a:ea typeface="Poppins"/>
                <a:cs typeface="Poppins"/>
                <a:sym typeface="Poppins"/>
              </a:rPr>
              <a:t>‘REDES DE COOPERAÇÃO PARA O DESENVOLVIMENTO SOCIAL’</a:t>
            </a:r>
            <a:endParaRPr sz="1600">
              <a:solidFill>
                <a:schemeClr val="lt1"/>
              </a:solidFill>
              <a:latin typeface="Poppins"/>
              <a:ea typeface="Poppins"/>
              <a:cs typeface="Poppins"/>
              <a:sym typeface="Poppins"/>
            </a:endParaRPr>
          </a:p>
        </p:txBody>
      </p:sp>
      <p:sp>
        <p:nvSpPr>
          <p:cNvPr id="241" name="Google Shape;241;p53"/>
          <p:cNvSpPr txBox="1"/>
          <p:nvPr/>
        </p:nvSpPr>
        <p:spPr>
          <a:xfrm>
            <a:off x="495325" y="1225888"/>
            <a:ext cx="3306000" cy="81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4100">
                <a:solidFill>
                  <a:schemeClr val="lt1"/>
                </a:solidFill>
                <a:latin typeface="Space Grotesk SemiBold"/>
                <a:ea typeface="Space Grotesk SemiBold"/>
                <a:cs typeface="Space Grotesk SemiBold"/>
                <a:sym typeface="Space Grotesk SemiBold"/>
              </a:rPr>
              <a:t>qual edital?</a:t>
            </a:r>
            <a:endParaRPr sz="4100">
              <a:solidFill>
                <a:schemeClr val="lt1"/>
              </a:solidFill>
              <a:latin typeface="Space Grotesk SemiBold"/>
              <a:ea typeface="Space Grotesk SemiBold"/>
              <a:cs typeface="Space Grotesk SemiBold"/>
              <a:sym typeface="Space Grotesk SemiBold"/>
            </a:endParaRPr>
          </a:p>
        </p:txBody>
      </p:sp>
      <p:pic>
        <p:nvPicPr>
          <p:cNvPr id="242" name="Google Shape;242;p53"/>
          <p:cNvPicPr preferRelativeResize="0"/>
          <p:nvPr/>
        </p:nvPicPr>
        <p:blipFill>
          <a:blip r:embed="rId3">
            <a:alphaModFix/>
          </a:blip>
          <a:stretch>
            <a:fillRect/>
          </a:stretch>
        </p:blipFill>
        <p:spPr>
          <a:xfrm>
            <a:off x="4466376" y="577363"/>
            <a:ext cx="2418278" cy="3386570"/>
          </a:xfrm>
          <a:prstGeom prst="rect">
            <a:avLst/>
          </a:prstGeom>
          <a:noFill/>
          <a:ln>
            <a:noFill/>
          </a:ln>
        </p:spPr>
      </p:pic>
      <p:pic>
        <p:nvPicPr>
          <p:cNvPr id="243" name="Google Shape;243;p53"/>
          <p:cNvPicPr preferRelativeResize="0"/>
          <p:nvPr/>
        </p:nvPicPr>
        <p:blipFill>
          <a:blip r:embed="rId4">
            <a:alphaModFix/>
          </a:blip>
          <a:stretch>
            <a:fillRect/>
          </a:stretch>
        </p:blipFill>
        <p:spPr>
          <a:xfrm>
            <a:off x="6430521" y="1165016"/>
            <a:ext cx="2464878" cy="338657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247"/>
        <p:cNvGrpSpPr/>
        <p:nvPr/>
      </p:nvGrpSpPr>
      <p:grpSpPr>
        <a:xfrm>
          <a:off x="0" y="0"/>
          <a:ext cx="0" cy="0"/>
          <a:chOff x="0" y="0"/>
          <a:chExt cx="0" cy="0"/>
        </a:xfrm>
      </p:grpSpPr>
      <p:sp>
        <p:nvSpPr>
          <p:cNvPr id="248" name="Google Shape;248;p54"/>
          <p:cNvSpPr/>
          <p:nvPr/>
        </p:nvSpPr>
        <p:spPr>
          <a:xfrm>
            <a:off x="0" y="0"/>
            <a:ext cx="2335800" cy="51435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9" name="Google Shape;249;p54"/>
          <p:cNvSpPr txBox="1"/>
          <p:nvPr/>
        </p:nvSpPr>
        <p:spPr>
          <a:xfrm>
            <a:off x="275925" y="2163213"/>
            <a:ext cx="16440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800" b="1">
                <a:solidFill>
                  <a:schemeClr val="lt1"/>
                </a:solidFill>
                <a:latin typeface="Space Grotesk"/>
                <a:ea typeface="Space Grotesk"/>
                <a:cs typeface="Space Grotesk"/>
                <a:sym typeface="Space Grotesk"/>
              </a:rPr>
              <a:t>1. </a:t>
            </a:r>
            <a:r>
              <a:rPr lang="pt-BR" sz="1300" b="1">
                <a:solidFill>
                  <a:schemeClr val="lt1"/>
                </a:solidFill>
                <a:latin typeface="Space Grotesk"/>
                <a:ea typeface="Space Grotesk"/>
                <a:cs typeface="Space Grotesk"/>
                <a:sym typeface="Space Grotesk"/>
              </a:rPr>
              <a:t>Alinhamento sobre projetos</a:t>
            </a:r>
            <a:endParaRPr sz="1300" b="1">
              <a:solidFill>
                <a:schemeClr val="lt1"/>
              </a:solidFill>
              <a:latin typeface="Space Grotesk"/>
              <a:ea typeface="Space Grotesk"/>
              <a:cs typeface="Space Grotesk"/>
              <a:sym typeface="Space Grotesk"/>
            </a:endParaRPr>
          </a:p>
        </p:txBody>
      </p:sp>
      <p:sp>
        <p:nvSpPr>
          <p:cNvPr id="250" name="Google Shape;250;p54"/>
          <p:cNvSpPr/>
          <p:nvPr/>
        </p:nvSpPr>
        <p:spPr>
          <a:xfrm>
            <a:off x="275275" y="401725"/>
            <a:ext cx="1689300" cy="4314600"/>
          </a:xfrm>
          <a:prstGeom prst="rect">
            <a:avLst/>
          </a:prstGeom>
          <a:noFill/>
          <a:ln w="28575" cap="flat" cmpd="sng">
            <a:solidFill>
              <a:srgbClr val="FFD400"/>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1" name="Google Shape;251;p54"/>
          <p:cNvSpPr/>
          <p:nvPr/>
        </p:nvSpPr>
        <p:spPr>
          <a:xfrm>
            <a:off x="0" y="0"/>
            <a:ext cx="9144000" cy="51435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Poppins ExtraBold"/>
              <a:ea typeface="Poppins ExtraBold"/>
              <a:cs typeface="Poppins ExtraBold"/>
              <a:sym typeface="Poppins ExtraBold"/>
            </a:endParaRPr>
          </a:p>
        </p:txBody>
      </p:sp>
      <p:sp>
        <p:nvSpPr>
          <p:cNvPr id="252" name="Google Shape;252;p54"/>
          <p:cNvSpPr txBox="1"/>
          <p:nvPr/>
        </p:nvSpPr>
        <p:spPr>
          <a:xfrm>
            <a:off x="275275" y="1307725"/>
            <a:ext cx="4413900" cy="2586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4800">
                <a:solidFill>
                  <a:schemeClr val="lt1"/>
                </a:solidFill>
                <a:latin typeface="Poppins ExtraBold"/>
                <a:ea typeface="Poppins ExtraBold"/>
                <a:cs typeface="Poppins ExtraBold"/>
                <a:sym typeface="Poppins ExtraBold"/>
              </a:rPr>
              <a:t>1.</a:t>
            </a:r>
            <a:r>
              <a:rPr lang="pt-BR" sz="2400">
                <a:solidFill>
                  <a:schemeClr val="lt1"/>
                </a:solidFill>
                <a:latin typeface="Poppins ExtraBold"/>
                <a:ea typeface="Poppins ExtraBold"/>
                <a:cs typeface="Poppins ExtraBold"/>
                <a:sym typeface="Poppins ExtraBold"/>
              </a:rPr>
              <a:t> </a:t>
            </a:r>
            <a:endParaRPr sz="1600">
              <a:solidFill>
                <a:schemeClr val="lt1"/>
              </a:solidFill>
              <a:latin typeface="Poppins ExtraBold"/>
              <a:ea typeface="Poppins ExtraBold"/>
              <a:cs typeface="Poppins ExtraBold"/>
              <a:sym typeface="Poppins ExtraBold"/>
            </a:endParaRPr>
          </a:p>
          <a:p>
            <a:pPr marL="0" lvl="0" indent="0" algn="ctr" rtl="0">
              <a:spcBef>
                <a:spcPts val="0"/>
              </a:spcBef>
              <a:spcAft>
                <a:spcPts val="0"/>
              </a:spcAft>
              <a:buNone/>
            </a:pPr>
            <a:r>
              <a:rPr lang="pt-BR" sz="3600">
                <a:solidFill>
                  <a:schemeClr val="lt1"/>
                </a:solidFill>
                <a:latin typeface="Poppins ExtraBold"/>
                <a:ea typeface="Poppins ExtraBold"/>
                <a:cs typeface="Poppins ExtraBold"/>
                <a:sym typeface="Poppins ExtraBold"/>
              </a:rPr>
              <a:t>Alinhamento sobre parcerias e projetos</a:t>
            </a:r>
            <a:endParaRPr sz="3600">
              <a:solidFill>
                <a:schemeClr val="lt1"/>
              </a:solidFill>
              <a:latin typeface="Poppins ExtraBold"/>
              <a:ea typeface="Poppins ExtraBold"/>
              <a:cs typeface="Poppins ExtraBold"/>
              <a:sym typeface="Poppins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256"/>
        <p:cNvGrpSpPr/>
        <p:nvPr/>
      </p:nvGrpSpPr>
      <p:grpSpPr>
        <a:xfrm>
          <a:off x="0" y="0"/>
          <a:ext cx="0" cy="0"/>
          <a:chOff x="0" y="0"/>
          <a:chExt cx="0" cy="0"/>
        </a:xfrm>
      </p:grpSpPr>
      <p:sp>
        <p:nvSpPr>
          <p:cNvPr id="257" name="Google Shape;257;p55"/>
          <p:cNvSpPr txBox="1"/>
          <p:nvPr/>
        </p:nvSpPr>
        <p:spPr>
          <a:xfrm>
            <a:off x="4128800" y="2810742"/>
            <a:ext cx="4099200" cy="11697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pt-BR" sz="3800" b="1" i="0" u="none" strike="noStrike" cap="none">
                <a:solidFill>
                  <a:schemeClr val="lt1"/>
                </a:solidFill>
                <a:latin typeface="Space Mono"/>
                <a:ea typeface="Space Mono"/>
                <a:cs typeface="Space Mono"/>
                <a:sym typeface="Space Mono"/>
              </a:rPr>
              <a:t>COMO FAZER</a:t>
            </a:r>
            <a:r>
              <a:rPr lang="pt-BR" sz="7000" b="1">
                <a:solidFill>
                  <a:srgbClr val="FFCF01"/>
                </a:solidFill>
                <a:latin typeface="Space Mono"/>
                <a:ea typeface="Space Mono"/>
                <a:cs typeface="Space Mono"/>
                <a:sym typeface="Space Mono"/>
              </a:rPr>
              <a:t>?</a:t>
            </a:r>
            <a:r>
              <a:rPr lang="pt-BR" sz="3800" b="1">
                <a:solidFill>
                  <a:schemeClr val="lt1"/>
                </a:solidFill>
                <a:latin typeface="Space Mono"/>
                <a:ea typeface="Space Mono"/>
                <a:cs typeface="Space Mono"/>
                <a:sym typeface="Space Mono"/>
              </a:rPr>
              <a:t> </a:t>
            </a:r>
            <a:endParaRPr sz="3800" b="1" i="0" u="none" strike="noStrike" cap="none">
              <a:solidFill>
                <a:schemeClr val="lt1"/>
              </a:solidFill>
              <a:latin typeface="Space Mono"/>
              <a:ea typeface="Space Mono"/>
              <a:cs typeface="Space Mono"/>
              <a:sym typeface="Space Mono"/>
            </a:endParaRPr>
          </a:p>
        </p:txBody>
      </p:sp>
      <p:sp>
        <p:nvSpPr>
          <p:cNvPr id="258" name="Google Shape;258;p55"/>
          <p:cNvSpPr txBox="1"/>
          <p:nvPr/>
        </p:nvSpPr>
        <p:spPr>
          <a:xfrm>
            <a:off x="512657" y="1532732"/>
            <a:ext cx="8017800" cy="16317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pt-BR" sz="10000" i="0" u="none" strike="noStrike" cap="none">
                <a:solidFill>
                  <a:srgbClr val="FFFFFF"/>
                </a:solidFill>
                <a:latin typeface="Poppins Black"/>
                <a:ea typeface="Poppins Black"/>
                <a:cs typeface="Poppins Black"/>
                <a:sym typeface="Poppins Black"/>
              </a:rPr>
              <a:t>PARCERIAS:</a:t>
            </a:r>
            <a:endParaRPr sz="10000" i="0" u="none" strike="noStrike" cap="none">
              <a:solidFill>
                <a:srgbClr val="FFFFFF"/>
              </a:solidFill>
              <a:latin typeface="Poppins Black"/>
              <a:ea typeface="Poppins Black"/>
              <a:cs typeface="Poppins Black"/>
              <a:sym typeface="Poppins Black"/>
            </a:endParaRPr>
          </a:p>
        </p:txBody>
      </p:sp>
      <p:sp>
        <p:nvSpPr>
          <p:cNvPr id="259" name="Google Shape;259;p55"/>
          <p:cNvSpPr txBox="1"/>
          <p:nvPr/>
        </p:nvSpPr>
        <p:spPr>
          <a:xfrm>
            <a:off x="270775" y="238250"/>
            <a:ext cx="2911200" cy="3531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pt-BR" sz="1100" b="1" i="1">
                <a:solidFill>
                  <a:schemeClr val="lt1"/>
                </a:solidFill>
                <a:latin typeface="Poppins"/>
                <a:ea typeface="Poppins"/>
                <a:cs typeface="Poppins"/>
                <a:sym typeface="Poppins"/>
              </a:rPr>
              <a:t>PROJETOS E PARCERIAS</a:t>
            </a:r>
            <a:endParaRPr sz="1100" b="1" i="1">
              <a:solidFill>
                <a:schemeClr val="lt1"/>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257"/>
        <p:cNvGrpSpPr/>
        <p:nvPr/>
      </p:nvGrpSpPr>
      <p:grpSpPr>
        <a:xfrm>
          <a:off x="0" y="0"/>
          <a:ext cx="0" cy="0"/>
          <a:chOff x="0" y="0"/>
          <a:chExt cx="0" cy="0"/>
        </a:xfrm>
      </p:grpSpPr>
      <p:sp>
        <p:nvSpPr>
          <p:cNvPr id="258" name="Google Shape;258;p55"/>
          <p:cNvSpPr/>
          <p:nvPr/>
        </p:nvSpPr>
        <p:spPr>
          <a:xfrm>
            <a:off x="5236720" y="0"/>
            <a:ext cx="6538452" cy="6858000"/>
          </a:xfrm>
          <a:custGeom>
            <a:avLst/>
            <a:gdLst/>
            <a:ahLst/>
            <a:cxnLst/>
            <a:rect l="l" t="t" r="r" b="b"/>
            <a:pathLst>
              <a:path w="6538452" h="6858000" extrusionOk="0">
                <a:moveTo>
                  <a:pt x="1879831" y="0"/>
                </a:moveTo>
                <a:lnTo>
                  <a:pt x="6536581" y="0"/>
                </a:lnTo>
                <a:lnTo>
                  <a:pt x="6538452" y="1200"/>
                </a:lnTo>
                <a:lnTo>
                  <a:pt x="6538452" y="6858000"/>
                </a:lnTo>
                <a:lnTo>
                  <a:pt x="1665702" y="6858000"/>
                </a:lnTo>
                <a:lnTo>
                  <a:pt x="1531397" y="6752457"/>
                </a:lnTo>
                <a:cubicBezTo>
                  <a:pt x="596134" y="5980610"/>
                  <a:pt x="0" y="4812522"/>
                  <a:pt x="0" y="3505200"/>
                </a:cubicBezTo>
                <a:cubicBezTo>
                  <a:pt x="0" y="2052620"/>
                  <a:pt x="735968" y="771935"/>
                  <a:pt x="1855358" y="15690"/>
                </a:cubicBezTo>
                <a:close/>
              </a:path>
            </a:pathLst>
          </a:custGeom>
          <a:solidFill>
            <a:srgbClr val="FFD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59" name="Google Shape;259;p55"/>
          <p:cNvSpPr/>
          <p:nvPr/>
        </p:nvSpPr>
        <p:spPr>
          <a:xfrm>
            <a:off x="6652566" y="0"/>
            <a:ext cx="5122607" cy="6858000"/>
          </a:xfrm>
          <a:custGeom>
            <a:avLst/>
            <a:gdLst/>
            <a:ahLst/>
            <a:cxnLst/>
            <a:rect l="l" t="t" r="r" b="b"/>
            <a:pathLst>
              <a:path w="5122607" h="6858000" extrusionOk="0">
                <a:moveTo>
                  <a:pt x="1879831" y="0"/>
                </a:moveTo>
                <a:lnTo>
                  <a:pt x="5122607" y="0"/>
                </a:lnTo>
                <a:lnTo>
                  <a:pt x="5122607" y="6858000"/>
                </a:lnTo>
                <a:lnTo>
                  <a:pt x="1665702" y="6858000"/>
                </a:lnTo>
                <a:lnTo>
                  <a:pt x="1531396" y="6752457"/>
                </a:lnTo>
                <a:cubicBezTo>
                  <a:pt x="596134" y="5980610"/>
                  <a:pt x="0" y="4812522"/>
                  <a:pt x="0" y="3505200"/>
                </a:cubicBezTo>
                <a:cubicBezTo>
                  <a:pt x="0" y="2052620"/>
                  <a:pt x="735968" y="771935"/>
                  <a:pt x="1855358" y="15690"/>
                </a:cubicBezTo>
                <a:close/>
              </a:path>
            </a:pathLst>
          </a:custGeom>
          <a:solidFill>
            <a:srgbClr val="EDF1E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60" name="Google Shape;260;p55"/>
          <p:cNvSpPr/>
          <p:nvPr/>
        </p:nvSpPr>
        <p:spPr>
          <a:xfrm flipV="1">
            <a:off x="436765" y="2102550"/>
            <a:ext cx="5504680" cy="70277"/>
          </a:xfrm>
          <a:prstGeom prst="roundRect">
            <a:avLst>
              <a:gd name="adj" fmla="val 50000"/>
            </a:avLst>
          </a:prstGeom>
          <a:solidFill>
            <a:srgbClr val="FBB24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261" name="Google Shape;261;p55"/>
          <p:cNvSpPr/>
          <p:nvPr/>
        </p:nvSpPr>
        <p:spPr>
          <a:xfrm>
            <a:off x="5483495" y="5291903"/>
            <a:ext cx="123900" cy="1239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62" name="Google Shape;262;p55"/>
          <p:cNvSpPr/>
          <p:nvPr/>
        </p:nvSpPr>
        <p:spPr>
          <a:xfrm>
            <a:off x="6000163" y="6288322"/>
            <a:ext cx="123900" cy="1239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63" name="Google Shape;263;p55"/>
          <p:cNvSpPr/>
          <p:nvPr/>
        </p:nvSpPr>
        <p:spPr>
          <a:xfrm>
            <a:off x="515185" y="6062374"/>
            <a:ext cx="123900" cy="1239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64" name="Google Shape;264;p55"/>
          <p:cNvSpPr txBox="1"/>
          <p:nvPr/>
        </p:nvSpPr>
        <p:spPr>
          <a:xfrm>
            <a:off x="515185" y="2911727"/>
            <a:ext cx="4123490" cy="1643527"/>
          </a:xfrm>
          <a:prstGeom prst="rect">
            <a:avLst/>
          </a:prstGeom>
          <a:noFill/>
          <a:ln>
            <a:noFill/>
          </a:ln>
        </p:spPr>
        <p:txBody>
          <a:bodyPr spcFirstLastPara="1" wrap="square" lIns="0" tIns="0" rIns="91425"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400" b="1" i="0" u="none" strike="noStrike" kern="0" cap="none" spc="0" normalizeH="0" baseline="0" noProof="0" dirty="0">
                <a:ln>
                  <a:noFill/>
                </a:ln>
                <a:solidFill>
                  <a:srgbClr val="FFFFFF"/>
                </a:solidFill>
                <a:effectLst/>
                <a:uLnTx/>
                <a:uFillTx/>
                <a:latin typeface="Arial Black" panose="020B0A04020102020204" pitchFamily="34" charset="0"/>
                <a:ea typeface="Poppins"/>
                <a:cs typeface="Poppins"/>
                <a:sym typeface="Poppins"/>
              </a:rPr>
              <a:t>Observações:</a:t>
            </a:r>
            <a:endParaRPr kumimoji="0" sz="1400" b="1" i="0" u="none" strike="noStrike" kern="0" cap="none" spc="0" normalizeH="0" baseline="0" noProof="0" dirty="0">
              <a:ln>
                <a:noFill/>
              </a:ln>
              <a:solidFill>
                <a:srgbClr val="FFFFFF"/>
              </a:solidFill>
              <a:effectLst/>
              <a:uLnTx/>
              <a:uFillTx/>
              <a:latin typeface="Arial Black" panose="020B0A04020102020204" pitchFamily="34" charset="0"/>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0" b="0" i="0" u="none" strike="noStrike" kern="0" cap="none" spc="0" normalizeH="0" baseline="0" noProof="0" dirty="0">
              <a:ln>
                <a:noFill/>
              </a:ln>
              <a:solidFill>
                <a:srgbClr val="FFFFFF"/>
              </a:solidFill>
              <a:effectLst/>
              <a:uLnTx/>
              <a:uFillTx/>
              <a:latin typeface="Poppins"/>
              <a:ea typeface="Poppins"/>
              <a:cs typeface="Poppins"/>
              <a:sym typeface="Poppins"/>
            </a:endParaRPr>
          </a:p>
          <a:p>
            <a:pPr marL="457200" marR="0" lvl="0" indent="-285750" algn="l" defTabSz="914400" rtl="0" eaLnBrk="1" fontAlgn="auto" latinLnBrk="0" hangingPunct="1">
              <a:lnSpc>
                <a:spcPct val="115000"/>
              </a:lnSpc>
              <a:spcBef>
                <a:spcPts val="0"/>
              </a:spcBef>
              <a:spcAft>
                <a:spcPts val="0"/>
              </a:spcAft>
              <a:buClr>
                <a:srgbClr val="FFFFFF"/>
              </a:buClr>
              <a:buSzPts val="900"/>
              <a:buFont typeface="Poppins"/>
              <a:buAutoNum type="arabicPeriod"/>
              <a:tabLst/>
              <a:defRPr/>
            </a:pPr>
            <a:r>
              <a:rPr kumimoji="0" lang="pt-BR" sz="1200" b="0" i="0" u="none" strike="noStrike" kern="0" cap="none" spc="0" normalizeH="0" baseline="0" noProof="0" dirty="0">
                <a:ln>
                  <a:noFill/>
                </a:ln>
                <a:solidFill>
                  <a:srgbClr val="FFFFFF"/>
                </a:solidFill>
                <a:effectLst/>
                <a:uLnTx/>
                <a:uFillTx/>
                <a:latin typeface="Poppins"/>
                <a:ea typeface="Poppins"/>
                <a:cs typeface="Poppins"/>
                <a:sym typeface="Poppins"/>
              </a:rPr>
              <a:t>Não contabiliza todo tipo de Cooperativa;</a:t>
            </a:r>
            <a:endParaRPr kumimoji="0" sz="1200" b="0" i="0" u="none" strike="noStrike" kern="0" cap="none" spc="0" normalizeH="0" baseline="0" noProof="0" dirty="0">
              <a:ln>
                <a:noFill/>
              </a:ln>
              <a:solidFill>
                <a:srgbClr val="FFFFFF"/>
              </a:solidFill>
              <a:effectLst/>
              <a:uLnTx/>
              <a:uFillTx/>
              <a:latin typeface="Poppins"/>
              <a:ea typeface="Poppins"/>
              <a:cs typeface="Poppins"/>
              <a:sym typeface="Poppins"/>
            </a:endParaRPr>
          </a:p>
          <a:p>
            <a:pPr marL="457200" marR="0" lvl="0" indent="-285750" algn="l" defTabSz="914400" rtl="0" eaLnBrk="1" fontAlgn="auto" latinLnBrk="0" hangingPunct="1">
              <a:lnSpc>
                <a:spcPct val="115000"/>
              </a:lnSpc>
              <a:spcBef>
                <a:spcPts val="0"/>
              </a:spcBef>
              <a:spcAft>
                <a:spcPts val="0"/>
              </a:spcAft>
              <a:buClr>
                <a:srgbClr val="FFFFFF"/>
              </a:buClr>
              <a:buSzPts val="900"/>
              <a:buFont typeface="Poppins"/>
              <a:buAutoNum type="arabicPeriod"/>
              <a:tabLst/>
              <a:defRPr/>
            </a:pPr>
            <a:r>
              <a:rPr kumimoji="0" lang="pt-BR" sz="1200" b="0" i="0" u="none" strike="noStrike" kern="0" cap="none" spc="0" normalizeH="0" baseline="0" noProof="0" dirty="0">
                <a:ln>
                  <a:noFill/>
                </a:ln>
                <a:solidFill>
                  <a:srgbClr val="FFFFFF"/>
                </a:solidFill>
                <a:effectLst/>
                <a:uLnTx/>
                <a:uFillTx/>
                <a:latin typeface="Poppins"/>
                <a:ea typeface="Poppins"/>
                <a:cs typeface="Poppins"/>
                <a:sym typeface="Poppins"/>
              </a:rPr>
              <a:t>Contabiliza todas as organizações religiosas, mesmo aquelas que não se “dediquem  a atividades ou a projetos de interesse público ou de cunho social distintas das dedicadas a fins exclusivamente religiosos”</a:t>
            </a:r>
            <a:endParaRPr kumimoji="0" sz="1200" b="0" i="0" u="none" strike="noStrike" kern="0" cap="none" spc="0" normalizeH="0" baseline="0" noProof="0" dirty="0">
              <a:ln>
                <a:noFill/>
              </a:ln>
              <a:solidFill>
                <a:srgbClr val="FFFFFF"/>
              </a:solidFill>
              <a:effectLst/>
              <a:uLnTx/>
              <a:uFillTx/>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900" b="0" i="0" u="none" strike="noStrike" kern="0" cap="none" spc="0" normalizeH="0" baseline="0" noProof="0" dirty="0">
              <a:ln>
                <a:noFill/>
              </a:ln>
              <a:solidFill>
                <a:srgbClr val="FFFFFF"/>
              </a:solidFill>
              <a:effectLst/>
              <a:uLnTx/>
              <a:uFillTx/>
              <a:latin typeface="Poppins"/>
              <a:ea typeface="Poppins"/>
              <a:cs typeface="Poppins"/>
              <a:sym typeface="Poppins"/>
            </a:endParaRPr>
          </a:p>
        </p:txBody>
      </p:sp>
      <p:sp>
        <p:nvSpPr>
          <p:cNvPr id="265" name="Google Shape;265;p55"/>
          <p:cNvSpPr txBox="1"/>
          <p:nvPr/>
        </p:nvSpPr>
        <p:spPr>
          <a:xfrm>
            <a:off x="430368" y="1363650"/>
            <a:ext cx="4541682" cy="67706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3800" b="0" i="0" u="none" strike="noStrike" kern="0" cap="none" spc="0" normalizeH="0" baseline="0" noProof="0" dirty="0" err="1">
                <a:ln>
                  <a:noFill/>
                </a:ln>
                <a:solidFill>
                  <a:srgbClr val="FFFFFF"/>
                </a:solidFill>
                <a:effectLst/>
                <a:uLnTx/>
                <a:uFillTx/>
                <a:latin typeface="Arial Black" panose="020B0A04020102020204" pitchFamily="34" charset="0"/>
                <a:ea typeface="Poppins Black"/>
                <a:cs typeface="Poppins Black"/>
                <a:sym typeface="Poppins Black"/>
              </a:rPr>
              <a:t>OSCs</a:t>
            </a:r>
            <a:r>
              <a:rPr kumimoji="0" lang="pt-BR" sz="3800" b="0" i="0" u="none" strike="noStrike" kern="0" cap="none" spc="0" normalizeH="0" baseline="0" noProof="0" dirty="0">
                <a:ln>
                  <a:noFill/>
                </a:ln>
                <a:solidFill>
                  <a:srgbClr val="FFFFFF"/>
                </a:solidFill>
                <a:effectLst/>
                <a:uLnTx/>
                <a:uFillTx/>
                <a:latin typeface="Arial Black" panose="020B0A04020102020204" pitchFamily="34" charset="0"/>
                <a:ea typeface="Poppins Black"/>
                <a:cs typeface="Poppins Black"/>
                <a:sym typeface="Poppins Black"/>
              </a:rPr>
              <a:t> no</a:t>
            </a:r>
            <a:r>
              <a:rPr kumimoji="0" lang="pt-BR" sz="3800" b="0" i="0" u="none" strike="noStrike" kern="0" cap="none" spc="0" normalizeH="0" baseline="0" noProof="0" dirty="0">
                <a:ln>
                  <a:noFill/>
                </a:ln>
                <a:solidFill>
                  <a:srgbClr val="000000"/>
                </a:solidFill>
                <a:effectLst/>
                <a:uLnTx/>
                <a:uFillTx/>
                <a:latin typeface="Arial Black" panose="020B0A04020102020204" pitchFamily="34" charset="0"/>
                <a:ea typeface="Poppins Black"/>
                <a:cs typeface="Poppins Black"/>
                <a:sym typeface="Poppins Black"/>
              </a:rPr>
              <a:t> </a:t>
            </a:r>
            <a:r>
              <a:rPr kumimoji="0" lang="pt-BR" sz="3800" b="0" i="0" u="none" strike="noStrike" kern="0" cap="none" spc="0" normalizeH="0" baseline="0" noProof="0" dirty="0">
                <a:ln>
                  <a:noFill/>
                </a:ln>
                <a:solidFill>
                  <a:srgbClr val="FFFFFF"/>
                </a:solidFill>
                <a:effectLst/>
                <a:uLnTx/>
                <a:uFillTx/>
                <a:latin typeface="Arial Black" panose="020B0A04020102020204" pitchFamily="34" charset="0"/>
                <a:ea typeface="Poppins Black"/>
                <a:cs typeface="Poppins Black"/>
                <a:sym typeface="Poppins Black"/>
              </a:rPr>
              <a:t>Brasil</a:t>
            </a:r>
            <a:endParaRPr kumimoji="0" sz="3800" b="0" i="0" u="none" strike="noStrike" kern="0" cap="none" spc="0" normalizeH="0" baseline="0" noProof="0" dirty="0">
              <a:ln>
                <a:noFill/>
              </a:ln>
              <a:solidFill>
                <a:srgbClr val="FFFFFF"/>
              </a:solidFill>
              <a:effectLst/>
              <a:uLnTx/>
              <a:uFillTx/>
              <a:latin typeface="Arial Black" panose="020B0A04020102020204" pitchFamily="34" charset="0"/>
              <a:ea typeface="Poppins Black"/>
              <a:cs typeface="Poppins Black"/>
              <a:sym typeface="Poppins Black"/>
            </a:endParaRPr>
          </a:p>
        </p:txBody>
      </p:sp>
      <p:sp>
        <p:nvSpPr>
          <p:cNvPr id="266" name="Google Shape;266;p55"/>
          <p:cNvSpPr txBox="1"/>
          <p:nvPr/>
        </p:nvSpPr>
        <p:spPr>
          <a:xfrm>
            <a:off x="538468" y="2288688"/>
            <a:ext cx="3107700" cy="184800"/>
          </a:xfrm>
          <a:prstGeom prst="rect">
            <a:avLst/>
          </a:prstGeom>
          <a:noFill/>
          <a:ln>
            <a:noFill/>
          </a:ln>
        </p:spPr>
        <p:txBody>
          <a:bodyPr spcFirstLastPara="1" wrap="square" lIns="0" tIns="0" rIns="91425"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pt-BR" sz="1200" b="0" i="0" u="none" strike="noStrike" kern="0" cap="none" spc="0" normalizeH="0" baseline="0" noProof="0" dirty="0">
                <a:ln>
                  <a:noFill/>
                </a:ln>
                <a:solidFill>
                  <a:srgbClr val="FFFFFF"/>
                </a:solidFill>
                <a:effectLst/>
                <a:uLnTx/>
                <a:uFillTx/>
                <a:latin typeface="Arial"/>
                <a:ea typeface="Poppins"/>
                <a:cs typeface="Poppins"/>
                <a:sym typeface="Poppins"/>
              </a:rPr>
              <a:t>Fonte: Mapa das OSC</a:t>
            </a:r>
            <a:endParaRPr kumimoji="0" sz="1200" b="0" i="0" u="none" strike="noStrike" kern="0" cap="none" spc="0" normalizeH="0" baseline="0" noProof="0" dirty="0">
              <a:ln>
                <a:noFill/>
              </a:ln>
              <a:solidFill>
                <a:srgbClr val="FFFFFF"/>
              </a:solidFill>
              <a:effectLst/>
              <a:uLnTx/>
              <a:uFillTx/>
              <a:latin typeface="Arial"/>
              <a:ea typeface="Poppins"/>
              <a:cs typeface="Poppins"/>
              <a:sym typeface="Poppins"/>
            </a:endParaRPr>
          </a:p>
        </p:txBody>
      </p:sp>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800" y="188686"/>
            <a:ext cx="4638200" cy="4766128"/>
          </a:xfrm>
          <a:prstGeom prst="rect">
            <a:avLst/>
          </a:prstGeom>
        </p:spPr>
      </p:pic>
    </p:spTree>
    <p:extLst>
      <p:ext uri="{BB962C8B-B14F-4D97-AF65-F5344CB8AC3E}">
        <p14:creationId xmlns:p14="http://schemas.microsoft.com/office/powerpoint/2010/main" val="1215505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277"/>
        <p:cNvGrpSpPr/>
        <p:nvPr/>
      </p:nvGrpSpPr>
      <p:grpSpPr>
        <a:xfrm>
          <a:off x="0" y="0"/>
          <a:ext cx="0" cy="0"/>
          <a:chOff x="0" y="0"/>
          <a:chExt cx="0" cy="0"/>
        </a:xfrm>
      </p:grpSpPr>
      <p:sp>
        <p:nvSpPr>
          <p:cNvPr id="278" name="Google Shape;278;p57"/>
          <p:cNvSpPr/>
          <p:nvPr/>
        </p:nvSpPr>
        <p:spPr>
          <a:xfrm>
            <a:off x="6652574" y="0"/>
            <a:ext cx="5116339" cy="6858000"/>
          </a:xfrm>
          <a:custGeom>
            <a:avLst/>
            <a:gdLst/>
            <a:ahLst/>
            <a:cxnLst/>
            <a:rect l="l" t="t" r="r" b="b"/>
            <a:pathLst>
              <a:path w="6538452" h="6858000" extrusionOk="0">
                <a:moveTo>
                  <a:pt x="1879831" y="0"/>
                </a:moveTo>
                <a:lnTo>
                  <a:pt x="6536581" y="0"/>
                </a:lnTo>
                <a:lnTo>
                  <a:pt x="6538452" y="1200"/>
                </a:lnTo>
                <a:lnTo>
                  <a:pt x="6538452" y="6858000"/>
                </a:lnTo>
                <a:lnTo>
                  <a:pt x="1665702" y="6858000"/>
                </a:lnTo>
                <a:lnTo>
                  <a:pt x="1531397" y="6752457"/>
                </a:lnTo>
                <a:cubicBezTo>
                  <a:pt x="596134" y="5980610"/>
                  <a:pt x="0" y="4812522"/>
                  <a:pt x="0" y="3505200"/>
                </a:cubicBezTo>
                <a:cubicBezTo>
                  <a:pt x="0" y="2052620"/>
                  <a:pt x="735968" y="771935"/>
                  <a:pt x="1855358" y="15690"/>
                </a:cubicBezTo>
                <a:close/>
              </a:path>
            </a:pathLst>
          </a:custGeom>
          <a:solidFill>
            <a:srgbClr val="00D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79" name="Google Shape;279;p57"/>
          <p:cNvSpPr/>
          <p:nvPr/>
        </p:nvSpPr>
        <p:spPr>
          <a:xfrm>
            <a:off x="7410124" y="0"/>
            <a:ext cx="4367022" cy="6858000"/>
          </a:xfrm>
          <a:custGeom>
            <a:avLst/>
            <a:gdLst/>
            <a:ahLst/>
            <a:cxnLst/>
            <a:rect l="l" t="t" r="r" b="b"/>
            <a:pathLst>
              <a:path w="5122607" h="6858000" extrusionOk="0">
                <a:moveTo>
                  <a:pt x="1879831" y="0"/>
                </a:moveTo>
                <a:lnTo>
                  <a:pt x="5122607" y="0"/>
                </a:lnTo>
                <a:lnTo>
                  <a:pt x="5122607" y="6858000"/>
                </a:lnTo>
                <a:lnTo>
                  <a:pt x="1665702" y="6858000"/>
                </a:lnTo>
                <a:lnTo>
                  <a:pt x="1531396" y="6752457"/>
                </a:lnTo>
                <a:cubicBezTo>
                  <a:pt x="596134" y="5980610"/>
                  <a:pt x="0" y="4812522"/>
                  <a:pt x="0" y="3505200"/>
                </a:cubicBezTo>
                <a:cubicBezTo>
                  <a:pt x="0" y="2052620"/>
                  <a:pt x="735968" y="771935"/>
                  <a:pt x="1855358" y="15690"/>
                </a:cubicBezTo>
                <a:close/>
              </a:path>
            </a:pathLst>
          </a:custGeom>
          <a:solidFill>
            <a:srgbClr val="EDF1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80" name="Google Shape;280;p57"/>
          <p:cNvSpPr/>
          <p:nvPr/>
        </p:nvSpPr>
        <p:spPr>
          <a:xfrm>
            <a:off x="5483495" y="5291903"/>
            <a:ext cx="123900" cy="1239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81" name="Google Shape;281;p57"/>
          <p:cNvSpPr/>
          <p:nvPr/>
        </p:nvSpPr>
        <p:spPr>
          <a:xfrm>
            <a:off x="6000163" y="6288322"/>
            <a:ext cx="123900" cy="1239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82" name="Google Shape;282;p57"/>
          <p:cNvSpPr/>
          <p:nvPr/>
        </p:nvSpPr>
        <p:spPr>
          <a:xfrm>
            <a:off x="515185" y="6062374"/>
            <a:ext cx="123900" cy="1239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83" name="Google Shape;283;p57"/>
          <p:cNvSpPr txBox="1"/>
          <p:nvPr/>
        </p:nvSpPr>
        <p:spPr>
          <a:xfrm>
            <a:off x="341475" y="1085625"/>
            <a:ext cx="6268800" cy="243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400" b="1">
                <a:solidFill>
                  <a:schemeClr val="lt1"/>
                </a:solidFill>
                <a:latin typeface="Space Grotesk"/>
                <a:ea typeface="Space Grotesk"/>
                <a:cs typeface="Space Grotesk"/>
                <a:sym typeface="Space Grotesk"/>
              </a:rPr>
              <a:t>Regime Jurídico de Parcerias</a:t>
            </a:r>
            <a:endParaRPr sz="3400" b="1">
              <a:solidFill>
                <a:schemeClr val="lt1"/>
              </a:solidFill>
              <a:latin typeface="Space Grotesk"/>
              <a:ea typeface="Space Grotesk"/>
              <a:cs typeface="Space Grotesk"/>
              <a:sym typeface="Space Grotesk"/>
            </a:endParaRPr>
          </a:p>
          <a:p>
            <a:pPr marL="0" lvl="0" indent="0" algn="just" rtl="0">
              <a:spcBef>
                <a:spcPts val="0"/>
              </a:spcBef>
              <a:spcAft>
                <a:spcPts val="0"/>
              </a:spcAft>
              <a:buNone/>
            </a:pPr>
            <a:endParaRPr sz="1000">
              <a:solidFill>
                <a:schemeClr val="lt1"/>
              </a:solidFill>
              <a:latin typeface="Space Grotesk SemiBold"/>
              <a:ea typeface="Space Grotesk SemiBold"/>
              <a:cs typeface="Space Grotesk SemiBold"/>
              <a:sym typeface="Space Grotesk SemiBold"/>
            </a:endParaRPr>
          </a:p>
          <a:p>
            <a:pPr marL="0" lvl="0" indent="0" algn="l" rtl="0">
              <a:spcBef>
                <a:spcPts val="0"/>
              </a:spcBef>
              <a:spcAft>
                <a:spcPts val="0"/>
              </a:spcAft>
              <a:buNone/>
            </a:pPr>
            <a:r>
              <a:rPr lang="pt-BR" sz="1800">
                <a:solidFill>
                  <a:schemeClr val="lt1"/>
                </a:solidFill>
                <a:latin typeface="Poppins"/>
                <a:ea typeface="Poppins"/>
                <a:cs typeface="Poppins"/>
                <a:sym typeface="Poppins"/>
              </a:rPr>
              <a:t>São consideradas organizações da sociedade civil:​​ ​</a:t>
            </a:r>
            <a:endParaRPr sz="1800">
              <a:solidFill>
                <a:schemeClr val="lt1"/>
              </a:solidFill>
              <a:latin typeface="Poppins"/>
              <a:ea typeface="Poppins"/>
              <a:cs typeface="Poppins"/>
              <a:sym typeface="Poppins"/>
            </a:endParaRPr>
          </a:p>
          <a:p>
            <a:pPr marL="0" lvl="0" indent="0" algn="l" rtl="0">
              <a:spcBef>
                <a:spcPts val="0"/>
              </a:spcBef>
              <a:spcAft>
                <a:spcPts val="0"/>
              </a:spcAft>
              <a:buNone/>
            </a:pPr>
            <a:endParaRPr sz="1800">
              <a:solidFill>
                <a:schemeClr val="lt1"/>
              </a:solidFill>
              <a:latin typeface="Poppins"/>
              <a:ea typeface="Poppins"/>
              <a:cs typeface="Poppins"/>
              <a:sym typeface="Poppins"/>
            </a:endParaRPr>
          </a:p>
          <a:p>
            <a:pPr marL="457200" lvl="0" indent="-342900" algn="l" rtl="0">
              <a:spcBef>
                <a:spcPts val="0"/>
              </a:spcBef>
              <a:spcAft>
                <a:spcPts val="0"/>
              </a:spcAft>
              <a:buClr>
                <a:schemeClr val="lt1"/>
              </a:buClr>
              <a:buSzPts val="1800"/>
              <a:buFont typeface="Poppins"/>
              <a:buAutoNum type="arabicPeriod"/>
            </a:pPr>
            <a:r>
              <a:rPr lang="pt-BR" sz="1800">
                <a:solidFill>
                  <a:schemeClr val="lt1"/>
                </a:solidFill>
                <a:latin typeface="Poppins"/>
                <a:ea typeface="Poppins"/>
                <a:cs typeface="Poppins"/>
                <a:sym typeface="Poppins"/>
              </a:rPr>
              <a:t>Entidade privada sem fins lucrativos​</a:t>
            </a:r>
            <a:endParaRPr sz="1800">
              <a:solidFill>
                <a:schemeClr val="lt1"/>
              </a:solidFill>
              <a:latin typeface="Poppins"/>
              <a:ea typeface="Poppins"/>
              <a:cs typeface="Poppins"/>
              <a:sym typeface="Poppins"/>
            </a:endParaRPr>
          </a:p>
          <a:p>
            <a:pPr marL="457200" lvl="0" indent="-342900" algn="l" rtl="0">
              <a:spcBef>
                <a:spcPts val="0"/>
              </a:spcBef>
              <a:spcAft>
                <a:spcPts val="0"/>
              </a:spcAft>
              <a:buClr>
                <a:schemeClr val="lt1"/>
              </a:buClr>
              <a:buSzPts val="1800"/>
              <a:buFont typeface="Poppins"/>
              <a:buAutoNum type="arabicPeriod"/>
            </a:pPr>
            <a:r>
              <a:rPr lang="pt-BR" sz="1800">
                <a:solidFill>
                  <a:schemeClr val="lt1"/>
                </a:solidFill>
                <a:latin typeface="Poppins"/>
                <a:ea typeface="Poppins"/>
                <a:cs typeface="Poppins"/>
                <a:sym typeface="Poppins"/>
              </a:rPr>
              <a:t>Sociedades cooperativas ​</a:t>
            </a:r>
            <a:endParaRPr sz="1800">
              <a:solidFill>
                <a:schemeClr val="lt1"/>
              </a:solidFill>
              <a:latin typeface="Poppins"/>
              <a:ea typeface="Poppins"/>
              <a:cs typeface="Poppins"/>
              <a:sym typeface="Poppins"/>
            </a:endParaRPr>
          </a:p>
          <a:p>
            <a:pPr marL="457200" lvl="0" indent="-342900" algn="l" rtl="0">
              <a:spcBef>
                <a:spcPts val="0"/>
              </a:spcBef>
              <a:spcAft>
                <a:spcPts val="0"/>
              </a:spcAft>
              <a:buClr>
                <a:schemeClr val="lt1"/>
              </a:buClr>
              <a:buSzPts val="1800"/>
              <a:buFont typeface="Poppins"/>
              <a:buAutoNum type="arabicPeriod"/>
            </a:pPr>
            <a:r>
              <a:rPr lang="pt-BR" sz="1800">
                <a:solidFill>
                  <a:schemeClr val="lt1"/>
                </a:solidFill>
                <a:latin typeface="Poppins"/>
                <a:ea typeface="Poppins"/>
                <a:cs typeface="Poppins"/>
                <a:sym typeface="Poppins"/>
              </a:rPr>
              <a:t>Organizações religiosas</a:t>
            </a:r>
            <a:endParaRPr sz="1800">
              <a:solidFill>
                <a:schemeClr val="lt1"/>
              </a:solidFill>
              <a:latin typeface="Poppins"/>
              <a:ea typeface="Poppins"/>
              <a:cs typeface="Poppins"/>
              <a:sym typeface="Poppins"/>
            </a:endParaRPr>
          </a:p>
          <a:p>
            <a:pPr marL="0" lvl="0" indent="0" algn="just" rtl="0">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284" name="Google Shape;284;p57"/>
          <p:cNvSpPr txBox="1"/>
          <p:nvPr/>
        </p:nvSpPr>
        <p:spPr>
          <a:xfrm>
            <a:off x="295550" y="4470200"/>
            <a:ext cx="6268800" cy="354000"/>
          </a:xfrm>
          <a:prstGeom prst="rect">
            <a:avLst/>
          </a:prstGeom>
          <a:noFill/>
          <a:ln>
            <a:noFill/>
          </a:ln>
        </p:spPr>
        <p:txBody>
          <a:bodyPr spcFirstLastPara="1" wrap="square" lIns="68575" tIns="68575" rIns="68575" bIns="68575" anchor="ctr" anchorCtr="0">
            <a:noAutofit/>
          </a:bodyPr>
          <a:lstStyle/>
          <a:p>
            <a:pPr marL="0" marR="0" lvl="0" indent="0" algn="l" rtl="0">
              <a:lnSpc>
                <a:spcPct val="115000"/>
              </a:lnSpc>
              <a:spcBef>
                <a:spcPts val="0"/>
              </a:spcBef>
              <a:spcAft>
                <a:spcPts val="0"/>
              </a:spcAft>
              <a:buNone/>
            </a:pPr>
            <a:r>
              <a:rPr lang="pt-BR" sz="800">
                <a:solidFill>
                  <a:schemeClr val="lt1"/>
                </a:solidFill>
                <a:latin typeface="Poppins"/>
                <a:ea typeface="Poppins"/>
                <a:cs typeface="Poppins"/>
                <a:sym typeface="Poppins"/>
              </a:rPr>
              <a:t>Marco Regulatório das Organizações da Sociedade Civil (MROSC), instituído pela Lei nº 13.019/2014</a:t>
            </a:r>
            <a:endParaRPr sz="800">
              <a:solidFill>
                <a:schemeClr val="lt1"/>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288"/>
        <p:cNvGrpSpPr/>
        <p:nvPr/>
      </p:nvGrpSpPr>
      <p:grpSpPr>
        <a:xfrm>
          <a:off x="0" y="0"/>
          <a:ext cx="0" cy="0"/>
          <a:chOff x="0" y="0"/>
          <a:chExt cx="0" cy="0"/>
        </a:xfrm>
      </p:grpSpPr>
      <p:sp>
        <p:nvSpPr>
          <p:cNvPr id="289" name="Google Shape;289;p58"/>
          <p:cNvSpPr txBox="1"/>
          <p:nvPr/>
        </p:nvSpPr>
        <p:spPr>
          <a:xfrm>
            <a:off x="370750" y="892950"/>
            <a:ext cx="23769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900" b="1">
                <a:solidFill>
                  <a:schemeClr val="dk1"/>
                </a:solidFill>
                <a:latin typeface="Space Grotesk"/>
                <a:ea typeface="Space Grotesk"/>
                <a:cs typeface="Space Grotesk"/>
                <a:sym typeface="Space Grotesk"/>
              </a:rPr>
              <a:t>entidade privada sem fins lucrativos​</a:t>
            </a:r>
            <a:endParaRPr sz="1900" b="1">
              <a:solidFill>
                <a:schemeClr val="dk1"/>
              </a:solidFill>
              <a:latin typeface="Space Grotesk"/>
              <a:ea typeface="Space Grotesk"/>
              <a:cs typeface="Space Grotesk"/>
              <a:sym typeface="Space Grotesk"/>
            </a:endParaRPr>
          </a:p>
        </p:txBody>
      </p:sp>
      <p:sp>
        <p:nvSpPr>
          <p:cNvPr id="290" name="Google Shape;290;p58"/>
          <p:cNvSpPr/>
          <p:nvPr/>
        </p:nvSpPr>
        <p:spPr>
          <a:xfrm>
            <a:off x="6067625" y="-125"/>
            <a:ext cx="3076200" cy="51435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1" name="Google Shape;291;p58"/>
          <p:cNvSpPr/>
          <p:nvPr/>
        </p:nvSpPr>
        <p:spPr>
          <a:xfrm>
            <a:off x="3077225" y="0"/>
            <a:ext cx="2990400" cy="5143500"/>
          </a:xfrm>
          <a:prstGeom prst="rect">
            <a:avLst/>
          </a:prstGeom>
          <a:solidFill>
            <a:srgbClr val="FFD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2" name="Google Shape;292;p58"/>
          <p:cNvSpPr txBox="1"/>
          <p:nvPr/>
        </p:nvSpPr>
        <p:spPr>
          <a:xfrm>
            <a:off x="109900" y="2077200"/>
            <a:ext cx="2898600" cy="1239300"/>
          </a:xfrm>
          <a:prstGeom prst="rect">
            <a:avLst/>
          </a:prstGeom>
          <a:noFill/>
          <a:ln>
            <a:noFill/>
          </a:ln>
        </p:spPr>
        <p:txBody>
          <a:bodyPr spcFirstLastPara="1" wrap="square" lIns="68575" tIns="68575" rIns="68575" bIns="68575" anchor="t" anchorCtr="0">
            <a:noAutofit/>
          </a:bodyPr>
          <a:lstStyle/>
          <a:p>
            <a:pPr marL="0" lvl="0" indent="0" algn="ctr" rtl="0">
              <a:spcBef>
                <a:spcPts val="0"/>
              </a:spcBef>
              <a:spcAft>
                <a:spcPts val="0"/>
              </a:spcAft>
              <a:buNone/>
            </a:pPr>
            <a:r>
              <a:rPr lang="pt-BR">
                <a:solidFill>
                  <a:schemeClr val="dk1"/>
                </a:solidFill>
                <a:latin typeface="Poppins"/>
                <a:ea typeface="Poppins"/>
                <a:cs typeface="Poppins"/>
                <a:sym typeface="Poppins"/>
              </a:rPr>
              <a:t>organização que </a:t>
            </a:r>
            <a:r>
              <a:rPr lang="pt-BR" b="1">
                <a:solidFill>
                  <a:schemeClr val="dk1"/>
                </a:solidFill>
                <a:latin typeface="Poppins"/>
                <a:ea typeface="Poppins"/>
                <a:cs typeface="Poppins"/>
                <a:sym typeface="Poppins"/>
              </a:rPr>
              <a:t>não distribui lucros ou excedentes</a:t>
            </a:r>
            <a:r>
              <a:rPr lang="pt-BR">
                <a:solidFill>
                  <a:schemeClr val="dk1"/>
                </a:solidFill>
                <a:latin typeface="Poppins"/>
                <a:ea typeface="Poppins"/>
                <a:cs typeface="Poppins"/>
                <a:sym typeface="Poppins"/>
              </a:rPr>
              <a:t> entre seus membros e aplica todos os seus recursos na execução de seu objeto social.</a:t>
            </a:r>
            <a:endParaRPr>
              <a:solidFill>
                <a:schemeClr val="dk1"/>
              </a:solidFill>
              <a:latin typeface="Poppins"/>
              <a:ea typeface="Poppins"/>
              <a:cs typeface="Poppins"/>
              <a:sym typeface="Poppins"/>
            </a:endParaRPr>
          </a:p>
          <a:p>
            <a:pPr marL="0" lvl="0" indent="0" algn="ctr" rtl="0">
              <a:spcBef>
                <a:spcPts val="0"/>
              </a:spcBef>
              <a:spcAft>
                <a:spcPts val="0"/>
              </a:spcAft>
              <a:buNone/>
            </a:pPr>
            <a:endParaRPr>
              <a:solidFill>
                <a:schemeClr val="dk1"/>
              </a:solidFill>
              <a:latin typeface="Poppins"/>
              <a:ea typeface="Poppins"/>
              <a:cs typeface="Poppins"/>
              <a:sym typeface="Poppins"/>
            </a:endParaRPr>
          </a:p>
          <a:p>
            <a:pPr marL="0" lvl="0" indent="0" algn="l" rtl="0">
              <a:spcBef>
                <a:spcPts val="0"/>
              </a:spcBef>
              <a:spcAft>
                <a:spcPts val="0"/>
              </a:spcAft>
              <a:buNone/>
            </a:pPr>
            <a:endParaRPr>
              <a:solidFill>
                <a:schemeClr val="dk1"/>
              </a:solidFill>
              <a:latin typeface="Poppins"/>
              <a:ea typeface="Poppins"/>
              <a:cs typeface="Poppins"/>
              <a:sym typeface="Poppins"/>
            </a:endParaRPr>
          </a:p>
          <a:p>
            <a:pPr marL="0" lvl="0" indent="0" algn="ctr" rtl="0">
              <a:lnSpc>
                <a:spcPct val="115000"/>
              </a:lnSpc>
              <a:spcBef>
                <a:spcPts val="0"/>
              </a:spcBef>
              <a:spcAft>
                <a:spcPts val="0"/>
              </a:spcAft>
              <a:buNone/>
            </a:pPr>
            <a:endParaRPr sz="1300">
              <a:solidFill>
                <a:schemeClr val="dk1"/>
              </a:solidFill>
              <a:latin typeface="Space Grotesk"/>
              <a:ea typeface="Space Grotesk"/>
              <a:cs typeface="Space Grotesk"/>
              <a:sym typeface="Space Grotesk"/>
            </a:endParaRPr>
          </a:p>
          <a:p>
            <a:pPr marL="180000" marR="0" lvl="0" indent="0" algn="l" rtl="0">
              <a:lnSpc>
                <a:spcPct val="115000"/>
              </a:lnSpc>
              <a:spcBef>
                <a:spcPts val="0"/>
              </a:spcBef>
              <a:spcAft>
                <a:spcPts val="0"/>
              </a:spcAft>
              <a:buNone/>
            </a:pPr>
            <a:endParaRPr sz="800">
              <a:solidFill>
                <a:schemeClr val="dk1"/>
              </a:solidFill>
              <a:latin typeface="Space Grotesk"/>
              <a:ea typeface="Space Grotesk"/>
              <a:cs typeface="Space Grotesk"/>
              <a:sym typeface="Space Grotesk"/>
            </a:endParaRPr>
          </a:p>
        </p:txBody>
      </p:sp>
      <p:sp>
        <p:nvSpPr>
          <p:cNvPr id="293" name="Google Shape;293;p58"/>
          <p:cNvSpPr txBox="1"/>
          <p:nvPr/>
        </p:nvSpPr>
        <p:spPr>
          <a:xfrm>
            <a:off x="3383963" y="939150"/>
            <a:ext cx="23769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900" b="1">
                <a:solidFill>
                  <a:schemeClr val="dk1"/>
                </a:solidFill>
                <a:latin typeface="Space Grotesk"/>
                <a:ea typeface="Space Grotesk"/>
                <a:cs typeface="Space Grotesk"/>
                <a:sym typeface="Space Grotesk"/>
              </a:rPr>
              <a:t>sociedades cooperativas</a:t>
            </a:r>
            <a:endParaRPr sz="1900" b="1">
              <a:solidFill>
                <a:schemeClr val="dk1"/>
              </a:solidFill>
              <a:latin typeface="Space Grotesk"/>
              <a:ea typeface="Space Grotesk"/>
              <a:cs typeface="Space Grotesk"/>
              <a:sym typeface="Space Grotesk"/>
            </a:endParaRPr>
          </a:p>
        </p:txBody>
      </p:sp>
      <p:sp>
        <p:nvSpPr>
          <p:cNvPr id="294" name="Google Shape;294;p58"/>
          <p:cNvSpPr txBox="1"/>
          <p:nvPr/>
        </p:nvSpPr>
        <p:spPr>
          <a:xfrm>
            <a:off x="3116800" y="2077200"/>
            <a:ext cx="2898600" cy="1525200"/>
          </a:xfrm>
          <a:prstGeom prst="rect">
            <a:avLst/>
          </a:prstGeom>
          <a:noFill/>
          <a:ln>
            <a:noFill/>
          </a:ln>
        </p:spPr>
        <p:txBody>
          <a:bodyPr spcFirstLastPara="1" wrap="square" lIns="68575" tIns="68575" rIns="68575" bIns="68575" anchor="t" anchorCtr="0">
            <a:noAutofit/>
          </a:bodyPr>
          <a:lstStyle/>
          <a:p>
            <a:pPr marL="0" lvl="0" indent="0" algn="ctr" rtl="0">
              <a:spcBef>
                <a:spcPts val="0"/>
              </a:spcBef>
              <a:spcAft>
                <a:spcPts val="0"/>
              </a:spcAft>
              <a:buNone/>
            </a:pPr>
            <a:r>
              <a:rPr lang="pt-BR">
                <a:solidFill>
                  <a:schemeClr val="dk1"/>
                </a:solidFill>
                <a:latin typeface="Poppins"/>
                <a:ea typeface="Poppins"/>
                <a:cs typeface="Poppins"/>
                <a:sym typeface="Poppins"/>
              </a:rPr>
              <a:t>cooperativas voltadas ao </a:t>
            </a:r>
            <a:r>
              <a:rPr lang="pt-BR" b="1">
                <a:solidFill>
                  <a:schemeClr val="dk1"/>
                </a:solidFill>
                <a:latin typeface="Poppins"/>
                <a:ea typeface="Poppins"/>
                <a:cs typeface="Poppins"/>
                <a:sym typeface="Poppins"/>
              </a:rPr>
              <a:t>interesse público e social</a:t>
            </a:r>
            <a:r>
              <a:rPr lang="pt-BR">
                <a:solidFill>
                  <a:schemeClr val="dk1"/>
                </a:solidFill>
                <a:latin typeface="Poppins"/>
                <a:ea typeface="Poppins"/>
                <a:cs typeface="Poppins"/>
                <a:sym typeface="Poppins"/>
              </a:rPr>
              <a:t>, como as integradas por pessoas em situação de risco, de combate à pobreza ou de capacitação rural​​</a:t>
            </a:r>
            <a:endParaRPr sz="1200">
              <a:solidFill>
                <a:schemeClr val="dk1"/>
              </a:solidFill>
              <a:latin typeface="Poppins"/>
              <a:ea typeface="Poppins"/>
              <a:cs typeface="Poppins"/>
              <a:sym typeface="Poppins"/>
            </a:endParaRPr>
          </a:p>
        </p:txBody>
      </p:sp>
      <p:sp>
        <p:nvSpPr>
          <p:cNvPr id="295" name="Google Shape;295;p58"/>
          <p:cNvSpPr txBox="1"/>
          <p:nvPr/>
        </p:nvSpPr>
        <p:spPr>
          <a:xfrm>
            <a:off x="6519125" y="939150"/>
            <a:ext cx="21732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900" b="1">
                <a:solidFill>
                  <a:schemeClr val="lt1"/>
                </a:solidFill>
                <a:latin typeface="Space Grotesk"/>
                <a:ea typeface="Space Grotesk"/>
                <a:cs typeface="Space Grotesk"/>
                <a:sym typeface="Space Grotesk"/>
              </a:rPr>
              <a:t>organizações religiosas</a:t>
            </a:r>
            <a:endParaRPr sz="1900" b="1">
              <a:solidFill>
                <a:schemeClr val="lt1"/>
              </a:solidFill>
              <a:latin typeface="Space Grotesk"/>
              <a:ea typeface="Space Grotesk"/>
              <a:cs typeface="Space Grotesk"/>
              <a:sym typeface="Space Grotesk"/>
            </a:endParaRPr>
          </a:p>
        </p:txBody>
      </p:sp>
      <p:sp>
        <p:nvSpPr>
          <p:cNvPr id="296" name="Google Shape;296;p58"/>
          <p:cNvSpPr txBox="1"/>
          <p:nvPr/>
        </p:nvSpPr>
        <p:spPr>
          <a:xfrm>
            <a:off x="6209225" y="2077200"/>
            <a:ext cx="2793000" cy="1038300"/>
          </a:xfrm>
          <a:prstGeom prst="rect">
            <a:avLst/>
          </a:prstGeom>
          <a:noFill/>
          <a:ln>
            <a:noFill/>
          </a:ln>
        </p:spPr>
        <p:txBody>
          <a:bodyPr spcFirstLastPara="1" wrap="square" lIns="68575" tIns="68575" rIns="68575" bIns="68575" anchor="t" anchorCtr="0">
            <a:noAutofit/>
          </a:bodyPr>
          <a:lstStyle/>
          <a:p>
            <a:pPr marL="0" lvl="0" indent="0" algn="ctr" rtl="0">
              <a:spcBef>
                <a:spcPts val="0"/>
              </a:spcBef>
              <a:spcAft>
                <a:spcPts val="0"/>
              </a:spcAft>
              <a:buNone/>
            </a:pPr>
            <a:r>
              <a:rPr lang="pt-BR">
                <a:solidFill>
                  <a:schemeClr val="lt1"/>
                </a:solidFill>
                <a:latin typeface="Poppins"/>
                <a:ea typeface="Poppins"/>
                <a:cs typeface="Poppins"/>
                <a:sym typeface="Poppins"/>
              </a:rPr>
              <a:t>instituições que realizam projetos de interesse público e cunho social, desde que essas atividades sejam </a:t>
            </a:r>
            <a:r>
              <a:rPr lang="pt-BR" b="1">
                <a:solidFill>
                  <a:schemeClr val="lt1"/>
                </a:solidFill>
                <a:latin typeface="Poppins"/>
                <a:ea typeface="Poppins"/>
                <a:cs typeface="Poppins"/>
                <a:sym typeface="Poppins"/>
              </a:rPr>
              <a:t>distintas de suas finalidades exclusivamente religiosas</a:t>
            </a:r>
            <a:endParaRPr sz="800" b="1">
              <a:solidFill>
                <a:schemeClr val="lt1"/>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300"/>
        <p:cNvGrpSpPr/>
        <p:nvPr/>
      </p:nvGrpSpPr>
      <p:grpSpPr>
        <a:xfrm>
          <a:off x="0" y="0"/>
          <a:ext cx="0" cy="0"/>
          <a:chOff x="0" y="0"/>
          <a:chExt cx="0" cy="0"/>
        </a:xfrm>
      </p:grpSpPr>
      <p:sp>
        <p:nvSpPr>
          <p:cNvPr id="301" name="Google Shape;301;p59"/>
          <p:cNvSpPr txBox="1"/>
          <p:nvPr/>
        </p:nvSpPr>
        <p:spPr>
          <a:xfrm>
            <a:off x="4572000" y="259675"/>
            <a:ext cx="4264500" cy="3723300"/>
          </a:xfrm>
          <a:prstGeom prst="rect">
            <a:avLst/>
          </a:prstGeom>
          <a:noFill/>
          <a:ln>
            <a:noFill/>
          </a:ln>
        </p:spPr>
        <p:txBody>
          <a:bodyPr spcFirstLastPara="1" wrap="square" lIns="68575" tIns="68575" rIns="68575" bIns="68575" anchor="t" anchorCtr="0">
            <a:noAutofit/>
          </a:bodyPr>
          <a:lstStyle/>
          <a:p>
            <a:pPr marL="0" lvl="0" indent="0" algn="just" rtl="0">
              <a:lnSpc>
                <a:spcPct val="115000"/>
              </a:lnSpc>
              <a:spcBef>
                <a:spcPts val="0"/>
              </a:spcBef>
              <a:spcAft>
                <a:spcPts val="0"/>
              </a:spcAft>
              <a:buNone/>
            </a:pPr>
            <a:r>
              <a:rPr lang="pt-BR" sz="2600" b="1">
                <a:solidFill>
                  <a:schemeClr val="lt1"/>
                </a:solidFill>
                <a:latin typeface="Space Grotesk"/>
                <a:ea typeface="Space Grotesk"/>
                <a:cs typeface="Space Grotesk"/>
                <a:sym typeface="Space Grotesk"/>
              </a:rPr>
              <a:t>instrumentos</a:t>
            </a:r>
            <a:endParaRPr sz="2600" b="1">
              <a:solidFill>
                <a:schemeClr val="lt1"/>
              </a:solidFill>
              <a:latin typeface="Space Grotesk"/>
              <a:ea typeface="Space Grotesk"/>
              <a:cs typeface="Space Grotesk"/>
              <a:sym typeface="Space Grotesk"/>
            </a:endParaRPr>
          </a:p>
          <a:p>
            <a:pPr marL="0" lvl="0" indent="0" algn="l" rtl="0">
              <a:lnSpc>
                <a:spcPct val="115000"/>
              </a:lnSpc>
              <a:spcBef>
                <a:spcPts val="0"/>
              </a:spcBef>
              <a:spcAft>
                <a:spcPts val="0"/>
              </a:spcAft>
              <a:buNone/>
            </a:pP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AutoNum type="arabicPeriod"/>
            </a:pPr>
            <a:r>
              <a:rPr lang="pt-BR">
                <a:solidFill>
                  <a:schemeClr val="lt1"/>
                </a:solidFill>
                <a:latin typeface="Poppins"/>
                <a:ea typeface="Poppins"/>
                <a:cs typeface="Poppins"/>
                <a:sym typeface="Poppins"/>
              </a:rPr>
              <a:t>Termo de colaboração;​​</a:t>
            </a: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AutoNum type="arabicPeriod"/>
            </a:pPr>
            <a:r>
              <a:rPr lang="pt-BR">
                <a:solidFill>
                  <a:schemeClr val="lt1"/>
                </a:solidFill>
                <a:latin typeface="Poppins"/>
                <a:ea typeface="Poppins"/>
                <a:cs typeface="Poppins"/>
                <a:sym typeface="Poppins"/>
              </a:rPr>
              <a:t>Termo de fomento;​​</a:t>
            </a: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AutoNum type="arabicPeriod"/>
            </a:pPr>
            <a:r>
              <a:rPr lang="pt-BR">
                <a:solidFill>
                  <a:schemeClr val="lt1"/>
                </a:solidFill>
                <a:latin typeface="Poppins"/>
                <a:ea typeface="Poppins"/>
                <a:cs typeface="Poppins"/>
                <a:sym typeface="Poppins"/>
              </a:rPr>
              <a:t>Acordo de cooperação.​​</a:t>
            </a:r>
            <a:endParaRPr>
              <a:solidFill>
                <a:schemeClr val="lt1"/>
              </a:solidFill>
              <a:latin typeface="Poppins"/>
              <a:ea typeface="Poppins"/>
              <a:cs typeface="Poppins"/>
              <a:sym typeface="Poppins"/>
            </a:endParaRPr>
          </a:p>
          <a:p>
            <a:pPr marL="0" lvl="0" indent="0" algn="l" rtl="0">
              <a:lnSpc>
                <a:spcPct val="115000"/>
              </a:lnSpc>
              <a:spcBef>
                <a:spcPts val="0"/>
              </a:spcBef>
              <a:spcAft>
                <a:spcPts val="0"/>
              </a:spcAft>
              <a:buNone/>
            </a:pPr>
            <a:endParaRPr>
              <a:solidFill>
                <a:schemeClr val="lt1"/>
              </a:solidFill>
              <a:latin typeface="Poppins"/>
              <a:ea typeface="Poppins"/>
              <a:cs typeface="Poppins"/>
              <a:sym typeface="Poppins"/>
            </a:endParaRPr>
          </a:p>
          <a:p>
            <a:pPr marL="0" lvl="0" indent="0" algn="l" rtl="0">
              <a:lnSpc>
                <a:spcPct val="115000"/>
              </a:lnSpc>
              <a:spcBef>
                <a:spcPts val="0"/>
              </a:spcBef>
              <a:spcAft>
                <a:spcPts val="0"/>
              </a:spcAft>
              <a:buNone/>
            </a:pPr>
            <a:r>
              <a:rPr lang="pt-BR" b="1">
                <a:solidFill>
                  <a:schemeClr val="dk1"/>
                </a:solidFill>
                <a:highlight>
                  <a:srgbClr val="EDF1E0"/>
                </a:highlight>
                <a:latin typeface="Poppins"/>
                <a:ea typeface="Poppins"/>
                <a:cs typeface="Poppins"/>
                <a:sym typeface="Poppins"/>
              </a:rPr>
              <a:t>não se aplicam às exigências desta lei: ​</a:t>
            </a:r>
            <a:endParaRPr b="1">
              <a:solidFill>
                <a:schemeClr val="dk1"/>
              </a:solidFill>
              <a:highlight>
                <a:srgbClr val="EDF1E0"/>
              </a:highlight>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pt-BR">
                <a:solidFill>
                  <a:schemeClr val="lt1"/>
                </a:solidFill>
                <a:latin typeface="Poppins"/>
                <a:ea typeface="Poppins"/>
                <a:cs typeface="Poppins"/>
                <a:sym typeface="Poppins"/>
              </a:rPr>
              <a:t>Convênio; ​</a:t>
            </a: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pt-BR">
                <a:solidFill>
                  <a:schemeClr val="lt1"/>
                </a:solidFill>
                <a:latin typeface="Poppins"/>
                <a:ea typeface="Poppins"/>
                <a:cs typeface="Poppins"/>
                <a:sym typeface="Poppins"/>
              </a:rPr>
              <a:t>Contratos de Repasse; ​</a:t>
            </a: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pt-BR">
                <a:solidFill>
                  <a:schemeClr val="lt1"/>
                </a:solidFill>
                <a:latin typeface="Poppins"/>
                <a:ea typeface="Poppins"/>
                <a:cs typeface="Poppins"/>
                <a:sym typeface="Poppins"/>
              </a:rPr>
              <a:t>Contratos de Gestão; ​</a:t>
            </a: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pt-BR">
                <a:solidFill>
                  <a:schemeClr val="lt1"/>
                </a:solidFill>
                <a:latin typeface="Poppins"/>
                <a:ea typeface="Poppins"/>
                <a:cs typeface="Poppins"/>
                <a:sym typeface="Poppins"/>
              </a:rPr>
              <a:t>Termos de Parceria; ​</a:t>
            </a: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pt-BR">
                <a:solidFill>
                  <a:schemeClr val="lt1"/>
                </a:solidFill>
                <a:latin typeface="Poppins"/>
                <a:ea typeface="Poppins"/>
                <a:cs typeface="Poppins"/>
                <a:sym typeface="Poppins"/>
              </a:rPr>
              <a:t>Termo de Compromisso Cultural; ​</a:t>
            </a: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pt-BR">
                <a:solidFill>
                  <a:schemeClr val="lt1"/>
                </a:solidFill>
                <a:latin typeface="Poppins"/>
                <a:ea typeface="Poppins"/>
                <a:cs typeface="Poppins"/>
                <a:sym typeface="Poppins"/>
              </a:rPr>
              <a:t>Transferência definidas em políticas específicas; ​</a:t>
            </a:r>
            <a:endParaRPr>
              <a:solidFill>
                <a:schemeClr val="lt1"/>
              </a:solidFill>
              <a:latin typeface="Poppins"/>
              <a:ea typeface="Poppins"/>
              <a:cs typeface="Poppins"/>
              <a:sym typeface="Poppins"/>
            </a:endParaRPr>
          </a:p>
          <a:p>
            <a:pPr marL="457200" lvl="0" indent="-317500" algn="l" rtl="0">
              <a:lnSpc>
                <a:spcPct val="115000"/>
              </a:lnSpc>
              <a:spcBef>
                <a:spcPts val="0"/>
              </a:spcBef>
              <a:spcAft>
                <a:spcPts val="0"/>
              </a:spcAft>
              <a:buClr>
                <a:schemeClr val="lt1"/>
              </a:buClr>
              <a:buSzPts val="1400"/>
              <a:buFont typeface="Poppins"/>
              <a:buChar char="●"/>
            </a:pPr>
            <a:r>
              <a:rPr lang="pt-BR">
                <a:solidFill>
                  <a:schemeClr val="lt1"/>
                </a:solidFill>
                <a:latin typeface="Poppins"/>
                <a:ea typeface="Poppins"/>
                <a:cs typeface="Poppins"/>
                <a:sym typeface="Poppins"/>
              </a:rPr>
              <a:t>Parcerias com o Sistema "S". ​</a:t>
            </a:r>
            <a:endParaRPr>
              <a:solidFill>
                <a:schemeClr val="lt1"/>
              </a:solidFill>
              <a:latin typeface="Poppins"/>
              <a:ea typeface="Poppins"/>
              <a:cs typeface="Poppins"/>
              <a:sym typeface="Poppins"/>
            </a:endParaRPr>
          </a:p>
          <a:p>
            <a:pPr marL="0" lvl="0" indent="0" algn="just" rtl="0">
              <a:lnSpc>
                <a:spcPct val="115000"/>
              </a:lnSpc>
              <a:spcBef>
                <a:spcPts val="0"/>
              </a:spcBef>
              <a:spcAft>
                <a:spcPts val="0"/>
              </a:spcAft>
              <a:buNone/>
            </a:pPr>
            <a:endParaRPr sz="900">
              <a:solidFill>
                <a:schemeClr val="lt1"/>
              </a:solidFill>
              <a:latin typeface="Poppins"/>
              <a:ea typeface="Poppins"/>
              <a:cs typeface="Poppins"/>
              <a:sym typeface="Poppins"/>
            </a:endParaRPr>
          </a:p>
          <a:p>
            <a:pPr marL="0" lvl="0" indent="0" algn="just" rtl="0">
              <a:lnSpc>
                <a:spcPct val="115000"/>
              </a:lnSpc>
              <a:spcBef>
                <a:spcPts val="0"/>
              </a:spcBef>
              <a:spcAft>
                <a:spcPts val="0"/>
              </a:spcAft>
              <a:buNone/>
            </a:pPr>
            <a:r>
              <a:rPr lang="pt-BR" b="1">
                <a:solidFill>
                  <a:schemeClr val="dk1"/>
                </a:solidFill>
                <a:highlight>
                  <a:srgbClr val="EDF1E0"/>
                </a:highlight>
                <a:latin typeface="Poppins"/>
                <a:ea typeface="Poppins"/>
                <a:cs typeface="Poppins"/>
                <a:sym typeface="Poppins"/>
              </a:rPr>
              <a:t>não se aplica às parcerias regidas por esta Lei o disposto na Lei de Licitação</a:t>
            </a:r>
            <a:endParaRPr b="1">
              <a:solidFill>
                <a:schemeClr val="dk1"/>
              </a:solidFill>
              <a:highlight>
                <a:srgbClr val="EDF1E0"/>
              </a:highlight>
              <a:latin typeface="Poppins"/>
              <a:ea typeface="Poppins"/>
              <a:cs typeface="Poppins"/>
              <a:sym typeface="Poppins"/>
            </a:endParaRPr>
          </a:p>
        </p:txBody>
      </p:sp>
      <p:sp>
        <p:nvSpPr>
          <p:cNvPr id="302" name="Google Shape;302;p59"/>
          <p:cNvSpPr txBox="1"/>
          <p:nvPr/>
        </p:nvSpPr>
        <p:spPr>
          <a:xfrm>
            <a:off x="354325" y="1456050"/>
            <a:ext cx="3553800" cy="1115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2800" b="1">
                <a:solidFill>
                  <a:schemeClr val="lt1"/>
                </a:solidFill>
                <a:highlight>
                  <a:srgbClr val="00D000"/>
                </a:highlight>
                <a:latin typeface="Space Grotesk"/>
                <a:ea typeface="Space Grotesk"/>
                <a:cs typeface="Space Grotesk"/>
                <a:sym typeface="Space Grotesk"/>
              </a:rPr>
              <a:t>MROSC </a:t>
            </a:r>
            <a:endParaRPr sz="2800" b="1">
              <a:solidFill>
                <a:schemeClr val="lt1"/>
              </a:solidFill>
              <a:highlight>
                <a:srgbClr val="00D000"/>
              </a:highlight>
              <a:latin typeface="Space Grotesk"/>
              <a:ea typeface="Space Grotesk"/>
              <a:cs typeface="Space Grotesk"/>
              <a:sym typeface="Space Grotesk"/>
            </a:endParaRPr>
          </a:p>
          <a:p>
            <a:pPr marL="0" lvl="0" indent="0" algn="ctr" rtl="0">
              <a:lnSpc>
                <a:spcPct val="115000"/>
              </a:lnSpc>
              <a:spcBef>
                <a:spcPts val="0"/>
              </a:spcBef>
              <a:spcAft>
                <a:spcPts val="0"/>
              </a:spcAft>
              <a:buNone/>
            </a:pPr>
            <a:r>
              <a:rPr lang="pt-BR" sz="2800" b="1">
                <a:solidFill>
                  <a:schemeClr val="lt1"/>
                </a:solidFill>
                <a:highlight>
                  <a:srgbClr val="00D000"/>
                </a:highlight>
                <a:latin typeface="Space Grotesk"/>
                <a:ea typeface="Space Grotesk"/>
                <a:cs typeface="Space Grotesk"/>
                <a:sym typeface="Space Grotesk"/>
              </a:rPr>
              <a:t>LEI Nº 13.019/14​</a:t>
            </a:r>
            <a:endParaRPr sz="2800" b="1">
              <a:solidFill>
                <a:schemeClr val="lt1"/>
              </a:solidFill>
              <a:highlight>
                <a:srgbClr val="00D000"/>
              </a:highlight>
              <a:latin typeface="Space Grotesk"/>
              <a:ea typeface="Space Grotesk"/>
              <a:cs typeface="Space Grotesk"/>
              <a:sym typeface="Space Grotesk"/>
            </a:endParaRPr>
          </a:p>
          <a:p>
            <a:pPr marL="0" lvl="0" indent="0" algn="ctr" rtl="0">
              <a:lnSpc>
                <a:spcPct val="115000"/>
              </a:lnSpc>
              <a:spcBef>
                <a:spcPts val="0"/>
              </a:spcBef>
              <a:spcAft>
                <a:spcPts val="0"/>
              </a:spcAft>
              <a:buNone/>
            </a:pPr>
            <a:r>
              <a:rPr lang="pt-BR">
                <a:solidFill>
                  <a:schemeClr val="lt1"/>
                </a:solidFill>
                <a:latin typeface="Poppins"/>
                <a:ea typeface="Poppins"/>
                <a:cs typeface="Poppins"/>
                <a:sym typeface="Poppins"/>
              </a:rPr>
              <a:t>regime jurídico das parcerias entre a</a:t>
            </a:r>
            <a:endParaRPr>
              <a:solidFill>
                <a:schemeClr val="lt1"/>
              </a:solidFill>
              <a:latin typeface="Poppins"/>
              <a:ea typeface="Poppins"/>
              <a:cs typeface="Poppins"/>
              <a:sym typeface="Poppins"/>
            </a:endParaRPr>
          </a:p>
          <a:p>
            <a:pPr marL="0" lvl="0" indent="0" algn="ctr" rtl="0">
              <a:lnSpc>
                <a:spcPct val="115000"/>
              </a:lnSpc>
              <a:spcBef>
                <a:spcPts val="0"/>
              </a:spcBef>
              <a:spcAft>
                <a:spcPts val="0"/>
              </a:spcAft>
              <a:buNone/>
            </a:pPr>
            <a:r>
              <a:rPr lang="pt-BR">
                <a:solidFill>
                  <a:schemeClr val="lt1"/>
                </a:solidFill>
                <a:latin typeface="Poppins"/>
                <a:ea typeface="Poppins"/>
                <a:cs typeface="Poppins"/>
                <a:sym typeface="Poppins"/>
              </a:rPr>
              <a:t>administração pública e as</a:t>
            </a:r>
            <a:endParaRPr>
              <a:solidFill>
                <a:schemeClr val="lt1"/>
              </a:solidFill>
              <a:latin typeface="Poppins"/>
              <a:ea typeface="Poppins"/>
              <a:cs typeface="Poppins"/>
              <a:sym typeface="Poppins"/>
            </a:endParaRPr>
          </a:p>
          <a:p>
            <a:pPr marL="0" lvl="0" indent="0" algn="ctr" rtl="0">
              <a:lnSpc>
                <a:spcPct val="115000"/>
              </a:lnSpc>
              <a:spcBef>
                <a:spcPts val="0"/>
              </a:spcBef>
              <a:spcAft>
                <a:spcPts val="0"/>
              </a:spcAft>
              <a:buNone/>
            </a:pPr>
            <a:r>
              <a:rPr lang="pt-BR">
                <a:solidFill>
                  <a:schemeClr val="lt1"/>
                </a:solidFill>
                <a:latin typeface="Poppins"/>
                <a:ea typeface="Poppins"/>
                <a:cs typeface="Poppins"/>
                <a:sym typeface="Poppins"/>
              </a:rPr>
              <a:t>organizações da sociedade civil.</a:t>
            </a:r>
            <a:endParaRPr>
              <a:solidFill>
                <a:schemeClr val="lt1"/>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306"/>
        <p:cNvGrpSpPr/>
        <p:nvPr/>
      </p:nvGrpSpPr>
      <p:grpSpPr>
        <a:xfrm>
          <a:off x="0" y="0"/>
          <a:ext cx="0" cy="0"/>
          <a:chOff x="0" y="0"/>
          <a:chExt cx="0" cy="0"/>
        </a:xfrm>
      </p:grpSpPr>
      <p:sp>
        <p:nvSpPr>
          <p:cNvPr id="307" name="Google Shape;307;p60"/>
          <p:cNvSpPr txBox="1"/>
          <p:nvPr/>
        </p:nvSpPr>
        <p:spPr>
          <a:xfrm>
            <a:off x="397850" y="1634694"/>
            <a:ext cx="23769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500" b="1">
                <a:solidFill>
                  <a:schemeClr val="lt1"/>
                </a:solidFill>
                <a:latin typeface="Space Grotesk"/>
                <a:ea typeface="Space Grotesk"/>
                <a:cs typeface="Space Grotesk"/>
                <a:sym typeface="Space Grotesk"/>
              </a:rPr>
              <a:t>Termo de Fomento</a:t>
            </a:r>
            <a:endParaRPr sz="1500" b="1">
              <a:solidFill>
                <a:schemeClr val="lt1"/>
              </a:solidFill>
              <a:latin typeface="Space Grotesk"/>
              <a:ea typeface="Space Grotesk"/>
              <a:cs typeface="Space Grotesk"/>
              <a:sym typeface="Space Grotesk"/>
            </a:endParaRPr>
          </a:p>
        </p:txBody>
      </p:sp>
      <p:sp>
        <p:nvSpPr>
          <p:cNvPr id="308" name="Google Shape;308;p60"/>
          <p:cNvSpPr/>
          <p:nvPr/>
        </p:nvSpPr>
        <p:spPr>
          <a:xfrm>
            <a:off x="6067625" y="-125"/>
            <a:ext cx="3076200" cy="5143500"/>
          </a:xfrm>
          <a:prstGeom prst="rect">
            <a:avLst/>
          </a:prstGeom>
          <a:solidFill>
            <a:srgbClr val="00D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309" name="Google Shape;309;p60"/>
          <p:cNvSpPr/>
          <p:nvPr/>
        </p:nvSpPr>
        <p:spPr>
          <a:xfrm>
            <a:off x="3077225" y="0"/>
            <a:ext cx="2990400" cy="5143500"/>
          </a:xfrm>
          <a:prstGeom prst="rect">
            <a:avLst/>
          </a:prstGeom>
          <a:solidFill>
            <a:srgbClr val="FFD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310" name="Google Shape;310;p60"/>
          <p:cNvSpPr txBox="1"/>
          <p:nvPr/>
        </p:nvSpPr>
        <p:spPr>
          <a:xfrm>
            <a:off x="3314150" y="1666525"/>
            <a:ext cx="25368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600" b="1">
                <a:solidFill>
                  <a:schemeClr val="dk1"/>
                </a:solidFill>
                <a:latin typeface="Space Grotesk"/>
                <a:ea typeface="Space Grotesk"/>
                <a:cs typeface="Space Grotesk"/>
                <a:sym typeface="Space Grotesk"/>
              </a:rPr>
              <a:t>Termo de Colaboração</a:t>
            </a:r>
            <a:endParaRPr sz="1600" b="1">
              <a:solidFill>
                <a:schemeClr val="dk1"/>
              </a:solidFill>
              <a:latin typeface="Space Grotesk"/>
              <a:ea typeface="Space Grotesk"/>
              <a:cs typeface="Space Grotesk"/>
              <a:sym typeface="Space Grotesk"/>
            </a:endParaRPr>
          </a:p>
        </p:txBody>
      </p:sp>
      <p:sp>
        <p:nvSpPr>
          <p:cNvPr id="311" name="Google Shape;311;p60"/>
          <p:cNvSpPr txBox="1"/>
          <p:nvPr/>
        </p:nvSpPr>
        <p:spPr>
          <a:xfrm>
            <a:off x="6367775" y="1666525"/>
            <a:ext cx="25368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600" b="1">
                <a:solidFill>
                  <a:schemeClr val="dk1"/>
                </a:solidFill>
                <a:latin typeface="Space Grotesk"/>
                <a:ea typeface="Space Grotesk"/>
                <a:cs typeface="Space Grotesk"/>
                <a:sym typeface="Space Grotesk"/>
              </a:rPr>
              <a:t>Acordo de Cooperação</a:t>
            </a:r>
            <a:endParaRPr sz="1600" b="1">
              <a:solidFill>
                <a:schemeClr val="dk1"/>
              </a:solidFill>
              <a:latin typeface="Space Grotesk"/>
              <a:ea typeface="Space Grotesk"/>
              <a:cs typeface="Space Grotesk"/>
              <a:sym typeface="Space Grotesk"/>
            </a:endParaRPr>
          </a:p>
        </p:txBody>
      </p:sp>
      <p:sp>
        <p:nvSpPr>
          <p:cNvPr id="312" name="Google Shape;312;p60"/>
          <p:cNvSpPr txBox="1"/>
          <p:nvPr/>
        </p:nvSpPr>
        <p:spPr>
          <a:xfrm>
            <a:off x="288575" y="2155650"/>
            <a:ext cx="2536800" cy="683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300">
                <a:solidFill>
                  <a:schemeClr val="lt1"/>
                </a:solidFill>
                <a:latin typeface="Poppins"/>
                <a:ea typeface="Poppins"/>
                <a:cs typeface="Poppins"/>
                <a:sym typeface="Poppins"/>
              </a:rPr>
              <a:t>contrato para realizar um projeto cuja </a:t>
            </a:r>
            <a:r>
              <a:rPr lang="pt-BR" sz="1300" b="1">
                <a:solidFill>
                  <a:schemeClr val="lt1"/>
                </a:solidFill>
                <a:latin typeface="Poppins"/>
                <a:ea typeface="Poppins"/>
                <a:cs typeface="Poppins"/>
                <a:sym typeface="Poppins"/>
              </a:rPr>
              <a:t>concepção seja da OSC, com transferência de recurso</a:t>
            </a:r>
            <a:endParaRPr sz="1200" b="1">
              <a:solidFill>
                <a:schemeClr val="lt1"/>
              </a:solidFill>
              <a:latin typeface="Poppins"/>
              <a:ea typeface="Poppins"/>
              <a:cs typeface="Poppins"/>
              <a:sym typeface="Poppins"/>
            </a:endParaRPr>
          </a:p>
        </p:txBody>
      </p:sp>
      <p:sp>
        <p:nvSpPr>
          <p:cNvPr id="313" name="Google Shape;313;p60"/>
          <p:cNvSpPr txBox="1"/>
          <p:nvPr/>
        </p:nvSpPr>
        <p:spPr>
          <a:xfrm>
            <a:off x="3203863" y="2155650"/>
            <a:ext cx="2686500" cy="683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300">
                <a:solidFill>
                  <a:schemeClr val="dk1"/>
                </a:solidFill>
                <a:latin typeface="Poppins"/>
                <a:ea typeface="Poppins"/>
                <a:cs typeface="Poppins"/>
                <a:sym typeface="Poppins"/>
              </a:rPr>
              <a:t>contrato para realizar uma atividade ou projeto de </a:t>
            </a:r>
            <a:r>
              <a:rPr lang="pt-BR" sz="1300" b="1">
                <a:solidFill>
                  <a:schemeClr val="dk1"/>
                </a:solidFill>
                <a:latin typeface="Poppins"/>
                <a:ea typeface="Poppins"/>
                <a:cs typeface="Poppins"/>
                <a:sym typeface="Poppins"/>
              </a:rPr>
              <a:t>concepção da administração pública, com transferência de recurso</a:t>
            </a:r>
            <a:endParaRPr sz="1200" b="1">
              <a:solidFill>
                <a:schemeClr val="dk1"/>
              </a:solidFill>
              <a:latin typeface="Poppins"/>
              <a:ea typeface="Poppins"/>
              <a:cs typeface="Poppins"/>
              <a:sym typeface="Poppins"/>
            </a:endParaRPr>
          </a:p>
        </p:txBody>
      </p:sp>
      <p:sp>
        <p:nvSpPr>
          <p:cNvPr id="314" name="Google Shape;314;p60"/>
          <p:cNvSpPr txBox="1"/>
          <p:nvPr/>
        </p:nvSpPr>
        <p:spPr>
          <a:xfrm>
            <a:off x="6319475" y="2155650"/>
            <a:ext cx="2536800" cy="683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300">
                <a:solidFill>
                  <a:schemeClr val="dk1"/>
                </a:solidFill>
                <a:latin typeface="Poppins"/>
                <a:ea typeface="Poppins"/>
                <a:cs typeface="Poppins"/>
                <a:sym typeface="Poppins"/>
              </a:rPr>
              <a:t>contrato para realizar uma atividade ou </a:t>
            </a:r>
            <a:r>
              <a:rPr lang="pt-BR" sz="1300" b="1">
                <a:solidFill>
                  <a:schemeClr val="dk1"/>
                </a:solidFill>
                <a:latin typeface="Poppins"/>
                <a:ea typeface="Poppins"/>
                <a:cs typeface="Poppins"/>
                <a:sym typeface="Poppins"/>
              </a:rPr>
              <a:t>projeto definido entre as partes, sem transferência de recurso​</a:t>
            </a:r>
            <a:endParaRPr sz="1200" b="1">
              <a:solidFill>
                <a:schemeClr val="dk1"/>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B6A2869B-73ED-4E30-A69D-C42226B57BD8}"/>
              </a:ext>
            </a:extLst>
          </p:cNvPr>
          <p:cNvSpPr/>
          <p:nvPr/>
        </p:nvSpPr>
        <p:spPr>
          <a:xfrm>
            <a:off x="4240161" y="0"/>
            <a:ext cx="4903839" cy="5143500"/>
          </a:xfrm>
          <a:custGeom>
            <a:avLst/>
            <a:gdLst>
              <a:gd name="connsiteX0" fmla="*/ 1879831 w 6538452"/>
              <a:gd name="connsiteY0" fmla="*/ 0 h 6858000"/>
              <a:gd name="connsiteX1" fmla="*/ 6536581 w 6538452"/>
              <a:gd name="connsiteY1" fmla="*/ 0 h 6858000"/>
              <a:gd name="connsiteX2" fmla="*/ 6538452 w 6538452"/>
              <a:gd name="connsiteY2" fmla="*/ 1200 h 6858000"/>
              <a:gd name="connsiteX3" fmla="*/ 6538452 w 6538452"/>
              <a:gd name="connsiteY3" fmla="*/ 6858000 h 6858000"/>
              <a:gd name="connsiteX4" fmla="*/ 1665702 w 6538452"/>
              <a:gd name="connsiteY4" fmla="*/ 6858000 h 6858000"/>
              <a:gd name="connsiteX5" fmla="*/ 1531397 w 6538452"/>
              <a:gd name="connsiteY5" fmla="*/ 6752457 h 6858000"/>
              <a:gd name="connsiteX6" fmla="*/ 0 w 6538452"/>
              <a:gd name="connsiteY6" fmla="*/ 3505200 h 6858000"/>
              <a:gd name="connsiteX7" fmla="*/ 1855358 w 6538452"/>
              <a:gd name="connsiteY7" fmla="*/ 156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38452" h="6858000">
                <a:moveTo>
                  <a:pt x="1879831" y="0"/>
                </a:moveTo>
                <a:lnTo>
                  <a:pt x="6536581" y="0"/>
                </a:lnTo>
                <a:lnTo>
                  <a:pt x="6538452" y="1200"/>
                </a:lnTo>
                <a:lnTo>
                  <a:pt x="6538452" y="6858000"/>
                </a:lnTo>
                <a:lnTo>
                  <a:pt x="1665702" y="6858000"/>
                </a:lnTo>
                <a:lnTo>
                  <a:pt x="1531397" y="6752457"/>
                </a:lnTo>
                <a:cubicBezTo>
                  <a:pt x="596134" y="5980610"/>
                  <a:pt x="0" y="4812522"/>
                  <a:pt x="0" y="3505200"/>
                </a:cubicBezTo>
                <a:cubicBezTo>
                  <a:pt x="0" y="2052620"/>
                  <a:pt x="735968" y="771935"/>
                  <a:pt x="1855358" y="15690"/>
                </a:cubicBezTo>
                <a:close/>
              </a:path>
            </a:pathLst>
          </a:custGeom>
          <a:solidFill>
            <a:srgbClr val="FBB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10" name="Freeform: Shape 9">
            <a:extLst>
              <a:ext uri="{FF2B5EF4-FFF2-40B4-BE49-F238E27FC236}">
                <a16:creationId xmlns:a16="http://schemas.microsoft.com/office/drawing/2014/main" id="{77C55F81-6C21-4A22-B9B7-EEE7B2C1FEC0}"/>
              </a:ext>
            </a:extLst>
          </p:cNvPr>
          <p:cNvSpPr/>
          <p:nvPr/>
        </p:nvSpPr>
        <p:spPr>
          <a:xfrm>
            <a:off x="5302046" y="0"/>
            <a:ext cx="3841955" cy="5143500"/>
          </a:xfrm>
          <a:custGeom>
            <a:avLst/>
            <a:gdLst>
              <a:gd name="connsiteX0" fmla="*/ 1879831 w 5122607"/>
              <a:gd name="connsiteY0" fmla="*/ 0 h 6858000"/>
              <a:gd name="connsiteX1" fmla="*/ 5122607 w 5122607"/>
              <a:gd name="connsiteY1" fmla="*/ 0 h 6858000"/>
              <a:gd name="connsiteX2" fmla="*/ 5122607 w 5122607"/>
              <a:gd name="connsiteY2" fmla="*/ 6858000 h 6858000"/>
              <a:gd name="connsiteX3" fmla="*/ 1665702 w 5122607"/>
              <a:gd name="connsiteY3" fmla="*/ 6858000 h 6858000"/>
              <a:gd name="connsiteX4" fmla="*/ 1531396 w 5122607"/>
              <a:gd name="connsiteY4" fmla="*/ 6752457 h 6858000"/>
              <a:gd name="connsiteX5" fmla="*/ 0 w 5122607"/>
              <a:gd name="connsiteY5" fmla="*/ 3505200 h 6858000"/>
              <a:gd name="connsiteX6" fmla="*/ 1855358 w 5122607"/>
              <a:gd name="connsiteY6" fmla="*/ 156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2607" h="6858000">
                <a:moveTo>
                  <a:pt x="1879831" y="0"/>
                </a:moveTo>
                <a:lnTo>
                  <a:pt x="5122607" y="0"/>
                </a:lnTo>
                <a:lnTo>
                  <a:pt x="5122607" y="6858000"/>
                </a:lnTo>
                <a:lnTo>
                  <a:pt x="1665702" y="6858000"/>
                </a:lnTo>
                <a:lnTo>
                  <a:pt x="1531396" y="6752457"/>
                </a:lnTo>
                <a:cubicBezTo>
                  <a:pt x="596134" y="5980610"/>
                  <a:pt x="0" y="4812522"/>
                  <a:pt x="0" y="3505200"/>
                </a:cubicBezTo>
                <a:cubicBezTo>
                  <a:pt x="0" y="2052620"/>
                  <a:pt x="735968" y="771935"/>
                  <a:pt x="1855358" y="15690"/>
                </a:cubicBezTo>
                <a:close/>
              </a:path>
            </a:pathLst>
          </a:cu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19" name="Rectangle: Rounded Corners 18">
            <a:extLst>
              <a:ext uri="{FF2B5EF4-FFF2-40B4-BE49-F238E27FC236}">
                <a16:creationId xmlns:a16="http://schemas.microsoft.com/office/drawing/2014/main" id="{96803F23-785D-46CA-96DA-88E45FC0ADDF}"/>
              </a:ext>
            </a:extLst>
          </p:cNvPr>
          <p:cNvSpPr/>
          <p:nvPr/>
        </p:nvSpPr>
        <p:spPr>
          <a:xfrm>
            <a:off x="659420" y="1750942"/>
            <a:ext cx="3933637" cy="34289"/>
          </a:xfrm>
          <a:prstGeom prst="roundRect">
            <a:avLst>
              <a:gd name="adj" fmla="val 50000"/>
            </a:avLst>
          </a:prstGeom>
          <a:solidFill>
            <a:srgbClr val="FBB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51" name="EFFECT">
            <a:extLst>
              <a:ext uri="{FF2B5EF4-FFF2-40B4-BE49-F238E27FC236}">
                <a16:creationId xmlns:a16="http://schemas.microsoft.com/office/drawing/2014/main" id="{2BF433BC-50D2-41C0-933B-B2223978C0A8}"/>
              </a:ext>
            </a:extLst>
          </p:cNvPr>
          <p:cNvSpPr/>
          <p:nvPr/>
        </p:nvSpPr>
        <p:spPr>
          <a:xfrm>
            <a:off x="4889417" y="310058"/>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54" name="EFFECT">
            <a:extLst>
              <a:ext uri="{FF2B5EF4-FFF2-40B4-BE49-F238E27FC236}">
                <a16:creationId xmlns:a16="http://schemas.microsoft.com/office/drawing/2014/main" id="{1BB7ED62-A2EF-4A27-B398-0C439A6DA715}"/>
              </a:ext>
            </a:extLst>
          </p:cNvPr>
          <p:cNvSpPr/>
          <p:nvPr/>
        </p:nvSpPr>
        <p:spPr>
          <a:xfrm>
            <a:off x="2570377" y="402992"/>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56" name="EFFECT">
            <a:extLst>
              <a:ext uri="{FF2B5EF4-FFF2-40B4-BE49-F238E27FC236}">
                <a16:creationId xmlns:a16="http://schemas.microsoft.com/office/drawing/2014/main" id="{25A5E681-7349-46C4-B2C0-CC6740766270}"/>
              </a:ext>
            </a:extLst>
          </p:cNvPr>
          <p:cNvSpPr/>
          <p:nvPr/>
        </p:nvSpPr>
        <p:spPr>
          <a:xfrm>
            <a:off x="281561" y="1799869"/>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57" name="EFFECT">
            <a:extLst>
              <a:ext uri="{FF2B5EF4-FFF2-40B4-BE49-F238E27FC236}">
                <a16:creationId xmlns:a16="http://schemas.microsoft.com/office/drawing/2014/main" id="{05B7B3DA-B840-45C3-9E8A-B5ED8AF8CE1C}"/>
              </a:ext>
            </a:extLst>
          </p:cNvPr>
          <p:cNvSpPr/>
          <p:nvPr/>
        </p:nvSpPr>
        <p:spPr>
          <a:xfrm>
            <a:off x="3569818" y="2138261"/>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58" name="EFFECT">
            <a:extLst>
              <a:ext uri="{FF2B5EF4-FFF2-40B4-BE49-F238E27FC236}">
                <a16:creationId xmlns:a16="http://schemas.microsoft.com/office/drawing/2014/main" id="{50F7C9E0-1223-4A8E-9FEA-BC66E57D907E}"/>
              </a:ext>
            </a:extLst>
          </p:cNvPr>
          <p:cNvSpPr/>
          <p:nvPr/>
        </p:nvSpPr>
        <p:spPr>
          <a:xfrm>
            <a:off x="3922883" y="889265"/>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59" name="EFFECT">
            <a:extLst>
              <a:ext uri="{FF2B5EF4-FFF2-40B4-BE49-F238E27FC236}">
                <a16:creationId xmlns:a16="http://schemas.microsoft.com/office/drawing/2014/main" id="{C052AF92-7700-4725-B6D7-D16CD01AC500}"/>
              </a:ext>
            </a:extLst>
          </p:cNvPr>
          <p:cNvSpPr/>
          <p:nvPr/>
        </p:nvSpPr>
        <p:spPr>
          <a:xfrm>
            <a:off x="328028" y="615613"/>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63" name="EFFECT">
            <a:extLst>
              <a:ext uri="{FF2B5EF4-FFF2-40B4-BE49-F238E27FC236}">
                <a16:creationId xmlns:a16="http://schemas.microsoft.com/office/drawing/2014/main" id="{0073176C-85C6-4541-B044-6EA2DCA1EDF6}"/>
              </a:ext>
            </a:extLst>
          </p:cNvPr>
          <p:cNvSpPr/>
          <p:nvPr/>
        </p:nvSpPr>
        <p:spPr>
          <a:xfrm>
            <a:off x="3816950" y="3593060"/>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64" name="EFFECT">
            <a:extLst>
              <a:ext uri="{FF2B5EF4-FFF2-40B4-BE49-F238E27FC236}">
                <a16:creationId xmlns:a16="http://schemas.microsoft.com/office/drawing/2014/main" id="{0C80510C-CC34-4E53-B621-BD9E5407EA7A}"/>
              </a:ext>
            </a:extLst>
          </p:cNvPr>
          <p:cNvSpPr/>
          <p:nvPr/>
        </p:nvSpPr>
        <p:spPr>
          <a:xfrm>
            <a:off x="4500122" y="4521263"/>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65" name="EFFECT">
            <a:extLst>
              <a:ext uri="{FF2B5EF4-FFF2-40B4-BE49-F238E27FC236}">
                <a16:creationId xmlns:a16="http://schemas.microsoft.com/office/drawing/2014/main" id="{B0A6C8C0-1819-475C-A14B-91CEBC35D3B0}"/>
              </a:ext>
            </a:extLst>
          </p:cNvPr>
          <p:cNvSpPr/>
          <p:nvPr/>
        </p:nvSpPr>
        <p:spPr>
          <a:xfrm>
            <a:off x="386389" y="4351802"/>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67" name="EFFECT">
            <a:extLst>
              <a:ext uri="{FF2B5EF4-FFF2-40B4-BE49-F238E27FC236}">
                <a16:creationId xmlns:a16="http://schemas.microsoft.com/office/drawing/2014/main" id="{13DAB08A-98E1-479D-BC34-C3FF6BE09147}"/>
              </a:ext>
            </a:extLst>
          </p:cNvPr>
          <p:cNvSpPr/>
          <p:nvPr/>
        </p:nvSpPr>
        <p:spPr>
          <a:xfrm>
            <a:off x="4061197" y="531596"/>
            <a:ext cx="428625" cy="428625"/>
          </a:xfrm>
          <a:prstGeom prst="mathPlus">
            <a:avLst/>
          </a:prstGeom>
          <a:solidFill>
            <a:srgbClr val="FBB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37" name="EFFECT">
            <a:extLst>
              <a:ext uri="{FF2B5EF4-FFF2-40B4-BE49-F238E27FC236}">
                <a16:creationId xmlns:a16="http://schemas.microsoft.com/office/drawing/2014/main" id="{0C80510C-CC34-4E53-B621-BD9E5407EA7A}"/>
              </a:ext>
            </a:extLst>
          </p:cNvPr>
          <p:cNvSpPr/>
          <p:nvPr/>
        </p:nvSpPr>
        <p:spPr>
          <a:xfrm>
            <a:off x="357572" y="3033878"/>
            <a:ext cx="92934" cy="92934"/>
          </a:xfrm>
          <a:prstGeom prst="ellipse">
            <a:avLst/>
          </a:prstGeom>
          <a:solidFill>
            <a:srgbClr val="EF5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21" name="TEXT">
            <a:extLst>
              <a:ext uri="{FF2B5EF4-FFF2-40B4-BE49-F238E27FC236}">
                <a16:creationId xmlns:a16="http://schemas.microsoft.com/office/drawing/2014/main" id="{7A498642-07D5-FC45-B7FE-B5AE7B73AE31}"/>
              </a:ext>
            </a:extLst>
          </p:cNvPr>
          <p:cNvSpPr txBox="1"/>
          <p:nvPr/>
        </p:nvSpPr>
        <p:spPr>
          <a:xfrm>
            <a:off x="870860" y="3981297"/>
            <a:ext cx="2843566" cy="184666"/>
          </a:xfrm>
          <a:prstGeom prst="rect">
            <a:avLst/>
          </a:prstGeom>
          <a:noFill/>
        </p:spPr>
        <p:txBody>
          <a:bodyPr wrap="square" lIns="0" tIns="0" rIns="0" bIns="0" rtlCol="0">
            <a:spAutoFit/>
          </a:bodyPr>
          <a:lstStyle/>
          <a:p>
            <a:r>
              <a:rPr lang="pt-BR" sz="1200" b="1" dirty="0">
                <a:solidFill>
                  <a:srgbClr val="072361"/>
                </a:solidFill>
                <a:latin typeface="Arial" panose="020B0604020202020204" pitchFamily="34" charset="0"/>
                <a:cs typeface="Arial" panose="020B0604020202020204" pitchFamily="34" charset="0"/>
              </a:rPr>
              <a:t>Instalados</a:t>
            </a:r>
          </a:p>
        </p:txBody>
      </p:sp>
      <p:sp>
        <p:nvSpPr>
          <p:cNvPr id="22" name="SHAPE">
            <a:extLst>
              <a:ext uri="{FF2B5EF4-FFF2-40B4-BE49-F238E27FC236}">
                <a16:creationId xmlns:a16="http://schemas.microsoft.com/office/drawing/2014/main" id="{1E14F409-D108-FC88-82DD-D78C8D9F82F3}"/>
              </a:ext>
            </a:extLst>
          </p:cNvPr>
          <p:cNvSpPr/>
          <p:nvPr/>
        </p:nvSpPr>
        <p:spPr>
          <a:xfrm>
            <a:off x="664030" y="3996319"/>
            <a:ext cx="168559" cy="156689"/>
          </a:xfrm>
          <a:prstGeom prst="ellipse">
            <a:avLst/>
          </a:prstGeom>
          <a:solidFill>
            <a:srgbClr val="0C8E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23" name="TEXT">
            <a:extLst>
              <a:ext uri="{FF2B5EF4-FFF2-40B4-BE49-F238E27FC236}">
                <a16:creationId xmlns:a16="http://schemas.microsoft.com/office/drawing/2014/main" id="{7A498642-07D5-FC45-B7FE-B5AE7B73AE31}"/>
              </a:ext>
            </a:extLst>
          </p:cNvPr>
          <p:cNvSpPr txBox="1"/>
          <p:nvPr/>
        </p:nvSpPr>
        <p:spPr>
          <a:xfrm>
            <a:off x="870859" y="4260070"/>
            <a:ext cx="2801683" cy="184666"/>
          </a:xfrm>
          <a:prstGeom prst="rect">
            <a:avLst/>
          </a:prstGeom>
          <a:noFill/>
        </p:spPr>
        <p:txBody>
          <a:bodyPr wrap="square" lIns="0" tIns="0" rIns="0" bIns="0" rtlCol="0">
            <a:spAutoFit/>
          </a:bodyPr>
          <a:lstStyle/>
          <a:p>
            <a:r>
              <a:rPr lang="pt-BR" sz="1200" b="1" dirty="0">
                <a:solidFill>
                  <a:srgbClr val="072361"/>
                </a:solidFill>
                <a:latin typeface="Arial" panose="020B0604020202020204" pitchFamily="34" charset="0"/>
                <a:cs typeface="Arial" panose="020B0604020202020204" pitchFamily="34" charset="0"/>
              </a:rPr>
              <a:t>Em processo de instalação</a:t>
            </a:r>
          </a:p>
        </p:txBody>
      </p:sp>
      <p:sp>
        <p:nvSpPr>
          <p:cNvPr id="24" name="SHAPE">
            <a:extLst>
              <a:ext uri="{FF2B5EF4-FFF2-40B4-BE49-F238E27FC236}">
                <a16:creationId xmlns:a16="http://schemas.microsoft.com/office/drawing/2014/main" id="{1E14F409-D108-FC88-82DD-D78C8D9F82F3}"/>
              </a:ext>
            </a:extLst>
          </p:cNvPr>
          <p:cNvSpPr/>
          <p:nvPr/>
        </p:nvSpPr>
        <p:spPr>
          <a:xfrm>
            <a:off x="664030" y="4288048"/>
            <a:ext cx="168559" cy="156689"/>
          </a:xfrm>
          <a:prstGeom prst="ellipse">
            <a:avLst/>
          </a:prstGeom>
          <a:solidFill>
            <a:srgbClr val="FBB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Arial" panose="020B0604020202020204" pitchFamily="34" charset="0"/>
            </a:endParaRPr>
          </a:p>
        </p:txBody>
      </p:sp>
      <p:sp>
        <p:nvSpPr>
          <p:cNvPr id="25" name="TEXT">
            <a:extLst>
              <a:ext uri="{FF2B5EF4-FFF2-40B4-BE49-F238E27FC236}">
                <a16:creationId xmlns:a16="http://schemas.microsoft.com/office/drawing/2014/main" id="{65AEE623-4663-72B9-5226-0A8CC5533CA6}"/>
              </a:ext>
            </a:extLst>
          </p:cNvPr>
          <p:cNvSpPr txBox="1"/>
          <p:nvPr/>
        </p:nvSpPr>
        <p:spPr>
          <a:xfrm>
            <a:off x="671188" y="1967898"/>
            <a:ext cx="3367330" cy="288541"/>
          </a:xfrm>
          <a:prstGeom prst="rect">
            <a:avLst/>
          </a:prstGeom>
          <a:noFill/>
        </p:spPr>
        <p:txBody>
          <a:bodyPr wrap="square" lIns="0" tIns="0" rIns="0" bIns="0" rtlCol="0">
            <a:spAutoFit/>
          </a:bodyPr>
          <a:lstStyle/>
          <a:p>
            <a:r>
              <a:rPr lang="pt-BR" sz="1875" b="1" dirty="0">
                <a:solidFill>
                  <a:srgbClr val="072361"/>
                </a:solidFill>
                <a:latin typeface="Arial" panose="020B0604020202020204" pitchFamily="34" charset="0"/>
                <a:cs typeface="Arial" panose="020B0604020202020204" pitchFamily="34" charset="0"/>
              </a:rPr>
              <a:t>CONFOCOS pelo Brasil:</a:t>
            </a:r>
          </a:p>
        </p:txBody>
      </p:sp>
      <p:sp>
        <p:nvSpPr>
          <p:cNvPr id="30" name="TEXT">
            <a:extLst>
              <a:ext uri="{FF2B5EF4-FFF2-40B4-BE49-F238E27FC236}">
                <a16:creationId xmlns:a16="http://schemas.microsoft.com/office/drawing/2014/main" id="{65AEE623-4663-72B9-5226-0A8CC5533CA6}"/>
              </a:ext>
            </a:extLst>
          </p:cNvPr>
          <p:cNvSpPr txBox="1"/>
          <p:nvPr/>
        </p:nvSpPr>
        <p:spPr>
          <a:xfrm>
            <a:off x="671188" y="797525"/>
            <a:ext cx="3367330" cy="865622"/>
          </a:xfrm>
          <a:prstGeom prst="rect">
            <a:avLst/>
          </a:prstGeom>
          <a:noFill/>
        </p:spPr>
        <p:txBody>
          <a:bodyPr wrap="square" lIns="0" tIns="0" rIns="0" bIns="0" rtlCol="0">
            <a:spAutoFit/>
          </a:bodyPr>
          <a:lstStyle/>
          <a:p>
            <a:r>
              <a:rPr lang="pt-BR" sz="1875" b="1" dirty="0">
                <a:solidFill>
                  <a:srgbClr val="072361"/>
                </a:solidFill>
                <a:latin typeface="Arial Black" panose="020B0A04020102020204" pitchFamily="34" charset="0"/>
              </a:rPr>
              <a:t>INSTALAÇÃO DO CONSELHO DE FOMENTO E COLABORAÇÃO</a:t>
            </a:r>
          </a:p>
        </p:txBody>
      </p:sp>
      <p:sp>
        <p:nvSpPr>
          <p:cNvPr id="33" name="BORDER">
            <a:extLst>
              <a:ext uri="{FF2B5EF4-FFF2-40B4-BE49-F238E27FC236}">
                <a16:creationId xmlns:a16="http://schemas.microsoft.com/office/drawing/2014/main" id="{5D4B15F9-CA96-9936-34E4-F4FE37C627B3}"/>
              </a:ext>
            </a:extLst>
          </p:cNvPr>
          <p:cNvSpPr/>
          <p:nvPr/>
        </p:nvSpPr>
        <p:spPr>
          <a:xfrm>
            <a:off x="671188" y="3560681"/>
            <a:ext cx="2508794" cy="293685"/>
          </a:xfrm>
          <a:prstGeom prst="rect">
            <a:avLst/>
          </a:prstGeom>
          <a:solidFill>
            <a:srgbClr val="072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dirty="0">
              <a:latin typeface="Arial" panose="020B0604020202020204" pitchFamily="34" charset="0"/>
            </a:endParaRPr>
          </a:p>
        </p:txBody>
      </p:sp>
      <p:sp>
        <p:nvSpPr>
          <p:cNvPr id="38" name="TEXT">
            <a:extLst>
              <a:ext uri="{FF2B5EF4-FFF2-40B4-BE49-F238E27FC236}">
                <a16:creationId xmlns:a16="http://schemas.microsoft.com/office/drawing/2014/main" id="{9144CB3A-8C2D-3CDE-93B3-44F02A652ADA}"/>
              </a:ext>
            </a:extLst>
          </p:cNvPr>
          <p:cNvSpPr txBox="1"/>
          <p:nvPr/>
        </p:nvSpPr>
        <p:spPr>
          <a:xfrm>
            <a:off x="680022" y="3614260"/>
            <a:ext cx="2499960" cy="184666"/>
          </a:xfrm>
          <a:prstGeom prst="rect">
            <a:avLst/>
          </a:prstGeom>
          <a:noFill/>
        </p:spPr>
        <p:txBody>
          <a:bodyPr wrap="square" lIns="0" tIns="0" rIns="0" bIns="0" rtlCol="0">
            <a:spAutoFit/>
          </a:bodyPr>
          <a:lstStyle/>
          <a:p>
            <a:pPr algn="ctr"/>
            <a:r>
              <a:rPr lang="pt-BR" sz="1200" b="1" dirty="0">
                <a:solidFill>
                  <a:schemeClr val="bg1"/>
                </a:solidFill>
                <a:latin typeface="Arial" panose="020B0604020202020204" pitchFamily="34" charset="0"/>
                <a:ea typeface="Titillium" charset="0"/>
                <a:cs typeface="Arial" panose="020B0604020202020204" pitchFamily="34" charset="0"/>
              </a:rPr>
              <a:t>CONFOCO Municipal e Estadual</a:t>
            </a:r>
            <a:endParaRPr lang="en-US" sz="1200" b="1" dirty="0">
              <a:solidFill>
                <a:schemeClr val="bg1"/>
              </a:solidFill>
              <a:latin typeface="Arial" panose="020B0604020202020204" pitchFamily="34" charset="0"/>
              <a:ea typeface="Titillium" charset="0"/>
              <a:cs typeface="Arial" panose="020B0604020202020204" pitchFamily="34" charset="0"/>
            </a:endParaRPr>
          </a:p>
        </p:txBody>
      </p:sp>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0792" y="2391786"/>
            <a:ext cx="1977470" cy="988736"/>
          </a:xfrm>
          <a:prstGeom prst="rect">
            <a:avLst/>
          </a:prstGeom>
        </p:spPr>
      </p:pic>
      <p:sp>
        <p:nvSpPr>
          <p:cNvPr id="39" name="BORDER">
            <a:extLst>
              <a:ext uri="{FF2B5EF4-FFF2-40B4-BE49-F238E27FC236}">
                <a16:creationId xmlns:a16="http://schemas.microsoft.com/office/drawing/2014/main" id="{5D4B15F9-CA96-9936-34E4-F4FE37C627B3}"/>
              </a:ext>
            </a:extLst>
          </p:cNvPr>
          <p:cNvSpPr/>
          <p:nvPr/>
        </p:nvSpPr>
        <p:spPr>
          <a:xfrm>
            <a:off x="671188" y="2547757"/>
            <a:ext cx="931944" cy="497412"/>
          </a:xfrm>
          <a:prstGeom prst="rect">
            <a:avLst/>
          </a:prstGeom>
          <a:solidFill>
            <a:srgbClr val="072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dirty="0">
              <a:latin typeface="Arial" panose="020B0604020202020204" pitchFamily="34" charset="0"/>
            </a:endParaRPr>
          </a:p>
        </p:txBody>
      </p:sp>
      <p:sp>
        <p:nvSpPr>
          <p:cNvPr id="40" name="TEXT">
            <a:extLst>
              <a:ext uri="{FF2B5EF4-FFF2-40B4-BE49-F238E27FC236}">
                <a16:creationId xmlns:a16="http://schemas.microsoft.com/office/drawing/2014/main" id="{9144CB3A-8C2D-3CDE-93B3-44F02A652ADA}"/>
              </a:ext>
            </a:extLst>
          </p:cNvPr>
          <p:cNvSpPr txBox="1"/>
          <p:nvPr/>
        </p:nvSpPr>
        <p:spPr>
          <a:xfrm>
            <a:off x="680023" y="2610861"/>
            <a:ext cx="916818" cy="369332"/>
          </a:xfrm>
          <a:prstGeom prst="rect">
            <a:avLst/>
          </a:prstGeom>
          <a:noFill/>
        </p:spPr>
        <p:txBody>
          <a:bodyPr wrap="square" lIns="0" tIns="0" rIns="0" bIns="0" rtlCol="0">
            <a:spAutoFit/>
          </a:bodyPr>
          <a:lstStyle/>
          <a:p>
            <a:pPr algn="ctr"/>
            <a:r>
              <a:rPr lang="pt-BR" sz="1200" b="1" dirty="0">
                <a:solidFill>
                  <a:schemeClr val="bg1"/>
                </a:solidFill>
                <a:latin typeface="Arial" panose="020B0604020202020204" pitchFamily="34" charset="0"/>
                <a:ea typeface="Titillium" charset="0"/>
                <a:cs typeface="Arial" panose="020B0604020202020204" pitchFamily="34" charset="0"/>
              </a:rPr>
              <a:t>CONFOCO Nacional</a:t>
            </a:r>
            <a:endParaRPr lang="en-US" sz="1200" b="1" dirty="0">
              <a:solidFill>
                <a:schemeClr val="bg1"/>
              </a:solidFill>
              <a:latin typeface="Arial" panose="020B0604020202020204" pitchFamily="34" charset="0"/>
              <a:ea typeface="Titillium" charset="0"/>
              <a:cs typeface="Arial" panose="020B0604020202020204" pitchFamily="34" charset="0"/>
            </a:endParaRPr>
          </a:p>
        </p:txBody>
      </p:sp>
      <p:pic>
        <p:nvPicPr>
          <p:cNvPr id="4" name="Imagem 3">
            <a:extLst>
              <a:ext uri="{FF2B5EF4-FFF2-40B4-BE49-F238E27FC236}">
                <a16:creationId xmlns:a16="http://schemas.microsoft.com/office/drawing/2014/main" id="{BBA24F6F-23DC-5DEB-2875-72697CD3E9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751" y="181725"/>
            <a:ext cx="5264431" cy="4858273"/>
          </a:xfrm>
          <a:prstGeom prst="rect">
            <a:avLst/>
          </a:prstGeom>
        </p:spPr>
      </p:pic>
    </p:spTree>
    <p:extLst>
      <p:ext uri="{BB962C8B-B14F-4D97-AF65-F5344CB8AC3E}">
        <p14:creationId xmlns:p14="http://schemas.microsoft.com/office/powerpoint/2010/main" val="1839275393"/>
      </p:ext>
    </p:extLst>
  </p:cSld>
  <p:clrMapOvr>
    <a:masterClrMapping/>
  </p:clrMapOvr>
  <mc:AlternateContent xmlns:mc="http://schemas.openxmlformats.org/markup-compatibility/2006" xmlns:p14="http://schemas.microsoft.com/office/powerpoint/2010/main">
    <mc:Choice Requires="p14">
      <p:transition advClick="0" advTm="100">
        <p14:flythrough dir="out"/>
      </p:transition>
    </mc:Choice>
    <mc:Fallback xmlns="">
      <p:transition advClick="0"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 calcmode="lin" valueType="num">
                                      <p:cBhvr>
                                        <p:cTn id="9" dur="500" fill="hold"/>
                                        <p:tgtEl>
                                          <p:spTgt spid="51"/>
                                        </p:tgtEl>
                                        <p:attrNameLst>
                                          <p:attrName>style.rotation</p:attrName>
                                        </p:attrNameLst>
                                      </p:cBhvr>
                                      <p:tavLst>
                                        <p:tav tm="0">
                                          <p:val>
                                            <p:fltVal val="360"/>
                                          </p:val>
                                        </p:tav>
                                        <p:tav tm="100000">
                                          <p:val>
                                            <p:fltVal val="0"/>
                                          </p:val>
                                        </p:tav>
                                      </p:tavLst>
                                    </p:anim>
                                    <p:animEffect transition="in" filter="fade">
                                      <p:cBhvr>
                                        <p:cTn id="10" dur="500"/>
                                        <p:tgtEl>
                                          <p:spTgt spid="51"/>
                                        </p:tgtEl>
                                      </p:cBhvr>
                                    </p:animEffect>
                                  </p:childTnLst>
                                </p:cTn>
                              </p:par>
                              <p:par>
                                <p:cTn id="11" presetID="49" presetClass="exit" presetSubtype="0" accel="100000" fill="hold" grpId="1" nodeType="withEffect">
                                  <p:stCondLst>
                                    <p:cond delay="500"/>
                                  </p:stCondLst>
                                  <p:childTnLst>
                                    <p:anim calcmode="lin" valueType="num">
                                      <p:cBhvr>
                                        <p:cTn id="12" dur="500"/>
                                        <p:tgtEl>
                                          <p:spTgt spid="51"/>
                                        </p:tgtEl>
                                        <p:attrNameLst>
                                          <p:attrName>ppt_w</p:attrName>
                                        </p:attrNameLst>
                                      </p:cBhvr>
                                      <p:tavLst>
                                        <p:tav tm="0">
                                          <p:val>
                                            <p:strVal val="ppt_w"/>
                                          </p:val>
                                        </p:tav>
                                        <p:tav tm="100000">
                                          <p:val>
                                            <p:fltVal val="0"/>
                                          </p:val>
                                        </p:tav>
                                      </p:tavLst>
                                    </p:anim>
                                    <p:anim calcmode="lin" valueType="num">
                                      <p:cBhvr>
                                        <p:cTn id="13" dur="500"/>
                                        <p:tgtEl>
                                          <p:spTgt spid="51"/>
                                        </p:tgtEl>
                                        <p:attrNameLst>
                                          <p:attrName>ppt_h</p:attrName>
                                        </p:attrNameLst>
                                      </p:cBhvr>
                                      <p:tavLst>
                                        <p:tav tm="0">
                                          <p:val>
                                            <p:strVal val="ppt_h"/>
                                          </p:val>
                                        </p:tav>
                                        <p:tav tm="100000">
                                          <p:val>
                                            <p:fltVal val="0"/>
                                          </p:val>
                                        </p:tav>
                                      </p:tavLst>
                                    </p:anim>
                                    <p:anim calcmode="lin" valueType="num">
                                      <p:cBhvr>
                                        <p:cTn id="14" dur="500"/>
                                        <p:tgtEl>
                                          <p:spTgt spid="51"/>
                                        </p:tgtEl>
                                        <p:attrNameLst>
                                          <p:attrName>style.rotation</p:attrName>
                                        </p:attrNameLst>
                                      </p:cBhvr>
                                      <p:tavLst>
                                        <p:tav tm="0">
                                          <p:val>
                                            <p:fltVal val="0"/>
                                          </p:val>
                                        </p:tav>
                                        <p:tav tm="100000">
                                          <p:val>
                                            <p:fltVal val="360"/>
                                          </p:val>
                                        </p:tav>
                                      </p:tavLst>
                                    </p:anim>
                                    <p:animEffect transition="out" filter="fade">
                                      <p:cBhvr>
                                        <p:cTn id="15" dur="500"/>
                                        <p:tgtEl>
                                          <p:spTgt spid="51"/>
                                        </p:tgtEl>
                                      </p:cBhvr>
                                    </p:animEffect>
                                    <p:set>
                                      <p:cBhvr>
                                        <p:cTn id="16" dur="1" fill="hold">
                                          <p:stCondLst>
                                            <p:cond delay="499"/>
                                          </p:stCondLst>
                                        </p:cTn>
                                        <p:tgtEl>
                                          <p:spTgt spid="51"/>
                                        </p:tgtEl>
                                        <p:attrNameLst>
                                          <p:attrName>style.visibility</p:attrName>
                                        </p:attrNameLst>
                                      </p:cBhvr>
                                      <p:to>
                                        <p:strVal val="hidden"/>
                                      </p:to>
                                    </p:set>
                                  </p:childTnLst>
                                </p:cTn>
                              </p:par>
                              <p:par>
                                <p:cTn id="17" presetID="49" presetClass="entr" presetSubtype="0" decel="100000" fill="hold" grpId="0" nodeType="withEffect">
                                  <p:stCondLst>
                                    <p:cond delay="1500"/>
                                  </p:stCondLst>
                                  <p:childTnLst>
                                    <p:set>
                                      <p:cBhvr>
                                        <p:cTn id="18" dur="1" fill="hold">
                                          <p:stCondLst>
                                            <p:cond delay="0"/>
                                          </p:stCondLst>
                                        </p:cTn>
                                        <p:tgtEl>
                                          <p:spTgt spid="54"/>
                                        </p:tgtEl>
                                        <p:attrNameLst>
                                          <p:attrName>style.visibility</p:attrName>
                                        </p:attrNameLst>
                                      </p:cBhvr>
                                      <p:to>
                                        <p:strVal val="visible"/>
                                      </p:to>
                                    </p:set>
                                    <p:anim calcmode="lin" valueType="num">
                                      <p:cBhvr>
                                        <p:cTn id="19" dur="500" fill="hold"/>
                                        <p:tgtEl>
                                          <p:spTgt spid="54"/>
                                        </p:tgtEl>
                                        <p:attrNameLst>
                                          <p:attrName>ppt_w</p:attrName>
                                        </p:attrNameLst>
                                      </p:cBhvr>
                                      <p:tavLst>
                                        <p:tav tm="0">
                                          <p:val>
                                            <p:fltVal val="0"/>
                                          </p:val>
                                        </p:tav>
                                        <p:tav tm="100000">
                                          <p:val>
                                            <p:strVal val="#ppt_w"/>
                                          </p:val>
                                        </p:tav>
                                      </p:tavLst>
                                    </p:anim>
                                    <p:anim calcmode="lin" valueType="num">
                                      <p:cBhvr>
                                        <p:cTn id="20" dur="500" fill="hold"/>
                                        <p:tgtEl>
                                          <p:spTgt spid="54"/>
                                        </p:tgtEl>
                                        <p:attrNameLst>
                                          <p:attrName>ppt_h</p:attrName>
                                        </p:attrNameLst>
                                      </p:cBhvr>
                                      <p:tavLst>
                                        <p:tav tm="0">
                                          <p:val>
                                            <p:fltVal val="0"/>
                                          </p:val>
                                        </p:tav>
                                        <p:tav tm="100000">
                                          <p:val>
                                            <p:strVal val="#ppt_h"/>
                                          </p:val>
                                        </p:tav>
                                      </p:tavLst>
                                    </p:anim>
                                    <p:anim calcmode="lin" valueType="num">
                                      <p:cBhvr>
                                        <p:cTn id="21" dur="500" fill="hold"/>
                                        <p:tgtEl>
                                          <p:spTgt spid="54"/>
                                        </p:tgtEl>
                                        <p:attrNameLst>
                                          <p:attrName>style.rotation</p:attrName>
                                        </p:attrNameLst>
                                      </p:cBhvr>
                                      <p:tavLst>
                                        <p:tav tm="0">
                                          <p:val>
                                            <p:fltVal val="360"/>
                                          </p:val>
                                        </p:tav>
                                        <p:tav tm="100000">
                                          <p:val>
                                            <p:fltVal val="0"/>
                                          </p:val>
                                        </p:tav>
                                      </p:tavLst>
                                    </p:anim>
                                    <p:animEffect transition="in" filter="fade">
                                      <p:cBhvr>
                                        <p:cTn id="22" dur="500"/>
                                        <p:tgtEl>
                                          <p:spTgt spid="54"/>
                                        </p:tgtEl>
                                      </p:cBhvr>
                                    </p:animEffect>
                                  </p:childTnLst>
                                </p:cTn>
                              </p:par>
                              <p:par>
                                <p:cTn id="23" presetID="49" presetClass="exit" presetSubtype="0" accel="100000" fill="hold" grpId="1" nodeType="withEffect">
                                  <p:stCondLst>
                                    <p:cond delay="2000"/>
                                  </p:stCondLst>
                                  <p:childTnLst>
                                    <p:anim calcmode="lin" valueType="num">
                                      <p:cBhvr>
                                        <p:cTn id="24" dur="500"/>
                                        <p:tgtEl>
                                          <p:spTgt spid="54"/>
                                        </p:tgtEl>
                                        <p:attrNameLst>
                                          <p:attrName>ppt_w</p:attrName>
                                        </p:attrNameLst>
                                      </p:cBhvr>
                                      <p:tavLst>
                                        <p:tav tm="0">
                                          <p:val>
                                            <p:strVal val="ppt_w"/>
                                          </p:val>
                                        </p:tav>
                                        <p:tav tm="100000">
                                          <p:val>
                                            <p:fltVal val="0"/>
                                          </p:val>
                                        </p:tav>
                                      </p:tavLst>
                                    </p:anim>
                                    <p:anim calcmode="lin" valueType="num">
                                      <p:cBhvr>
                                        <p:cTn id="25" dur="500"/>
                                        <p:tgtEl>
                                          <p:spTgt spid="54"/>
                                        </p:tgtEl>
                                        <p:attrNameLst>
                                          <p:attrName>ppt_h</p:attrName>
                                        </p:attrNameLst>
                                      </p:cBhvr>
                                      <p:tavLst>
                                        <p:tav tm="0">
                                          <p:val>
                                            <p:strVal val="ppt_h"/>
                                          </p:val>
                                        </p:tav>
                                        <p:tav tm="100000">
                                          <p:val>
                                            <p:fltVal val="0"/>
                                          </p:val>
                                        </p:tav>
                                      </p:tavLst>
                                    </p:anim>
                                    <p:anim calcmode="lin" valueType="num">
                                      <p:cBhvr>
                                        <p:cTn id="26" dur="500"/>
                                        <p:tgtEl>
                                          <p:spTgt spid="54"/>
                                        </p:tgtEl>
                                        <p:attrNameLst>
                                          <p:attrName>style.rotation</p:attrName>
                                        </p:attrNameLst>
                                      </p:cBhvr>
                                      <p:tavLst>
                                        <p:tav tm="0">
                                          <p:val>
                                            <p:fltVal val="0"/>
                                          </p:val>
                                        </p:tav>
                                        <p:tav tm="100000">
                                          <p:val>
                                            <p:fltVal val="360"/>
                                          </p:val>
                                        </p:tav>
                                      </p:tavLst>
                                    </p:anim>
                                    <p:animEffect transition="out" filter="fade">
                                      <p:cBhvr>
                                        <p:cTn id="27" dur="500"/>
                                        <p:tgtEl>
                                          <p:spTgt spid="54"/>
                                        </p:tgtEl>
                                      </p:cBhvr>
                                    </p:animEffect>
                                    <p:set>
                                      <p:cBhvr>
                                        <p:cTn id="28" dur="1" fill="hold">
                                          <p:stCondLst>
                                            <p:cond delay="499"/>
                                          </p:stCondLst>
                                        </p:cTn>
                                        <p:tgtEl>
                                          <p:spTgt spid="54"/>
                                        </p:tgtEl>
                                        <p:attrNameLst>
                                          <p:attrName>style.visibility</p:attrName>
                                        </p:attrNameLst>
                                      </p:cBhvr>
                                      <p:to>
                                        <p:strVal val="hidden"/>
                                      </p:to>
                                    </p:set>
                                  </p:childTnLst>
                                </p:cTn>
                              </p:par>
                              <p:par>
                                <p:cTn id="29" presetID="49" presetClass="entr" presetSubtype="0" decel="100000" fill="hold" grpId="0" nodeType="withEffect">
                                  <p:stCondLst>
                                    <p:cond delay="250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 calcmode="lin" valueType="num">
                                      <p:cBhvr>
                                        <p:cTn id="33" dur="500" fill="hold"/>
                                        <p:tgtEl>
                                          <p:spTgt spid="56"/>
                                        </p:tgtEl>
                                        <p:attrNameLst>
                                          <p:attrName>style.rotation</p:attrName>
                                        </p:attrNameLst>
                                      </p:cBhvr>
                                      <p:tavLst>
                                        <p:tav tm="0">
                                          <p:val>
                                            <p:fltVal val="360"/>
                                          </p:val>
                                        </p:tav>
                                        <p:tav tm="100000">
                                          <p:val>
                                            <p:fltVal val="0"/>
                                          </p:val>
                                        </p:tav>
                                      </p:tavLst>
                                    </p:anim>
                                    <p:animEffect transition="in" filter="fade">
                                      <p:cBhvr>
                                        <p:cTn id="34" dur="500"/>
                                        <p:tgtEl>
                                          <p:spTgt spid="56"/>
                                        </p:tgtEl>
                                      </p:cBhvr>
                                    </p:animEffect>
                                  </p:childTnLst>
                                </p:cTn>
                              </p:par>
                              <p:par>
                                <p:cTn id="35" presetID="49" presetClass="exit" presetSubtype="0" accel="100000" fill="hold" grpId="1" nodeType="withEffect">
                                  <p:stCondLst>
                                    <p:cond delay="3000"/>
                                  </p:stCondLst>
                                  <p:childTnLst>
                                    <p:anim calcmode="lin" valueType="num">
                                      <p:cBhvr>
                                        <p:cTn id="36" dur="500"/>
                                        <p:tgtEl>
                                          <p:spTgt spid="56"/>
                                        </p:tgtEl>
                                        <p:attrNameLst>
                                          <p:attrName>ppt_w</p:attrName>
                                        </p:attrNameLst>
                                      </p:cBhvr>
                                      <p:tavLst>
                                        <p:tav tm="0">
                                          <p:val>
                                            <p:strVal val="ppt_w"/>
                                          </p:val>
                                        </p:tav>
                                        <p:tav tm="100000">
                                          <p:val>
                                            <p:fltVal val="0"/>
                                          </p:val>
                                        </p:tav>
                                      </p:tavLst>
                                    </p:anim>
                                    <p:anim calcmode="lin" valueType="num">
                                      <p:cBhvr>
                                        <p:cTn id="37" dur="500"/>
                                        <p:tgtEl>
                                          <p:spTgt spid="56"/>
                                        </p:tgtEl>
                                        <p:attrNameLst>
                                          <p:attrName>ppt_h</p:attrName>
                                        </p:attrNameLst>
                                      </p:cBhvr>
                                      <p:tavLst>
                                        <p:tav tm="0">
                                          <p:val>
                                            <p:strVal val="ppt_h"/>
                                          </p:val>
                                        </p:tav>
                                        <p:tav tm="100000">
                                          <p:val>
                                            <p:fltVal val="0"/>
                                          </p:val>
                                        </p:tav>
                                      </p:tavLst>
                                    </p:anim>
                                    <p:anim calcmode="lin" valueType="num">
                                      <p:cBhvr>
                                        <p:cTn id="38" dur="500"/>
                                        <p:tgtEl>
                                          <p:spTgt spid="56"/>
                                        </p:tgtEl>
                                        <p:attrNameLst>
                                          <p:attrName>style.rotation</p:attrName>
                                        </p:attrNameLst>
                                      </p:cBhvr>
                                      <p:tavLst>
                                        <p:tav tm="0">
                                          <p:val>
                                            <p:fltVal val="0"/>
                                          </p:val>
                                        </p:tav>
                                        <p:tav tm="100000">
                                          <p:val>
                                            <p:fltVal val="360"/>
                                          </p:val>
                                        </p:tav>
                                      </p:tavLst>
                                    </p:anim>
                                    <p:animEffect transition="out" filter="fade">
                                      <p:cBhvr>
                                        <p:cTn id="39" dur="500"/>
                                        <p:tgtEl>
                                          <p:spTgt spid="56"/>
                                        </p:tgtEl>
                                      </p:cBhvr>
                                    </p:animEffect>
                                    <p:set>
                                      <p:cBhvr>
                                        <p:cTn id="40" dur="1" fill="hold">
                                          <p:stCondLst>
                                            <p:cond delay="499"/>
                                          </p:stCondLst>
                                        </p:cTn>
                                        <p:tgtEl>
                                          <p:spTgt spid="56"/>
                                        </p:tgtEl>
                                        <p:attrNameLst>
                                          <p:attrName>style.visibility</p:attrName>
                                        </p:attrNameLst>
                                      </p:cBhvr>
                                      <p:to>
                                        <p:strVal val="hidden"/>
                                      </p:to>
                                    </p:set>
                                  </p:childTnLst>
                                </p:cTn>
                              </p:par>
                              <p:par>
                                <p:cTn id="41" presetID="49" presetClass="entr" presetSubtype="0" decel="100000" fill="hold" grpId="0" nodeType="withEffect">
                                  <p:stCondLst>
                                    <p:cond delay="3000"/>
                                  </p:stCondLst>
                                  <p:childTnLst>
                                    <p:set>
                                      <p:cBhvr>
                                        <p:cTn id="42" dur="1" fill="hold">
                                          <p:stCondLst>
                                            <p:cond delay="0"/>
                                          </p:stCondLst>
                                        </p:cTn>
                                        <p:tgtEl>
                                          <p:spTgt spid="57"/>
                                        </p:tgtEl>
                                        <p:attrNameLst>
                                          <p:attrName>style.visibility</p:attrName>
                                        </p:attrNameLst>
                                      </p:cBhvr>
                                      <p:to>
                                        <p:strVal val="visible"/>
                                      </p:to>
                                    </p:set>
                                    <p:anim calcmode="lin" valueType="num">
                                      <p:cBhvr>
                                        <p:cTn id="43" dur="500" fill="hold"/>
                                        <p:tgtEl>
                                          <p:spTgt spid="57"/>
                                        </p:tgtEl>
                                        <p:attrNameLst>
                                          <p:attrName>ppt_w</p:attrName>
                                        </p:attrNameLst>
                                      </p:cBhvr>
                                      <p:tavLst>
                                        <p:tav tm="0">
                                          <p:val>
                                            <p:fltVal val="0"/>
                                          </p:val>
                                        </p:tav>
                                        <p:tav tm="100000">
                                          <p:val>
                                            <p:strVal val="#ppt_w"/>
                                          </p:val>
                                        </p:tav>
                                      </p:tavLst>
                                    </p:anim>
                                    <p:anim calcmode="lin" valueType="num">
                                      <p:cBhvr>
                                        <p:cTn id="44" dur="500" fill="hold"/>
                                        <p:tgtEl>
                                          <p:spTgt spid="57"/>
                                        </p:tgtEl>
                                        <p:attrNameLst>
                                          <p:attrName>ppt_h</p:attrName>
                                        </p:attrNameLst>
                                      </p:cBhvr>
                                      <p:tavLst>
                                        <p:tav tm="0">
                                          <p:val>
                                            <p:fltVal val="0"/>
                                          </p:val>
                                        </p:tav>
                                        <p:tav tm="100000">
                                          <p:val>
                                            <p:strVal val="#ppt_h"/>
                                          </p:val>
                                        </p:tav>
                                      </p:tavLst>
                                    </p:anim>
                                    <p:anim calcmode="lin" valueType="num">
                                      <p:cBhvr>
                                        <p:cTn id="45" dur="500" fill="hold"/>
                                        <p:tgtEl>
                                          <p:spTgt spid="57"/>
                                        </p:tgtEl>
                                        <p:attrNameLst>
                                          <p:attrName>style.rotation</p:attrName>
                                        </p:attrNameLst>
                                      </p:cBhvr>
                                      <p:tavLst>
                                        <p:tav tm="0">
                                          <p:val>
                                            <p:fltVal val="360"/>
                                          </p:val>
                                        </p:tav>
                                        <p:tav tm="100000">
                                          <p:val>
                                            <p:fltVal val="0"/>
                                          </p:val>
                                        </p:tav>
                                      </p:tavLst>
                                    </p:anim>
                                    <p:animEffect transition="in" filter="fade">
                                      <p:cBhvr>
                                        <p:cTn id="46" dur="500"/>
                                        <p:tgtEl>
                                          <p:spTgt spid="57"/>
                                        </p:tgtEl>
                                      </p:cBhvr>
                                    </p:animEffect>
                                  </p:childTnLst>
                                </p:cTn>
                              </p:par>
                              <p:par>
                                <p:cTn id="47" presetID="49" presetClass="exit" presetSubtype="0" accel="100000" fill="hold" grpId="1" nodeType="withEffect">
                                  <p:stCondLst>
                                    <p:cond delay="3500"/>
                                  </p:stCondLst>
                                  <p:childTnLst>
                                    <p:anim calcmode="lin" valueType="num">
                                      <p:cBhvr>
                                        <p:cTn id="48" dur="500"/>
                                        <p:tgtEl>
                                          <p:spTgt spid="57"/>
                                        </p:tgtEl>
                                        <p:attrNameLst>
                                          <p:attrName>ppt_w</p:attrName>
                                        </p:attrNameLst>
                                      </p:cBhvr>
                                      <p:tavLst>
                                        <p:tav tm="0">
                                          <p:val>
                                            <p:strVal val="ppt_w"/>
                                          </p:val>
                                        </p:tav>
                                        <p:tav tm="100000">
                                          <p:val>
                                            <p:fltVal val="0"/>
                                          </p:val>
                                        </p:tav>
                                      </p:tavLst>
                                    </p:anim>
                                    <p:anim calcmode="lin" valueType="num">
                                      <p:cBhvr>
                                        <p:cTn id="49" dur="500"/>
                                        <p:tgtEl>
                                          <p:spTgt spid="57"/>
                                        </p:tgtEl>
                                        <p:attrNameLst>
                                          <p:attrName>ppt_h</p:attrName>
                                        </p:attrNameLst>
                                      </p:cBhvr>
                                      <p:tavLst>
                                        <p:tav tm="0">
                                          <p:val>
                                            <p:strVal val="ppt_h"/>
                                          </p:val>
                                        </p:tav>
                                        <p:tav tm="100000">
                                          <p:val>
                                            <p:fltVal val="0"/>
                                          </p:val>
                                        </p:tav>
                                      </p:tavLst>
                                    </p:anim>
                                    <p:anim calcmode="lin" valueType="num">
                                      <p:cBhvr>
                                        <p:cTn id="50" dur="500"/>
                                        <p:tgtEl>
                                          <p:spTgt spid="57"/>
                                        </p:tgtEl>
                                        <p:attrNameLst>
                                          <p:attrName>style.rotation</p:attrName>
                                        </p:attrNameLst>
                                      </p:cBhvr>
                                      <p:tavLst>
                                        <p:tav tm="0">
                                          <p:val>
                                            <p:fltVal val="0"/>
                                          </p:val>
                                        </p:tav>
                                        <p:tav tm="100000">
                                          <p:val>
                                            <p:fltVal val="360"/>
                                          </p:val>
                                        </p:tav>
                                      </p:tavLst>
                                    </p:anim>
                                    <p:animEffect transition="out" filter="fade">
                                      <p:cBhvr>
                                        <p:cTn id="51" dur="500"/>
                                        <p:tgtEl>
                                          <p:spTgt spid="57"/>
                                        </p:tgtEl>
                                      </p:cBhvr>
                                    </p:animEffect>
                                    <p:set>
                                      <p:cBhvr>
                                        <p:cTn id="52" dur="1" fill="hold">
                                          <p:stCondLst>
                                            <p:cond delay="499"/>
                                          </p:stCondLst>
                                        </p:cTn>
                                        <p:tgtEl>
                                          <p:spTgt spid="57"/>
                                        </p:tgtEl>
                                        <p:attrNameLst>
                                          <p:attrName>style.visibility</p:attrName>
                                        </p:attrNameLst>
                                      </p:cBhvr>
                                      <p:to>
                                        <p:strVal val="hidden"/>
                                      </p:to>
                                    </p:set>
                                  </p:childTnLst>
                                </p:cTn>
                              </p:par>
                              <p:par>
                                <p:cTn id="53" presetID="49" presetClass="entr" presetSubtype="0" decel="100000" fill="hold" grpId="0" nodeType="withEffect">
                                  <p:stCondLst>
                                    <p:cond delay="350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fltVal val="0"/>
                                          </p:val>
                                        </p:tav>
                                        <p:tav tm="100000">
                                          <p:val>
                                            <p:strVal val="#ppt_w"/>
                                          </p:val>
                                        </p:tav>
                                      </p:tavLst>
                                    </p:anim>
                                    <p:anim calcmode="lin" valueType="num">
                                      <p:cBhvr>
                                        <p:cTn id="56" dur="500" fill="hold"/>
                                        <p:tgtEl>
                                          <p:spTgt spid="58"/>
                                        </p:tgtEl>
                                        <p:attrNameLst>
                                          <p:attrName>ppt_h</p:attrName>
                                        </p:attrNameLst>
                                      </p:cBhvr>
                                      <p:tavLst>
                                        <p:tav tm="0">
                                          <p:val>
                                            <p:fltVal val="0"/>
                                          </p:val>
                                        </p:tav>
                                        <p:tav tm="100000">
                                          <p:val>
                                            <p:strVal val="#ppt_h"/>
                                          </p:val>
                                        </p:tav>
                                      </p:tavLst>
                                    </p:anim>
                                    <p:anim calcmode="lin" valueType="num">
                                      <p:cBhvr>
                                        <p:cTn id="57" dur="500" fill="hold"/>
                                        <p:tgtEl>
                                          <p:spTgt spid="58"/>
                                        </p:tgtEl>
                                        <p:attrNameLst>
                                          <p:attrName>style.rotation</p:attrName>
                                        </p:attrNameLst>
                                      </p:cBhvr>
                                      <p:tavLst>
                                        <p:tav tm="0">
                                          <p:val>
                                            <p:fltVal val="360"/>
                                          </p:val>
                                        </p:tav>
                                        <p:tav tm="100000">
                                          <p:val>
                                            <p:fltVal val="0"/>
                                          </p:val>
                                        </p:tav>
                                      </p:tavLst>
                                    </p:anim>
                                    <p:animEffect transition="in" filter="fade">
                                      <p:cBhvr>
                                        <p:cTn id="58" dur="500"/>
                                        <p:tgtEl>
                                          <p:spTgt spid="58"/>
                                        </p:tgtEl>
                                      </p:cBhvr>
                                    </p:animEffect>
                                  </p:childTnLst>
                                </p:cTn>
                              </p:par>
                              <p:par>
                                <p:cTn id="59" presetID="49" presetClass="exit" presetSubtype="0" accel="100000" fill="hold" grpId="1" nodeType="withEffect">
                                  <p:stCondLst>
                                    <p:cond delay="4000"/>
                                  </p:stCondLst>
                                  <p:childTnLst>
                                    <p:anim calcmode="lin" valueType="num">
                                      <p:cBhvr>
                                        <p:cTn id="60" dur="500"/>
                                        <p:tgtEl>
                                          <p:spTgt spid="58"/>
                                        </p:tgtEl>
                                        <p:attrNameLst>
                                          <p:attrName>ppt_w</p:attrName>
                                        </p:attrNameLst>
                                      </p:cBhvr>
                                      <p:tavLst>
                                        <p:tav tm="0">
                                          <p:val>
                                            <p:strVal val="ppt_w"/>
                                          </p:val>
                                        </p:tav>
                                        <p:tav tm="100000">
                                          <p:val>
                                            <p:fltVal val="0"/>
                                          </p:val>
                                        </p:tav>
                                      </p:tavLst>
                                    </p:anim>
                                    <p:anim calcmode="lin" valueType="num">
                                      <p:cBhvr>
                                        <p:cTn id="61" dur="500"/>
                                        <p:tgtEl>
                                          <p:spTgt spid="58"/>
                                        </p:tgtEl>
                                        <p:attrNameLst>
                                          <p:attrName>ppt_h</p:attrName>
                                        </p:attrNameLst>
                                      </p:cBhvr>
                                      <p:tavLst>
                                        <p:tav tm="0">
                                          <p:val>
                                            <p:strVal val="ppt_h"/>
                                          </p:val>
                                        </p:tav>
                                        <p:tav tm="100000">
                                          <p:val>
                                            <p:fltVal val="0"/>
                                          </p:val>
                                        </p:tav>
                                      </p:tavLst>
                                    </p:anim>
                                    <p:anim calcmode="lin" valueType="num">
                                      <p:cBhvr>
                                        <p:cTn id="62" dur="500"/>
                                        <p:tgtEl>
                                          <p:spTgt spid="58"/>
                                        </p:tgtEl>
                                        <p:attrNameLst>
                                          <p:attrName>style.rotation</p:attrName>
                                        </p:attrNameLst>
                                      </p:cBhvr>
                                      <p:tavLst>
                                        <p:tav tm="0">
                                          <p:val>
                                            <p:fltVal val="0"/>
                                          </p:val>
                                        </p:tav>
                                        <p:tav tm="100000">
                                          <p:val>
                                            <p:fltVal val="360"/>
                                          </p:val>
                                        </p:tav>
                                      </p:tavLst>
                                    </p:anim>
                                    <p:animEffect transition="out" filter="fade">
                                      <p:cBhvr>
                                        <p:cTn id="63" dur="500"/>
                                        <p:tgtEl>
                                          <p:spTgt spid="58"/>
                                        </p:tgtEl>
                                      </p:cBhvr>
                                    </p:animEffect>
                                    <p:set>
                                      <p:cBhvr>
                                        <p:cTn id="64" dur="1" fill="hold">
                                          <p:stCondLst>
                                            <p:cond delay="499"/>
                                          </p:stCondLst>
                                        </p:cTn>
                                        <p:tgtEl>
                                          <p:spTgt spid="58"/>
                                        </p:tgtEl>
                                        <p:attrNameLst>
                                          <p:attrName>style.visibility</p:attrName>
                                        </p:attrNameLst>
                                      </p:cBhvr>
                                      <p:to>
                                        <p:strVal val="hidden"/>
                                      </p:to>
                                    </p:set>
                                  </p:childTnLst>
                                </p:cTn>
                              </p:par>
                              <p:par>
                                <p:cTn id="65" presetID="49" presetClass="entr" presetSubtype="0" decel="100000" fill="hold" grpId="0" nodeType="withEffect">
                                  <p:stCondLst>
                                    <p:cond delay="400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fltVal val="0"/>
                                          </p:val>
                                        </p:tav>
                                        <p:tav tm="100000">
                                          <p:val>
                                            <p:strVal val="#ppt_w"/>
                                          </p:val>
                                        </p:tav>
                                      </p:tavLst>
                                    </p:anim>
                                    <p:anim calcmode="lin" valueType="num">
                                      <p:cBhvr>
                                        <p:cTn id="68" dur="500" fill="hold"/>
                                        <p:tgtEl>
                                          <p:spTgt spid="59"/>
                                        </p:tgtEl>
                                        <p:attrNameLst>
                                          <p:attrName>ppt_h</p:attrName>
                                        </p:attrNameLst>
                                      </p:cBhvr>
                                      <p:tavLst>
                                        <p:tav tm="0">
                                          <p:val>
                                            <p:fltVal val="0"/>
                                          </p:val>
                                        </p:tav>
                                        <p:tav tm="100000">
                                          <p:val>
                                            <p:strVal val="#ppt_h"/>
                                          </p:val>
                                        </p:tav>
                                      </p:tavLst>
                                    </p:anim>
                                    <p:anim calcmode="lin" valueType="num">
                                      <p:cBhvr>
                                        <p:cTn id="69" dur="500" fill="hold"/>
                                        <p:tgtEl>
                                          <p:spTgt spid="59"/>
                                        </p:tgtEl>
                                        <p:attrNameLst>
                                          <p:attrName>style.rotation</p:attrName>
                                        </p:attrNameLst>
                                      </p:cBhvr>
                                      <p:tavLst>
                                        <p:tav tm="0">
                                          <p:val>
                                            <p:fltVal val="360"/>
                                          </p:val>
                                        </p:tav>
                                        <p:tav tm="100000">
                                          <p:val>
                                            <p:fltVal val="0"/>
                                          </p:val>
                                        </p:tav>
                                      </p:tavLst>
                                    </p:anim>
                                    <p:animEffect transition="in" filter="fade">
                                      <p:cBhvr>
                                        <p:cTn id="70" dur="500"/>
                                        <p:tgtEl>
                                          <p:spTgt spid="59"/>
                                        </p:tgtEl>
                                      </p:cBhvr>
                                    </p:animEffect>
                                  </p:childTnLst>
                                </p:cTn>
                              </p:par>
                              <p:par>
                                <p:cTn id="71" presetID="49" presetClass="exit" presetSubtype="0" accel="100000" fill="hold" grpId="1" nodeType="withEffect">
                                  <p:stCondLst>
                                    <p:cond delay="4500"/>
                                  </p:stCondLst>
                                  <p:childTnLst>
                                    <p:anim calcmode="lin" valueType="num">
                                      <p:cBhvr>
                                        <p:cTn id="72" dur="500"/>
                                        <p:tgtEl>
                                          <p:spTgt spid="59"/>
                                        </p:tgtEl>
                                        <p:attrNameLst>
                                          <p:attrName>ppt_w</p:attrName>
                                        </p:attrNameLst>
                                      </p:cBhvr>
                                      <p:tavLst>
                                        <p:tav tm="0">
                                          <p:val>
                                            <p:strVal val="ppt_w"/>
                                          </p:val>
                                        </p:tav>
                                        <p:tav tm="100000">
                                          <p:val>
                                            <p:fltVal val="0"/>
                                          </p:val>
                                        </p:tav>
                                      </p:tavLst>
                                    </p:anim>
                                    <p:anim calcmode="lin" valueType="num">
                                      <p:cBhvr>
                                        <p:cTn id="73" dur="500"/>
                                        <p:tgtEl>
                                          <p:spTgt spid="59"/>
                                        </p:tgtEl>
                                        <p:attrNameLst>
                                          <p:attrName>ppt_h</p:attrName>
                                        </p:attrNameLst>
                                      </p:cBhvr>
                                      <p:tavLst>
                                        <p:tav tm="0">
                                          <p:val>
                                            <p:strVal val="ppt_h"/>
                                          </p:val>
                                        </p:tav>
                                        <p:tav tm="100000">
                                          <p:val>
                                            <p:fltVal val="0"/>
                                          </p:val>
                                        </p:tav>
                                      </p:tavLst>
                                    </p:anim>
                                    <p:anim calcmode="lin" valueType="num">
                                      <p:cBhvr>
                                        <p:cTn id="74" dur="500"/>
                                        <p:tgtEl>
                                          <p:spTgt spid="59"/>
                                        </p:tgtEl>
                                        <p:attrNameLst>
                                          <p:attrName>style.rotation</p:attrName>
                                        </p:attrNameLst>
                                      </p:cBhvr>
                                      <p:tavLst>
                                        <p:tav tm="0">
                                          <p:val>
                                            <p:fltVal val="0"/>
                                          </p:val>
                                        </p:tav>
                                        <p:tav tm="100000">
                                          <p:val>
                                            <p:fltVal val="360"/>
                                          </p:val>
                                        </p:tav>
                                      </p:tavLst>
                                    </p:anim>
                                    <p:animEffect transition="out" filter="fade">
                                      <p:cBhvr>
                                        <p:cTn id="75" dur="500"/>
                                        <p:tgtEl>
                                          <p:spTgt spid="59"/>
                                        </p:tgtEl>
                                      </p:cBhvr>
                                    </p:animEffect>
                                    <p:set>
                                      <p:cBhvr>
                                        <p:cTn id="76" dur="1" fill="hold">
                                          <p:stCondLst>
                                            <p:cond delay="499"/>
                                          </p:stCondLst>
                                        </p:cTn>
                                        <p:tgtEl>
                                          <p:spTgt spid="59"/>
                                        </p:tgtEl>
                                        <p:attrNameLst>
                                          <p:attrName>style.visibility</p:attrName>
                                        </p:attrNameLst>
                                      </p:cBhvr>
                                      <p:to>
                                        <p:strVal val="hidden"/>
                                      </p:to>
                                    </p:set>
                                  </p:childTnLst>
                                </p:cTn>
                              </p:par>
                              <p:par>
                                <p:cTn id="77" presetID="49" presetClass="entr" presetSubtype="0" decel="100000" fill="hold" grpId="0" nodeType="withEffect">
                                  <p:stCondLst>
                                    <p:cond delay="6000"/>
                                  </p:stCondLst>
                                  <p:childTnLst>
                                    <p:set>
                                      <p:cBhvr>
                                        <p:cTn id="78" dur="1" fill="hold">
                                          <p:stCondLst>
                                            <p:cond delay="0"/>
                                          </p:stCondLst>
                                        </p:cTn>
                                        <p:tgtEl>
                                          <p:spTgt spid="63"/>
                                        </p:tgtEl>
                                        <p:attrNameLst>
                                          <p:attrName>style.visibility</p:attrName>
                                        </p:attrNameLst>
                                      </p:cBhvr>
                                      <p:to>
                                        <p:strVal val="visible"/>
                                      </p:to>
                                    </p:set>
                                    <p:anim calcmode="lin" valueType="num">
                                      <p:cBhvr>
                                        <p:cTn id="79" dur="500" fill="hold"/>
                                        <p:tgtEl>
                                          <p:spTgt spid="63"/>
                                        </p:tgtEl>
                                        <p:attrNameLst>
                                          <p:attrName>ppt_w</p:attrName>
                                        </p:attrNameLst>
                                      </p:cBhvr>
                                      <p:tavLst>
                                        <p:tav tm="0">
                                          <p:val>
                                            <p:fltVal val="0"/>
                                          </p:val>
                                        </p:tav>
                                        <p:tav tm="100000">
                                          <p:val>
                                            <p:strVal val="#ppt_w"/>
                                          </p:val>
                                        </p:tav>
                                      </p:tavLst>
                                    </p:anim>
                                    <p:anim calcmode="lin" valueType="num">
                                      <p:cBhvr>
                                        <p:cTn id="80" dur="500" fill="hold"/>
                                        <p:tgtEl>
                                          <p:spTgt spid="63"/>
                                        </p:tgtEl>
                                        <p:attrNameLst>
                                          <p:attrName>ppt_h</p:attrName>
                                        </p:attrNameLst>
                                      </p:cBhvr>
                                      <p:tavLst>
                                        <p:tav tm="0">
                                          <p:val>
                                            <p:fltVal val="0"/>
                                          </p:val>
                                        </p:tav>
                                        <p:tav tm="100000">
                                          <p:val>
                                            <p:strVal val="#ppt_h"/>
                                          </p:val>
                                        </p:tav>
                                      </p:tavLst>
                                    </p:anim>
                                    <p:anim calcmode="lin" valueType="num">
                                      <p:cBhvr>
                                        <p:cTn id="81" dur="500" fill="hold"/>
                                        <p:tgtEl>
                                          <p:spTgt spid="63"/>
                                        </p:tgtEl>
                                        <p:attrNameLst>
                                          <p:attrName>style.rotation</p:attrName>
                                        </p:attrNameLst>
                                      </p:cBhvr>
                                      <p:tavLst>
                                        <p:tav tm="0">
                                          <p:val>
                                            <p:fltVal val="360"/>
                                          </p:val>
                                        </p:tav>
                                        <p:tav tm="100000">
                                          <p:val>
                                            <p:fltVal val="0"/>
                                          </p:val>
                                        </p:tav>
                                      </p:tavLst>
                                    </p:anim>
                                    <p:animEffect transition="in" filter="fade">
                                      <p:cBhvr>
                                        <p:cTn id="82" dur="500"/>
                                        <p:tgtEl>
                                          <p:spTgt spid="63"/>
                                        </p:tgtEl>
                                      </p:cBhvr>
                                    </p:animEffect>
                                  </p:childTnLst>
                                </p:cTn>
                              </p:par>
                              <p:par>
                                <p:cTn id="83" presetID="49" presetClass="exit" presetSubtype="0" accel="100000" fill="hold" grpId="1" nodeType="withEffect">
                                  <p:stCondLst>
                                    <p:cond delay="6500"/>
                                  </p:stCondLst>
                                  <p:childTnLst>
                                    <p:anim calcmode="lin" valueType="num">
                                      <p:cBhvr>
                                        <p:cTn id="84" dur="500"/>
                                        <p:tgtEl>
                                          <p:spTgt spid="63"/>
                                        </p:tgtEl>
                                        <p:attrNameLst>
                                          <p:attrName>ppt_w</p:attrName>
                                        </p:attrNameLst>
                                      </p:cBhvr>
                                      <p:tavLst>
                                        <p:tav tm="0">
                                          <p:val>
                                            <p:strVal val="ppt_w"/>
                                          </p:val>
                                        </p:tav>
                                        <p:tav tm="100000">
                                          <p:val>
                                            <p:fltVal val="0"/>
                                          </p:val>
                                        </p:tav>
                                      </p:tavLst>
                                    </p:anim>
                                    <p:anim calcmode="lin" valueType="num">
                                      <p:cBhvr>
                                        <p:cTn id="85" dur="500"/>
                                        <p:tgtEl>
                                          <p:spTgt spid="63"/>
                                        </p:tgtEl>
                                        <p:attrNameLst>
                                          <p:attrName>ppt_h</p:attrName>
                                        </p:attrNameLst>
                                      </p:cBhvr>
                                      <p:tavLst>
                                        <p:tav tm="0">
                                          <p:val>
                                            <p:strVal val="ppt_h"/>
                                          </p:val>
                                        </p:tav>
                                        <p:tav tm="100000">
                                          <p:val>
                                            <p:fltVal val="0"/>
                                          </p:val>
                                        </p:tav>
                                      </p:tavLst>
                                    </p:anim>
                                    <p:anim calcmode="lin" valueType="num">
                                      <p:cBhvr>
                                        <p:cTn id="86" dur="500"/>
                                        <p:tgtEl>
                                          <p:spTgt spid="63"/>
                                        </p:tgtEl>
                                        <p:attrNameLst>
                                          <p:attrName>style.rotation</p:attrName>
                                        </p:attrNameLst>
                                      </p:cBhvr>
                                      <p:tavLst>
                                        <p:tav tm="0">
                                          <p:val>
                                            <p:fltVal val="0"/>
                                          </p:val>
                                        </p:tav>
                                        <p:tav tm="100000">
                                          <p:val>
                                            <p:fltVal val="360"/>
                                          </p:val>
                                        </p:tav>
                                      </p:tavLst>
                                    </p:anim>
                                    <p:animEffect transition="out" filter="fade">
                                      <p:cBhvr>
                                        <p:cTn id="87" dur="500"/>
                                        <p:tgtEl>
                                          <p:spTgt spid="63"/>
                                        </p:tgtEl>
                                      </p:cBhvr>
                                    </p:animEffect>
                                    <p:set>
                                      <p:cBhvr>
                                        <p:cTn id="88" dur="1" fill="hold">
                                          <p:stCondLst>
                                            <p:cond delay="499"/>
                                          </p:stCondLst>
                                        </p:cTn>
                                        <p:tgtEl>
                                          <p:spTgt spid="63"/>
                                        </p:tgtEl>
                                        <p:attrNameLst>
                                          <p:attrName>style.visibility</p:attrName>
                                        </p:attrNameLst>
                                      </p:cBhvr>
                                      <p:to>
                                        <p:strVal val="hidden"/>
                                      </p:to>
                                    </p:set>
                                  </p:childTnLst>
                                </p:cTn>
                              </p:par>
                              <p:par>
                                <p:cTn id="89" presetID="49" presetClass="entr" presetSubtype="0" decel="100000" fill="hold" grpId="0" nodeType="withEffect">
                                  <p:stCondLst>
                                    <p:cond delay="6500"/>
                                  </p:stCondLst>
                                  <p:childTnLst>
                                    <p:set>
                                      <p:cBhvr>
                                        <p:cTn id="90" dur="1" fill="hold">
                                          <p:stCondLst>
                                            <p:cond delay="0"/>
                                          </p:stCondLst>
                                        </p:cTn>
                                        <p:tgtEl>
                                          <p:spTgt spid="64"/>
                                        </p:tgtEl>
                                        <p:attrNameLst>
                                          <p:attrName>style.visibility</p:attrName>
                                        </p:attrNameLst>
                                      </p:cBhvr>
                                      <p:to>
                                        <p:strVal val="visible"/>
                                      </p:to>
                                    </p:set>
                                    <p:anim calcmode="lin" valueType="num">
                                      <p:cBhvr>
                                        <p:cTn id="91" dur="500" fill="hold"/>
                                        <p:tgtEl>
                                          <p:spTgt spid="64"/>
                                        </p:tgtEl>
                                        <p:attrNameLst>
                                          <p:attrName>ppt_w</p:attrName>
                                        </p:attrNameLst>
                                      </p:cBhvr>
                                      <p:tavLst>
                                        <p:tav tm="0">
                                          <p:val>
                                            <p:fltVal val="0"/>
                                          </p:val>
                                        </p:tav>
                                        <p:tav tm="100000">
                                          <p:val>
                                            <p:strVal val="#ppt_w"/>
                                          </p:val>
                                        </p:tav>
                                      </p:tavLst>
                                    </p:anim>
                                    <p:anim calcmode="lin" valueType="num">
                                      <p:cBhvr>
                                        <p:cTn id="92" dur="500" fill="hold"/>
                                        <p:tgtEl>
                                          <p:spTgt spid="64"/>
                                        </p:tgtEl>
                                        <p:attrNameLst>
                                          <p:attrName>ppt_h</p:attrName>
                                        </p:attrNameLst>
                                      </p:cBhvr>
                                      <p:tavLst>
                                        <p:tav tm="0">
                                          <p:val>
                                            <p:fltVal val="0"/>
                                          </p:val>
                                        </p:tav>
                                        <p:tav tm="100000">
                                          <p:val>
                                            <p:strVal val="#ppt_h"/>
                                          </p:val>
                                        </p:tav>
                                      </p:tavLst>
                                    </p:anim>
                                    <p:anim calcmode="lin" valueType="num">
                                      <p:cBhvr>
                                        <p:cTn id="93" dur="500" fill="hold"/>
                                        <p:tgtEl>
                                          <p:spTgt spid="64"/>
                                        </p:tgtEl>
                                        <p:attrNameLst>
                                          <p:attrName>style.rotation</p:attrName>
                                        </p:attrNameLst>
                                      </p:cBhvr>
                                      <p:tavLst>
                                        <p:tav tm="0">
                                          <p:val>
                                            <p:fltVal val="360"/>
                                          </p:val>
                                        </p:tav>
                                        <p:tav tm="100000">
                                          <p:val>
                                            <p:fltVal val="0"/>
                                          </p:val>
                                        </p:tav>
                                      </p:tavLst>
                                    </p:anim>
                                    <p:animEffect transition="in" filter="fade">
                                      <p:cBhvr>
                                        <p:cTn id="94" dur="500"/>
                                        <p:tgtEl>
                                          <p:spTgt spid="64"/>
                                        </p:tgtEl>
                                      </p:cBhvr>
                                    </p:animEffect>
                                  </p:childTnLst>
                                </p:cTn>
                              </p:par>
                              <p:par>
                                <p:cTn id="95" presetID="49" presetClass="exit" presetSubtype="0" accel="100000" fill="hold" grpId="1" nodeType="withEffect">
                                  <p:stCondLst>
                                    <p:cond delay="7000"/>
                                  </p:stCondLst>
                                  <p:childTnLst>
                                    <p:anim calcmode="lin" valueType="num">
                                      <p:cBhvr>
                                        <p:cTn id="96" dur="500"/>
                                        <p:tgtEl>
                                          <p:spTgt spid="64"/>
                                        </p:tgtEl>
                                        <p:attrNameLst>
                                          <p:attrName>ppt_w</p:attrName>
                                        </p:attrNameLst>
                                      </p:cBhvr>
                                      <p:tavLst>
                                        <p:tav tm="0">
                                          <p:val>
                                            <p:strVal val="ppt_w"/>
                                          </p:val>
                                        </p:tav>
                                        <p:tav tm="100000">
                                          <p:val>
                                            <p:fltVal val="0"/>
                                          </p:val>
                                        </p:tav>
                                      </p:tavLst>
                                    </p:anim>
                                    <p:anim calcmode="lin" valueType="num">
                                      <p:cBhvr>
                                        <p:cTn id="97" dur="500"/>
                                        <p:tgtEl>
                                          <p:spTgt spid="64"/>
                                        </p:tgtEl>
                                        <p:attrNameLst>
                                          <p:attrName>ppt_h</p:attrName>
                                        </p:attrNameLst>
                                      </p:cBhvr>
                                      <p:tavLst>
                                        <p:tav tm="0">
                                          <p:val>
                                            <p:strVal val="ppt_h"/>
                                          </p:val>
                                        </p:tav>
                                        <p:tav tm="100000">
                                          <p:val>
                                            <p:fltVal val="0"/>
                                          </p:val>
                                        </p:tav>
                                      </p:tavLst>
                                    </p:anim>
                                    <p:anim calcmode="lin" valueType="num">
                                      <p:cBhvr>
                                        <p:cTn id="98" dur="500"/>
                                        <p:tgtEl>
                                          <p:spTgt spid="64"/>
                                        </p:tgtEl>
                                        <p:attrNameLst>
                                          <p:attrName>style.rotation</p:attrName>
                                        </p:attrNameLst>
                                      </p:cBhvr>
                                      <p:tavLst>
                                        <p:tav tm="0">
                                          <p:val>
                                            <p:fltVal val="0"/>
                                          </p:val>
                                        </p:tav>
                                        <p:tav tm="100000">
                                          <p:val>
                                            <p:fltVal val="360"/>
                                          </p:val>
                                        </p:tav>
                                      </p:tavLst>
                                    </p:anim>
                                    <p:animEffect transition="out" filter="fade">
                                      <p:cBhvr>
                                        <p:cTn id="99" dur="500"/>
                                        <p:tgtEl>
                                          <p:spTgt spid="64"/>
                                        </p:tgtEl>
                                      </p:cBhvr>
                                    </p:animEffect>
                                    <p:set>
                                      <p:cBhvr>
                                        <p:cTn id="100" dur="1" fill="hold">
                                          <p:stCondLst>
                                            <p:cond delay="499"/>
                                          </p:stCondLst>
                                        </p:cTn>
                                        <p:tgtEl>
                                          <p:spTgt spid="64"/>
                                        </p:tgtEl>
                                        <p:attrNameLst>
                                          <p:attrName>style.visibility</p:attrName>
                                        </p:attrNameLst>
                                      </p:cBhvr>
                                      <p:to>
                                        <p:strVal val="hidden"/>
                                      </p:to>
                                    </p:set>
                                  </p:childTnLst>
                                </p:cTn>
                              </p:par>
                              <p:par>
                                <p:cTn id="101" presetID="49" presetClass="entr" presetSubtype="0" decel="100000" fill="hold" grpId="0" nodeType="withEffect">
                                  <p:stCondLst>
                                    <p:cond delay="7000"/>
                                  </p:stCondLst>
                                  <p:childTnLst>
                                    <p:set>
                                      <p:cBhvr>
                                        <p:cTn id="102" dur="1" fill="hold">
                                          <p:stCondLst>
                                            <p:cond delay="0"/>
                                          </p:stCondLst>
                                        </p:cTn>
                                        <p:tgtEl>
                                          <p:spTgt spid="65"/>
                                        </p:tgtEl>
                                        <p:attrNameLst>
                                          <p:attrName>style.visibility</p:attrName>
                                        </p:attrNameLst>
                                      </p:cBhvr>
                                      <p:to>
                                        <p:strVal val="visible"/>
                                      </p:to>
                                    </p:set>
                                    <p:anim calcmode="lin" valueType="num">
                                      <p:cBhvr>
                                        <p:cTn id="103" dur="500" fill="hold"/>
                                        <p:tgtEl>
                                          <p:spTgt spid="65"/>
                                        </p:tgtEl>
                                        <p:attrNameLst>
                                          <p:attrName>ppt_w</p:attrName>
                                        </p:attrNameLst>
                                      </p:cBhvr>
                                      <p:tavLst>
                                        <p:tav tm="0">
                                          <p:val>
                                            <p:fltVal val="0"/>
                                          </p:val>
                                        </p:tav>
                                        <p:tav tm="100000">
                                          <p:val>
                                            <p:strVal val="#ppt_w"/>
                                          </p:val>
                                        </p:tav>
                                      </p:tavLst>
                                    </p:anim>
                                    <p:anim calcmode="lin" valueType="num">
                                      <p:cBhvr>
                                        <p:cTn id="104" dur="500" fill="hold"/>
                                        <p:tgtEl>
                                          <p:spTgt spid="65"/>
                                        </p:tgtEl>
                                        <p:attrNameLst>
                                          <p:attrName>ppt_h</p:attrName>
                                        </p:attrNameLst>
                                      </p:cBhvr>
                                      <p:tavLst>
                                        <p:tav tm="0">
                                          <p:val>
                                            <p:fltVal val="0"/>
                                          </p:val>
                                        </p:tav>
                                        <p:tav tm="100000">
                                          <p:val>
                                            <p:strVal val="#ppt_h"/>
                                          </p:val>
                                        </p:tav>
                                      </p:tavLst>
                                    </p:anim>
                                    <p:anim calcmode="lin" valueType="num">
                                      <p:cBhvr>
                                        <p:cTn id="105" dur="500" fill="hold"/>
                                        <p:tgtEl>
                                          <p:spTgt spid="65"/>
                                        </p:tgtEl>
                                        <p:attrNameLst>
                                          <p:attrName>style.rotation</p:attrName>
                                        </p:attrNameLst>
                                      </p:cBhvr>
                                      <p:tavLst>
                                        <p:tav tm="0">
                                          <p:val>
                                            <p:fltVal val="360"/>
                                          </p:val>
                                        </p:tav>
                                        <p:tav tm="100000">
                                          <p:val>
                                            <p:fltVal val="0"/>
                                          </p:val>
                                        </p:tav>
                                      </p:tavLst>
                                    </p:anim>
                                    <p:animEffect transition="in" filter="fade">
                                      <p:cBhvr>
                                        <p:cTn id="106" dur="500"/>
                                        <p:tgtEl>
                                          <p:spTgt spid="65"/>
                                        </p:tgtEl>
                                      </p:cBhvr>
                                    </p:animEffect>
                                  </p:childTnLst>
                                </p:cTn>
                              </p:par>
                              <p:par>
                                <p:cTn id="107" presetID="49" presetClass="exit" presetSubtype="0" accel="100000" fill="hold" grpId="1" nodeType="withEffect">
                                  <p:stCondLst>
                                    <p:cond delay="7500"/>
                                  </p:stCondLst>
                                  <p:childTnLst>
                                    <p:anim calcmode="lin" valueType="num">
                                      <p:cBhvr>
                                        <p:cTn id="108" dur="500"/>
                                        <p:tgtEl>
                                          <p:spTgt spid="65"/>
                                        </p:tgtEl>
                                        <p:attrNameLst>
                                          <p:attrName>ppt_w</p:attrName>
                                        </p:attrNameLst>
                                      </p:cBhvr>
                                      <p:tavLst>
                                        <p:tav tm="0">
                                          <p:val>
                                            <p:strVal val="ppt_w"/>
                                          </p:val>
                                        </p:tav>
                                        <p:tav tm="100000">
                                          <p:val>
                                            <p:fltVal val="0"/>
                                          </p:val>
                                        </p:tav>
                                      </p:tavLst>
                                    </p:anim>
                                    <p:anim calcmode="lin" valueType="num">
                                      <p:cBhvr>
                                        <p:cTn id="109" dur="500"/>
                                        <p:tgtEl>
                                          <p:spTgt spid="65"/>
                                        </p:tgtEl>
                                        <p:attrNameLst>
                                          <p:attrName>ppt_h</p:attrName>
                                        </p:attrNameLst>
                                      </p:cBhvr>
                                      <p:tavLst>
                                        <p:tav tm="0">
                                          <p:val>
                                            <p:strVal val="ppt_h"/>
                                          </p:val>
                                        </p:tav>
                                        <p:tav tm="100000">
                                          <p:val>
                                            <p:fltVal val="0"/>
                                          </p:val>
                                        </p:tav>
                                      </p:tavLst>
                                    </p:anim>
                                    <p:anim calcmode="lin" valueType="num">
                                      <p:cBhvr>
                                        <p:cTn id="110" dur="500"/>
                                        <p:tgtEl>
                                          <p:spTgt spid="65"/>
                                        </p:tgtEl>
                                        <p:attrNameLst>
                                          <p:attrName>style.rotation</p:attrName>
                                        </p:attrNameLst>
                                      </p:cBhvr>
                                      <p:tavLst>
                                        <p:tav tm="0">
                                          <p:val>
                                            <p:fltVal val="0"/>
                                          </p:val>
                                        </p:tav>
                                        <p:tav tm="100000">
                                          <p:val>
                                            <p:fltVal val="360"/>
                                          </p:val>
                                        </p:tav>
                                      </p:tavLst>
                                    </p:anim>
                                    <p:animEffect transition="out" filter="fade">
                                      <p:cBhvr>
                                        <p:cTn id="111" dur="500"/>
                                        <p:tgtEl>
                                          <p:spTgt spid="65"/>
                                        </p:tgtEl>
                                      </p:cBhvr>
                                    </p:animEffect>
                                    <p:set>
                                      <p:cBhvr>
                                        <p:cTn id="112" dur="1" fill="hold">
                                          <p:stCondLst>
                                            <p:cond delay="499"/>
                                          </p:stCondLst>
                                        </p:cTn>
                                        <p:tgtEl>
                                          <p:spTgt spid="65"/>
                                        </p:tgtEl>
                                        <p:attrNameLst>
                                          <p:attrName>style.visibility</p:attrName>
                                        </p:attrNameLst>
                                      </p:cBhvr>
                                      <p:to>
                                        <p:strVal val="hidden"/>
                                      </p:to>
                                    </p:set>
                                  </p:childTnLst>
                                </p:cTn>
                              </p:par>
                              <p:par>
                                <p:cTn id="113" presetID="49" presetClass="entr" presetSubtype="0" decel="100000" fill="hold" grpId="0" nodeType="withEffect">
                                  <p:stCondLst>
                                    <p:cond delay="0"/>
                                  </p:stCondLst>
                                  <p:childTnLst>
                                    <p:set>
                                      <p:cBhvr>
                                        <p:cTn id="114" dur="1" fill="hold">
                                          <p:stCondLst>
                                            <p:cond delay="0"/>
                                          </p:stCondLst>
                                        </p:cTn>
                                        <p:tgtEl>
                                          <p:spTgt spid="67"/>
                                        </p:tgtEl>
                                        <p:attrNameLst>
                                          <p:attrName>style.visibility</p:attrName>
                                        </p:attrNameLst>
                                      </p:cBhvr>
                                      <p:to>
                                        <p:strVal val="visible"/>
                                      </p:to>
                                    </p:set>
                                    <p:anim calcmode="lin" valueType="num">
                                      <p:cBhvr>
                                        <p:cTn id="115" dur="1000" fill="hold"/>
                                        <p:tgtEl>
                                          <p:spTgt spid="67"/>
                                        </p:tgtEl>
                                        <p:attrNameLst>
                                          <p:attrName>ppt_w</p:attrName>
                                        </p:attrNameLst>
                                      </p:cBhvr>
                                      <p:tavLst>
                                        <p:tav tm="0">
                                          <p:val>
                                            <p:fltVal val="0"/>
                                          </p:val>
                                        </p:tav>
                                        <p:tav tm="100000">
                                          <p:val>
                                            <p:strVal val="#ppt_w"/>
                                          </p:val>
                                        </p:tav>
                                      </p:tavLst>
                                    </p:anim>
                                    <p:anim calcmode="lin" valueType="num">
                                      <p:cBhvr>
                                        <p:cTn id="116" dur="1000" fill="hold"/>
                                        <p:tgtEl>
                                          <p:spTgt spid="67"/>
                                        </p:tgtEl>
                                        <p:attrNameLst>
                                          <p:attrName>ppt_h</p:attrName>
                                        </p:attrNameLst>
                                      </p:cBhvr>
                                      <p:tavLst>
                                        <p:tav tm="0">
                                          <p:val>
                                            <p:fltVal val="0"/>
                                          </p:val>
                                        </p:tav>
                                        <p:tav tm="100000">
                                          <p:val>
                                            <p:strVal val="#ppt_h"/>
                                          </p:val>
                                        </p:tav>
                                      </p:tavLst>
                                    </p:anim>
                                    <p:anim calcmode="lin" valueType="num">
                                      <p:cBhvr>
                                        <p:cTn id="117" dur="1000" fill="hold"/>
                                        <p:tgtEl>
                                          <p:spTgt spid="67"/>
                                        </p:tgtEl>
                                        <p:attrNameLst>
                                          <p:attrName>style.rotation</p:attrName>
                                        </p:attrNameLst>
                                      </p:cBhvr>
                                      <p:tavLst>
                                        <p:tav tm="0">
                                          <p:val>
                                            <p:fltVal val="360"/>
                                          </p:val>
                                        </p:tav>
                                        <p:tav tm="100000">
                                          <p:val>
                                            <p:fltVal val="0"/>
                                          </p:val>
                                        </p:tav>
                                      </p:tavLst>
                                    </p:anim>
                                    <p:animEffect transition="in" filter="fade">
                                      <p:cBhvr>
                                        <p:cTn id="118" dur="1000"/>
                                        <p:tgtEl>
                                          <p:spTgt spid="67"/>
                                        </p:tgtEl>
                                      </p:cBhvr>
                                    </p:animEffect>
                                  </p:childTnLst>
                                </p:cTn>
                              </p:par>
                              <p:par>
                                <p:cTn id="119" presetID="8" presetClass="emph" presetSubtype="0" fill="hold" grpId="1" nodeType="withEffect">
                                  <p:stCondLst>
                                    <p:cond delay="0"/>
                                  </p:stCondLst>
                                  <p:childTnLst>
                                    <p:animRot by="-21600000">
                                      <p:cBhvr>
                                        <p:cTn id="120" dur="10000" fill="hold"/>
                                        <p:tgtEl>
                                          <p:spTgt spid="67"/>
                                        </p:tgtEl>
                                        <p:attrNameLst>
                                          <p:attrName>r</p:attrName>
                                        </p:attrNameLst>
                                      </p:cBhvr>
                                    </p:animRot>
                                  </p:childTnLst>
                                </p:cTn>
                              </p:par>
                              <p:par>
                                <p:cTn id="121" presetID="42" presetClass="path" presetSubtype="0" fill="hold" grpId="2" nodeType="withEffect">
                                  <p:stCondLst>
                                    <p:cond delay="0"/>
                                  </p:stCondLst>
                                  <p:childTnLst>
                                    <p:animMotion origin="layout" path="M 1.875E-6 2.59259E-6 L -0.07266 -0.03866 " pathEditMode="relative" rAng="0" ptsTypes="AA">
                                      <p:cBhvr>
                                        <p:cTn id="122" dur="10000" fill="hold"/>
                                        <p:tgtEl>
                                          <p:spTgt spid="67"/>
                                        </p:tgtEl>
                                        <p:attrNameLst>
                                          <p:attrName>ppt_x</p:attrName>
                                          <p:attrName>ppt_y</p:attrName>
                                        </p:attrNameLst>
                                      </p:cBhvr>
                                      <p:rCtr x="-3633" y="-1944"/>
                                    </p:animMotion>
                                  </p:childTnLst>
                                </p:cTn>
                              </p:par>
                              <p:par>
                                <p:cTn id="123" presetID="2" presetClass="entr" presetSubtype="2" decel="100000" fill="hold" grpId="0" nodeType="withEffect">
                                  <p:stCondLst>
                                    <p:cond delay="250"/>
                                  </p:stCondLst>
                                  <p:childTnLst>
                                    <p:set>
                                      <p:cBhvr>
                                        <p:cTn id="124" dur="1" fill="hold">
                                          <p:stCondLst>
                                            <p:cond delay="0"/>
                                          </p:stCondLst>
                                        </p:cTn>
                                        <p:tgtEl>
                                          <p:spTgt spid="10"/>
                                        </p:tgtEl>
                                        <p:attrNameLst>
                                          <p:attrName>style.visibility</p:attrName>
                                        </p:attrNameLst>
                                      </p:cBhvr>
                                      <p:to>
                                        <p:strVal val="visible"/>
                                      </p:to>
                                    </p:set>
                                    <p:anim calcmode="lin" valueType="num">
                                      <p:cBhvr additive="base">
                                        <p:cTn id="125" dur="1000" fill="hold"/>
                                        <p:tgtEl>
                                          <p:spTgt spid="10"/>
                                        </p:tgtEl>
                                        <p:attrNameLst>
                                          <p:attrName>ppt_x</p:attrName>
                                        </p:attrNameLst>
                                      </p:cBhvr>
                                      <p:tavLst>
                                        <p:tav tm="0">
                                          <p:val>
                                            <p:strVal val="1+#ppt_w/2"/>
                                          </p:val>
                                        </p:tav>
                                        <p:tav tm="100000">
                                          <p:val>
                                            <p:strVal val="#ppt_x"/>
                                          </p:val>
                                        </p:tav>
                                      </p:tavLst>
                                    </p:anim>
                                    <p:anim calcmode="lin" valueType="num">
                                      <p:cBhvr additive="base">
                                        <p:cTn id="126" dur="1000" fill="hold"/>
                                        <p:tgtEl>
                                          <p:spTgt spid="10"/>
                                        </p:tgtEl>
                                        <p:attrNameLst>
                                          <p:attrName>ppt_y</p:attrName>
                                        </p:attrNameLst>
                                      </p:cBhvr>
                                      <p:tavLst>
                                        <p:tav tm="0">
                                          <p:val>
                                            <p:strVal val="#ppt_y"/>
                                          </p:val>
                                        </p:tav>
                                        <p:tav tm="100000">
                                          <p:val>
                                            <p:strVal val="#ppt_y"/>
                                          </p:val>
                                        </p:tav>
                                      </p:tavLst>
                                    </p:anim>
                                  </p:childTnLst>
                                </p:cTn>
                              </p:par>
                              <p:par>
                                <p:cTn id="127" presetID="2" presetClass="entr" presetSubtype="2" decel="100000" fill="hold" grpId="0" nodeType="withEffect">
                                  <p:stCondLst>
                                    <p:cond delay="500"/>
                                  </p:stCondLst>
                                  <p:childTnLst>
                                    <p:set>
                                      <p:cBhvr>
                                        <p:cTn id="128" dur="1" fill="hold">
                                          <p:stCondLst>
                                            <p:cond delay="0"/>
                                          </p:stCondLst>
                                        </p:cTn>
                                        <p:tgtEl>
                                          <p:spTgt spid="12"/>
                                        </p:tgtEl>
                                        <p:attrNameLst>
                                          <p:attrName>style.visibility</p:attrName>
                                        </p:attrNameLst>
                                      </p:cBhvr>
                                      <p:to>
                                        <p:strVal val="visible"/>
                                      </p:to>
                                    </p:set>
                                    <p:anim calcmode="lin" valueType="num">
                                      <p:cBhvr additive="base">
                                        <p:cTn id="129" dur="1000" fill="hold"/>
                                        <p:tgtEl>
                                          <p:spTgt spid="12"/>
                                        </p:tgtEl>
                                        <p:attrNameLst>
                                          <p:attrName>ppt_x</p:attrName>
                                        </p:attrNameLst>
                                      </p:cBhvr>
                                      <p:tavLst>
                                        <p:tav tm="0">
                                          <p:val>
                                            <p:strVal val="1+#ppt_w/2"/>
                                          </p:val>
                                        </p:tav>
                                        <p:tav tm="100000">
                                          <p:val>
                                            <p:strVal val="#ppt_x"/>
                                          </p:val>
                                        </p:tav>
                                      </p:tavLst>
                                    </p:anim>
                                    <p:anim calcmode="lin" valueType="num">
                                      <p:cBhvr additive="base">
                                        <p:cTn id="130" dur="1000" fill="hold"/>
                                        <p:tgtEl>
                                          <p:spTgt spid="12"/>
                                        </p:tgtEl>
                                        <p:attrNameLst>
                                          <p:attrName>ppt_y</p:attrName>
                                        </p:attrNameLst>
                                      </p:cBhvr>
                                      <p:tavLst>
                                        <p:tav tm="0">
                                          <p:val>
                                            <p:strVal val="#ppt_y"/>
                                          </p:val>
                                        </p:tav>
                                        <p:tav tm="100000">
                                          <p:val>
                                            <p:strVal val="#ppt_y"/>
                                          </p:val>
                                        </p:tav>
                                      </p:tavLst>
                                    </p:anim>
                                  </p:childTnLst>
                                </p:cTn>
                              </p:par>
                              <p:par>
                                <p:cTn id="131" presetID="2" presetClass="entr" presetSubtype="8" decel="100000" fill="hold" grpId="0" nodeType="withEffect">
                                  <p:stCondLst>
                                    <p:cond delay="0"/>
                                  </p:stCondLst>
                                  <p:childTnLst>
                                    <p:set>
                                      <p:cBhvr>
                                        <p:cTn id="132" dur="1" fill="hold">
                                          <p:stCondLst>
                                            <p:cond delay="0"/>
                                          </p:stCondLst>
                                        </p:cTn>
                                        <p:tgtEl>
                                          <p:spTgt spid="19"/>
                                        </p:tgtEl>
                                        <p:attrNameLst>
                                          <p:attrName>style.visibility</p:attrName>
                                        </p:attrNameLst>
                                      </p:cBhvr>
                                      <p:to>
                                        <p:strVal val="visible"/>
                                      </p:to>
                                    </p:set>
                                    <p:anim calcmode="lin" valueType="num">
                                      <p:cBhvr additive="base">
                                        <p:cTn id="133" dur="1000" fill="hold"/>
                                        <p:tgtEl>
                                          <p:spTgt spid="19"/>
                                        </p:tgtEl>
                                        <p:attrNameLst>
                                          <p:attrName>ppt_x</p:attrName>
                                        </p:attrNameLst>
                                      </p:cBhvr>
                                      <p:tavLst>
                                        <p:tav tm="0">
                                          <p:val>
                                            <p:strVal val="0-#ppt_w/2"/>
                                          </p:val>
                                        </p:tav>
                                        <p:tav tm="100000">
                                          <p:val>
                                            <p:strVal val="#ppt_x"/>
                                          </p:val>
                                        </p:tav>
                                      </p:tavLst>
                                    </p:anim>
                                    <p:anim calcmode="lin" valueType="num">
                                      <p:cBhvr additive="base">
                                        <p:cTn id="134" dur="1000" fill="hold"/>
                                        <p:tgtEl>
                                          <p:spTgt spid="19"/>
                                        </p:tgtEl>
                                        <p:attrNameLst>
                                          <p:attrName>ppt_y</p:attrName>
                                        </p:attrNameLst>
                                      </p:cBhvr>
                                      <p:tavLst>
                                        <p:tav tm="0">
                                          <p:val>
                                            <p:strVal val="#ppt_y"/>
                                          </p:val>
                                        </p:tav>
                                        <p:tav tm="100000">
                                          <p:val>
                                            <p:strVal val="#ppt_y"/>
                                          </p:val>
                                        </p:tav>
                                      </p:tavLst>
                                    </p:anim>
                                  </p:childTnLst>
                                </p:cTn>
                              </p:par>
                              <p:par>
                                <p:cTn id="135" presetID="6" presetClass="emph" presetSubtype="0" decel="100000" autoRev="1" fill="hold" grpId="1" nodeType="withEffect">
                                  <p:stCondLst>
                                    <p:cond delay="250"/>
                                  </p:stCondLst>
                                  <p:childTnLst>
                                    <p:animScale>
                                      <p:cBhvr>
                                        <p:cTn id="136" dur="5000" fill="hold"/>
                                        <p:tgtEl>
                                          <p:spTgt spid="10"/>
                                        </p:tgtEl>
                                      </p:cBhvr>
                                      <p:by x="120000" y="120000"/>
                                    </p:animScale>
                                  </p:childTnLst>
                                </p:cTn>
                              </p:par>
                              <p:par>
                                <p:cTn id="137" presetID="6" presetClass="emph" presetSubtype="0" decel="100000" autoRev="1" fill="hold" grpId="1" nodeType="withEffect">
                                  <p:stCondLst>
                                    <p:cond delay="250"/>
                                  </p:stCondLst>
                                  <p:childTnLst>
                                    <p:animScale>
                                      <p:cBhvr>
                                        <p:cTn id="138" dur="5000" fill="hold"/>
                                        <p:tgtEl>
                                          <p:spTgt spid="12"/>
                                        </p:tgtEl>
                                      </p:cBhvr>
                                      <p:by x="120000" y="120000"/>
                                    </p:animScale>
                                  </p:childTnLst>
                                </p:cTn>
                              </p:par>
                              <p:par>
                                <p:cTn id="139" presetID="49" presetClass="entr" presetSubtype="0" decel="100000" fill="hold" grpId="0" nodeType="withEffect">
                                  <p:stCondLst>
                                    <p:cond delay="6500"/>
                                  </p:stCondLst>
                                  <p:childTnLst>
                                    <p:set>
                                      <p:cBhvr>
                                        <p:cTn id="140" dur="1" fill="hold">
                                          <p:stCondLst>
                                            <p:cond delay="0"/>
                                          </p:stCondLst>
                                        </p:cTn>
                                        <p:tgtEl>
                                          <p:spTgt spid="37"/>
                                        </p:tgtEl>
                                        <p:attrNameLst>
                                          <p:attrName>style.visibility</p:attrName>
                                        </p:attrNameLst>
                                      </p:cBhvr>
                                      <p:to>
                                        <p:strVal val="visible"/>
                                      </p:to>
                                    </p:set>
                                    <p:anim calcmode="lin" valueType="num">
                                      <p:cBhvr>
                                        <p:cTn id="141" dur="500" fill="hold"/>
                                        <p:tgtEl>
                                          <p:spTgt spid="37"/>
                                        </p:tgtEl>
                                        <p:attrNameLst>
                                          <p:attrName>ppt_w</p:attrName>
                                        </p:attrNameLst>
                                      </p:cBhvr>
                                      <p:tavLst>
                                        <p:tav tm="0">
                                          <p:val>
                                            <p:fltVal val="0"/>
                                          </p:val>
                                        </p:tav>
                                        <p:tav tm="100000">
                                          <p:val>
                                            <p:strVal val="#ppt_w"/>
                                          </p:val>
                                        </p:tav>
                                      </p:tavLst>
                                    </p:anim>
                                    <p:anim calcmode="lin" valueType="num">
                                      <p:cBhvr>
                                        <p:cTn id="142" dur="500" fill="hold"/>
                                        <p:tgtEl>
                                          <p:spTgt spid="37"/>
                                        </p:tgtEl>
                                        <p:attrNameLst>
                                          <p:attrName>ppt_h</p:attrName>
                                        </p:attrNameLst>
                                      </p:cBhvr>
                                      <p:tavLst>
                                        <p:tav tm="0">
                                          <p:val>
                                            <p:fltVal val="0"/>
                                          </p:val>
                                        </p:tav>
                                        <p:tav tm="100000">
                                          <p:val>
                                            <p:strVal val="#ppt_h"/>
                                          </p:val>
                                        </p:tav>
                                      </p:tavLst>
                                    </p:anim>
                                    <p:anim calcmode="lin" valueType="num">
                                      <p:cBhvr>
                                        <p:cTn id="143" dur="500" fill="hold"/>
                                        <p:tgtEl>
                                          <p:spTgt spid="37"/>
                                        </p:tgtEl>
                                        <p:attrNameLst>
                                          <p:attrName>style.rotation</p:attrName>
                                        </p:attrNameLst>
                                      </p:cBhvr>
                                      <p:tavLst>
                                        <p:tav tm="0">
                                          <p:val>
                                            <p:fltVal val="360"/>
                                          </p:val>
                                        </p:tav>
                                        <p:tav tm="100000">
                                          <p:val>
                                            <p:fltVal val="0"/>
                                          </p:val>
                                        </p:tav>
                                      </p:tavLst>
                                    </p:anim>
                                    <p:animEffect transition="in" filter="fade">
                                      <p:cBhvr>
                                        <p:cTn id="144" dur="500"/>
                                        <p:tgtEl>
                                          <p:spTgt spid="37"/>
                                        </p:tgtEl>
                                      </p:cBhvr>
                                    </p:animEffect>
                                  </p:childTnLst>
                                </p:cTn>
                              </p:par>
                              <p:par>
                                <p:cTn id="145" presetID="49" presetClass="exit" presetSubtype="0" accel="100000" fill="hold" grpId="1" nodeType="withEffect">
                                  <p:stCondLst>
                                    <p:cond delay="7000"/>
                                  </p:stCondLst>
                                  <p:childTnLst>
                                    <p:anim calcmode="lin" valueType="num">
                                      <p:cBhvr>
                                        <p:cTn id="146" dur="500"/>
                                        <p:tgtEl>
                                          <p:spTgt spid="37"/>
                                        </p:tgtEl>
                                        <p:attrNameLst>
                                          <p:attrName>ppt_w</p:attrName>
                                        </p:attrNameLst>
                                      </p:cBhvr>
                                      <p:tavLst>
                                        <p:tav tm="0">
                                          <p:val>
                                            <p:strVal val="ppt_w"/>
                                          </p:val>
                                        </p:tav>
                                        <p:tav tm="100000">
                                          <p:val>
                                            <p:fltVal val="0"/>
                                          </p:val>
                                        </p:tav>
                                      </p:tavLst>
                                    </p:anim>
                                    <p:anim calcmode="lin" valueType="num">
                                      <p:cBhvr>
                                        <p:cTn id="147" dur="500"/>
                                        <p:tgtEl>
                                          <p:spTgt spid="37"/>
                                        </p:tgtEl>
                                        <p:attrNameLst>
                                          <p:attrName>ppt_h</p:attrName>
                                        </p:attrNameLst>
                                      </p:cBhvr>
                                      <p:tavLst>
                                        <p:tav tm="0">
                                          <p:val>
                                            <p:strVal val="ppt_h"/>
                                          </p:val>
                                        </p:tav>
                                        <p:tav tm="100000">
                                          <p:val>
                                            <p:fltVal val="0"/>
                                          </p:val>
                                        </p:tav>
                                      </p:tavLst>
                                    </p:anim>
                                    <p:anim calcmode="lin" valueType="num">
                                      <p:cBhvr>
                                        <p:cTn id="148" dur="500"/>
                                        <p:tgtEl>
                                          <p:spTgt spid="37"/>
                                        </p:tgtEl>
                                        <p:attrNameLst>
                                          <p:attrName>style.rotation</p:attrName>
                                        </p:attrNameLst>
                                      </p:cBhvr>
                                      <p:tavLst>
                                        <p:tav tm="0">
                                          <p:val>
                                            <p:fltVal val="0"/>
                                          </p:val>
                                        </p:tav>
                                        <p:tav tm="100000">
                                          <p:val>
                                            <p:fltVal val="360"/>
                                          </p:val>
                                        </p:tav>
                                      </p:tavLst>
                                    </p:anim>
                                    <p:animEffect transition="out" filter="fade">
                                      <p:cBhvr>
                                        <p:cTn id="149" dur="500"/>
                                        <p:tgtEl>
                                          <p:spTgt spid="37"/>
                                        </p:tgtEl>
                                      </p:cBhvr>
                                    </p:animEffect>
                                    <p:set>
                                      <p:cBhvr>
                                        <p:cTn id="150" dur="1" fill="hold">
                                          <p:stCondLst>
                                            <p:cond delay="499"/>
                                          </p:stCondLst>
                                        </p:cTn>
                                        <p:tgtEl>
                                          <p:spTgt spid="37"/>
                                        </p:tgtEl>
                                        <p:attrNameLst>
                                          <p:attrName>style.visibility</p:attrName>
                                        </p:attrNameLst>
                                      </p:cBhvr>
                                      <p:to>
                                        <p:strVal val="hidden"/>
                                      </p:to>
                                    </p:set>
                                  </p:childTnLst>
                                </p:cTn>
                              </p:par>
                              <p:par>
                                <p:cTn id="151" presetID="2" presetClass="entr" presetSubtype="2" decel="100000" fill="hold" grpId="0" nodeType="withEffect">
                                  <p:stCondLst>
                                    <p:cond delay="3700"/>
                                  </p:stCondLst>
                                  <p:childTnLst>
                                    <p:set>
                                      <p:cBhvr>
                                        <p:cTn id="152" dur="1" fill="hold">
                                          <p:stCondLst>
                                            <p:cond delay="0"/>
                                          </p:stCondLst>
                                        </p:cTn>
                                        <p:tgtEl>
                                          <p:spTgt spid="21"/>
                                        </p:tgtEl>
                                        <p:attrNameLst>
                                          <p:attrName>style.visibility</p:attrName>
                                        </p:attrNameLst>
                                      </p:cBhvr>
                                      <p:to>
                                        <p:strVal val="visible"/>
                                      </p:to>
                                    </p:set>
                                    <p:anim calcmode="lin" valueType="num">
                                      <p:cBhvr additive="base">
                                        <p:cTn id="153" dur="1000" fill="hold"/>
                                        <p:tgtEl>
                                          <p:spTgt spid="21"/>
                                        </p:tgtEl>
                                        <p:attrNameLst>
                                          <p:attrName>ppt_x</p:attrName>
                                        </p:attrNameLst>
                                      </p:cBhvr>
                                      <p:tavLst>
                                        <p:tav tm="0">
                                          <p:val>
                                            <p:strVal val="1+#ppt_w/2"/>
                                          </p:val>
                                        </p:tav>
                                        <p:tav tm="100000">
                                          <p:val>
                                            <p:strVal val="#ppt_x"/>
                                          </p:val>
                                        </p:tav>
                                      </p:tavLst>
                                    </p:anim>
                                    <p:anim calcmode="lin" valueType="num">
                                      <p:cBhvr additive="base">
                                        <p:cTn id="154" dur="1000" fill="hold"/>
                                        <p:tgtEl>
                                          <p:spTgt spid="21"/>
                                        </p:tgtEl>
                                        <p:attrNameLst>
                                          <p:attrName>ppt_y</p:attrName>
                                        </p:attrNameLst>
                                      </p:cBhvr>
                                      <p:tavLst>
                                        <p:tav tm="0">
                                          <p:val>
                                            <p:strVal val="#ppt_y"/>
                                          </p:val>
                                        </p:tav>
                                        <p:tav tm="100000">
                                          <p:val>
                                            <p:strVal val="#ppt_y"/>
                                          </p:val>
                                        </p:tav>
                                      </p:tavLst>
                                    </p:anim>
                                  </p:childTnLst>
                                </p:cTn>
                              </p:par>
                              <p:par>
                                <p:cTn id="155" presetID="49" presetClass="entr" presetSubtype="0" decel="100000" fill="hold" grpId="0" nodeType="withEffect">
                                  <p:stCondLst>
                                    <p:cond delay="3300"/>
                                  </p:stCondLst>
                                  <p:childTnLst>
                                    <p:set>
                                      <p:cBhvr>
                                        <p:cTn id="156" dur="1" fill="hold">
                                          <p:stCondLst>
                                            <p:cond delay="0"/>
                                          </p:stCondLst>
                                        </p:cTn>
                                        <p:tgtEl>
                                          <p:spTgt spid="22"/>
                                        </p:tgtEl>
                                        <p:attrNameLst>
                                          <p:attrName>style.visibility</p:attrName>
                                        </p:attrNameLst>
                                      </p:cBhvr>
                                      <p:to>
                                        <p:strVal val="visible"/>
                                      </p:to>
                                    </p:set>
                                    <p:anim calcmode="lin" valueType="num">
                                      <p:cBhvr>
                                        <p:cTn id="157" dur="1000" fill="hold"/>
                                        <p:tgtEl>
                                          <p:spTgt spid="22"/>
                                        </p:tgtEl>
                                        <p:attrNameLst>
                                          <p:attrName>ppt_w</p:attrName>
                                        </p:attrNameLst>
                                      </p:cBhvr>
                                      <p:tavLst>
                                        <p:tav tm="0">
                                          <p:val>
                                            <p:fltVal val="0"/>
                                          </p:val>
                                        </p:tav>
                                        <p:tav tm="100000">
                                          <p:val>
                                            <p:strVal val="#ppt_w"/>
                                          </p:val>
                                        </p:tav>
                                      </p:tavLst>
                                    </p:anim>
                                    <p:anim calcmode="lin" valueType="num">
                                      <p:cBhvr>
                                        <p:cTn id="158" dur="1000" fill="hold"/>
                                        <p:tgtEl>
                                          <p:spTgt spid="22"/>
                                        </p:tgtEl>
                                        <p:attrNameLst>
                                          <p:attrName>ppt_h</p:attrName>
                                        </p:attrNameLst>
                                      </p:cBhvr>
                                      <p:tavLst>
                                        <p:tav tm="0">
                                          <p:val>
                                            <p:fltVal val="0"/>
                                          </p:val>
                                        </p:tav>
                                        <p:tav tm="100000">
                                          <p:val>
                                            <p:strVal val="#ppt_h"/>
                                          </p:val>
                                        </p:tav>
                                      </p:tavLst>
                                    </p:anim>
                                    <p:anim calcmode="lin" valueType="num">
                                      <p:cBhvr>
                                        <p:cTn id="159" dur="1000" fill="hold"/>
                                        <p:tgtEl>
                                          <p:spTgt spid="22"/>
                                        </p:tgtEl>
                                        <p:attrNameLst>
                                          <p:attrName>style.rotation</p:attrName>
                                        </p:attrNameLst>
                                      </p:cBhvr>
                                      <p:tavLst>
                                        <p:tav tm="0">
                                          <p:val>
                                            <p:fltVal val="360"/>
                                          </p:val>
                                        </p:tav>
                                        <p:tav tm="100000">
                                          <p:val>
                                            <p:fltVal val="0"/>
                                          </p:val>
                                        </p:tav>
                                      </p:tavLst>
                                    </p:anim>
                                    <p:animEffect transition="in" filter="fade">
                                      <p:cBhvr>
                                        <p:cTn id="160" dur="1000"/>
                                        <p:tgtEl>
                                          <p:spTgt spid="22"/>
                                        </p:tgtEl>
                                      </p:cBhvr>
                                    </p:animEffect>
                                  </p:childTnLst>
                                </p:cTn>
                              </p:par>
                              <p:par>
                                <p:cTn id="161" presetID="2" presetClass="entr" presetSubtype="2" decel="100000" fill="hold" grpId="0" nodeType="withEffect">
                                  <p:stCondLst>
                                    <p:cond delay="4700"/>
                                  </p:stCondLst>
                                  <p:childTnLst>
                                    <p:set>
                                      <p:cBhvr>
                                        <p:cTn id="162" dur="1" fill="hold">
                                          <p:stCondLst>
                                            <p:cond delay="0"/>
                                          </p:stCondLst>
                                        </p:cTn>
                                        <p:tgtEl>
                                          <p:spTgt spid="23"/>
                                        </p:tgtEl>
                                        <p:attrNameLst>
                                          <p:attrName>style.visibility</p:attrName>
                                        </p:attrNameLst>
                                      </p:cBhvr>
                                      <p:to>
                                        <p:strVal val="visible"/>
                                      </p:to>
                                    </p:set>
                                    <p:anim calcmode="lin" valueType="num">
                                      <p:cBhvr additive="base">
                                        <p:cTn id="163" dur="1000" fill="hold"/>
                                        <p:tgtEl>
                                          <p:spTgt spid="23"/>
                                        </p:tgtEl>
                                        <p:attrNameLst>
                                          <p:attrName>ppt_x</p:attrName>
                                        </p:attrNameLst>
                                      </p:cBhvr>
                                      <p:tavLst>
                                        <p:tav tm="0">
                                          <p:val>
                                            <p:strVal val="1+#ppt_w/2"/>
                                          </p:val>
                                        </p:tav>
                                        <p:tav tm="100000">
                                          <p:val>
                                            <p:strVal val="#ppt_x"/>
                                          </p:val>
                                        </p:tav>
                                      </p:tavLst>
                                    </p:anim>
                                    <p:anim calcmode="lin" valueType="num">
                                      <p:cBhvr additive="base">
                                        <p:cTn id="164" dur="1000" fill="hold"/>
                                        <p:tgtEl>
                                          <p:spTgt spid="23"/>
                                        </p:tgtEl>
                                        <p:attrNameLst>
                                          <p:attrName>ppt_y</p:attrName>
                                        </p:attrNameLst>
                                      </p:cBhvr>
                                      <p:tavLst>
                                        <p:tav tm="0">
                                          <p:val>
                                            <p:strVal val="#ppt_y"/>
                                          </p:val>
                                        </p:tav>
                                        <p:tav tm="100000">
                                          <p:val>
                                            <p:strVal val="#ppt_y"/>
                                          </p:val>
                                        </p:tav>
                                      </p:tavLst>
                                    </p:anim>
                                  </p:childTnLst>
                                </p:cTn>
                              </p:par>
                              <p:par>
                                <p:cTn id="165" presetID="49" presetClass="entr" presetSubtype="0" decel="100000" fill="hold" grpId="0" nodeType="withEffect">
                                  <p:stCondLst>
                                    <p:cond delay="4300"/>
                                  </p:stCondLst>
                                  <p:childTnLst>
                                    <p:set>
                                      <p:cBhvr>
                                        <p:cTn id="166" dur="1" fill="hold">
                                          <p:stCondLst>
                                            <p:cond delay="0"/>
                                          </p:stCondLst>
                                        </p:cTn>
                                        <p:tgtEl>
                                          <p:spTgt spid="24"/>
                                        </p:tgtEl>
                                        <p:attrNameLst>
                                          <p:attrName>style.visibility</p:attrName>
                                        </p:attrNameLst>
                                      </p:cBhvr>
                                      <p:to>
                                        <p:strVal val="visible"/>
                                      </p:to>
                                    </p:set>
                                    <p:anim calcmode="lin" valueType="num">
                                      <p:cBhvr>
                                        <p:cTn id="167" dur="1000" fill="hold"/>
                                        <p:tgtEl>
                                          <p:spTgt spid="24"/>
                                        </p:tgtEl>
                                        <p:attrNameLst>
                                          <p:attrName>ppt_w</p:attrName>
                                        </p:attrNameLst>
                                      </p:cBhvr>
                                      <p:tavLst>
                                        <p:tav tm="0">
                                          <p:val>
                                            <p:fltVal val="0"/>
                                          </p:val>
                                        </p:tav>
                                        <p:tav tm="100000">
                                          <p:val>
                                            <p:strVal val="#ppt_w"/>
                                          </p:val>
                                        </p:tav>
                                      </p:tavLst>
                                    </p:anim>
                                    <p:anim calcmode="lin" valueType="num">
                                      <p:cBhvr>
                                        <p:cTn id="168" dur="1000" fill="hold"/>
                                        <p:tgtEl>
                                          <p:spTgt spid="24"/>
                                        </p:tgtEl>
                                        <p:attrNameLst>
                                          <p:attrName>ppt_h</p:attrName>
                                        </p:attrNameLst>
                                      </p:cBhvr>
                                      <p:tavLst>
                                        <p:tav tm="0">
                                          <p:val>
                                            <p:fltVal val="0"/>
                                          </p:val>
                                        </p:tav>
                                        <p:tav tm="100000">
                                          <p:val>
                                            <p:strVal val="#ppt_h"/>
                                          </p:val>
                                        </p:tav>
                                      </p:tavLst>
                                    </p:anim>
                                    <p:anim calcmode="lin" valueType="num">
                                      <p:cBhvr>
                                        <p:cTn id="169" dur="1000" fill="hold"/>
                                        <p:tgtEl>
                                          <p:spTgt spid="24"/>
                                        </p:tgtEl>
                                        <p:attrNameLst>
                                          <p:attrName>style.rotation</p:attrName>
                                        </p:attrNameLst>
                                      </p:cBhvr>
                                      <p:tavLst>
                                        <p:tav tm="0">
                                          <p:val>
                                            <p:fltVal val="360"/>
                                          </p:val>
                                        </p:tav>
                                        <p:tav tm="100000">
                                          <p:val>
                                            <p:fltVal val="0"/>
                                          </p:val>
                                        </p:tav>
                                      </p:tavLst>
                                    </p:anim>
                                    <p:animEffect transition="in" filter="fade">
                                      <p:cBhvr>
                                        <p:cTn id="170" dur="1000"/>
                                        <p:tgtEl>
                                          <p:spTgt spid="24"/>
                                        </p:tgtEl>
                                      </p:cBhvr>
                                    </p:animEffect>
                                  </p:childTnLst>
                                </p:cTn>
                              </p:par>
                              <p:par>
                                <p:cTn id="171" presetID="2" presetClass="entr" presetSubtype="8" decel="100000" fill="hold" grpId="0" nodeType="withEffect">
                                  <p:stCondLst>
                                    <p:cond delay="300"/>
                                  </p:stCondLst>
                                  <p:iterate type="wd">
                                    <p:tmPct val="10000"/>
                                  </p:iterate>
                                  <p:childTnLst>
                                    <p:set>
                                      <p:cBhvr>
                                        <p:cTn id="172" dur="1" fill="hold">
                                          <p:stCondLst>
                                            <p:cond delay="0"/>
                                          </p:stCondLst>
                                        </p:cTn>
                                        <p:tgtEl>
                                          <p:spTgt spid="25">
                                            <p:txEl>
                                              <p:pRg st="0" end="0"/>
                                            </p:txEl>
                                          </p:spTgt>
                                        </p:tgtEl>
                                        <p:attrNameLst>
                                          <p:attrName>style.visibility</p:attrName>
                                        </p:attrNameLst>
                                      </p:cBhvr>
                                      <p:to>
                                        <p:strVal val="visible"/>
                                      </p:to>
                                    </p:set>
                                    <p:anim calcmode="lin" valueType="num">
                                      <p:cBhvr additive="base">
                                        <p:cTn id="173" dur="10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174" dur="1000" fill="hold"/>
                                        <p:tgtEl>
                                          <p:spTgt spid="25">
                                            <p:txEl>
                                              <p:pRg st="0" end="0"/>
                                            </p:txEl>
                                          </p:spTgt>
                                        </p:tgtEl>
                                        <p:attrNameLst>
                                          <p:attrName>ppt_y</p:attrName>
                                        </p:attrNameLst>
                                      </p:cBhvr>
                                      <p:tavLst>
                                        <p:tav tm="0">
                                          <p:val>
                                            <p:strVal val="#ppt_y"/>
                                          </p:val>
                                        </p:tav>
                                        <p:tav tm="100000">
                                          <p:val>
                                            <p:strVal val="#ppt_y"/>
                                          </p:val>
                                        </p:tav>
                                      </p:tavLst>
                                    </p:anim>
                                  </p:childTnLst>
                                </p:cTn>
                              </p:par>
                              <p:par>
                                <p:cTn id="175" presetID="2" presetClass="entr" presetSubtype="8" decel="100000" fill="hold" grpId="0" nodeType="withEffect">
                                  <p:stCondLst>
                                    <p:cond delay="0"/>
                                  </p:stCondLst>
                                  <p:iterate type="wd">
                                    <p:tmPct val="10000"/>
                                  </p:iterate>
                                  <p:childTnLst>
                                    <p:set>
                                      <p:cBhvr>
                                        <p:cTn id="176" dur="1" fill="hold">
                                          <p:stCondLst>
                                            <p:cond delay="0"/>
                                          </p:stCondLst>
                                        </p:cTn>
                                        <p:tgtEl>
                                          <p:spTgt spid="30">
                                            <p:txEl>
                                              <p:pRg st="0" end="0"/>
                                            </p:txEl>
                                          </p:spTgt>
                                        </p:tgtEl>
                                        <p:attrNameLst>
                                          <p:attrName>style.visibility</p:attrName>
                                        </p:attrNameLst>
                                      </p:cBhvr>
                                      <p:to>
                                        <p:strVal val="visible"/>
                                      </p:to>
                                    </p:set>
                                    <p:anim calcmode="lin" valueType="num">
                                      <p:cBhvr additive="base">
                                        <p:cTn id="177" dur="1000" fill="hold"/>
                                        <p:tgtEl>
                                          <p:spTgt spid="30">
                                            <p:txEl>
                                              <p:pRg st="0" end="0"/>
                                            </p:txEl>
                                          </p:spTgt>
                                        </p:tgtEl>
                                        <p:attrNameLst>
                                          <p:attrName>ppt_x</p:attrName>
                                        </p:attrNameLst>
                                      </p:cBhvr>
                                      <p:tavLst>
                                        <p:tav tm="0">
                                          <p:val>
                                            <p:strVal val="0-#ppt_w/2"/>
                                          </p:val>
                                        </p:tav>
                                        <p:tav tm="100000">
                                          <p:val>
                                            <p:strVal val="#ppt_x"/>
                                          </p:val>
                                        </p:tav>
                                      </p:tavLst>
                                    </p:anim>
                                    <p:anim calcmode="lin" valueType="num">
                                      <p:cBhvr additive="base">
                                        <p:cTn id="178" dur="1000" fill="hold"/>
                                        <p:tgtEl>
                                          <p:spTgt spid="30">
                                            <p:txEl>
                                              <p:pRg st="0" end="0"/>
                                            </p:txEl>
                                          </p:spTgt>
                                        </p:tgtEl>
                                        <p:attrNameLst>
                                          <p:attrName>ppt_y</p:attrName>
                                        </p:attrNameLst>
                                      </p:cBhvr>
                                      <p:tavLst>
                                        <p:tav tm="0">
                                          <p:val>
                                            <p:strVal val="#ppt_y"/>
                                          </p:val>
                                        </p:tav>
                                        <p:tav tm="100000">
                                          <p:val>
                                            <p:strVal val="#ppt_y"/>
                                          </p:val>
                                        </p:tav>
                                      </p:tavLst>
                                    </p:anim>
                                  </p:childTnLst>
                                </p:cTn>
                              </p:par>
                              <p:par>
                                <p:cTn id="179" presetID="23" presetClass="entr" presetSubtype="16" fill="hold" grpId="0" nodeType="withEffect">
                                  <p:stCondLst>
                                    <p:cond delay="2600"/>
                                  </p:stCondLst>
                                  <p:childTnLst>
                                    <p:set>
                                      <p:cBhvr>
                                        <p:cTn id="180" dur="1" fill="hold">
                                          <p:stCondLst>
                                            <p:cond delay="0"/>
                                          </p:stCondLst>
                                        </p:cTn>
                                        <p:tgtEl>
                                          <p:spTgt spid="33"/>
                                        </p:tgtEl>
                                        <p:attrNameLst>
                                          <p:attrName>style.visibility</p:attrName>
                                        </p:attrNameLst>
                                      </p:cBhvr>
                                      <p:to>
                                        <p:strVal val="visible"/>
                                      </p:to>
                                    </p:set>
                                    <p:anim calcmode="lin" valueType="num">
                                      <p:cBhvr>
                                        <p:cTn id="181" dur="500" fill="hold"/>
                                        <p:tgtEl>
                                          <p:spTgt spid="33"/>
                                        </p:tgtEl>
                                        <p:attrNameLst>
                                          <p:attrName>ppt_w</p:attrName>
                                        </p:attrNameLst>
                                      </p:cBhvr>
                                      <p:tavLst>
                                        <p:tav tm="0">
                                          <p:val>
                                            <p:fltVal val="0"/>
                                          </p:val>
                                        </p:tav>
                                        <p:tav tm="100000">
                                          <p:val>
                                            <p:strVal val="#ppt_w"/>
                                          </p:val>
                                        </p:tav>
                                      </p:tavLst>
                                    </p:anim>
                                    <p:anim calcmode="lin" valueType="num">
                                      <p:cBhvr>
                                        <p:cTn id="182" dur="500" fill="hold"/>
                                        <p:tgtEl>
                                          <p:spTgt spid="33"/>
                                        </p:tgtEl>
                                        <p:attrNameLst>
                                          <p:attrName>ppt_h</p:attrName>
                                        </p:attrNameLst>
                                      </p:cBhvr>
                                      <p:tavLst>
                                        <p:tav tm="0">
                                          <p:val>
                                            <p:fltVal val="0"/>
                                          </p:val>
                                        </p:tav>
                                        <p:tav tm="100000">
                                          <p:val>
                                            <p:strVal val="#ppt_h"/>
                                          </p:val>
                                        </p:tav>
                                      </p:tavLst>
                                    </p:anim>
                                  </p:childTnLst>
                                </p:cTn>
                              </p:par>
                              <p:par>
                                <p:cTn id="183" presetID="6" presetClass="emph" presetSubtype="0" decel="100000" autoRev="1" fill="hold" grpId="1" nodeType="withEffect">
                                  <p:stCondLst>
                                    <p:cond delay="3000"/>
                                  </p:stCondLst>
                                  <p:childTnLst>
                                    <p:animScale>
                                      <p:cBhvr>
                                        <p:cTn id="184" dur="250" fill="hold"/>
                                        <p:tgtEl>
                                          <p:spTgt spid="33"/>
                                        </p:tgtEl>
                                      </p:cBhvr>
                                      <p:by x="115000" y="115000"/>
                                    </p:animScale>
                                  </p:childTnLst>
                                </p:cTn>
                              </p:par>
                              <p:par>
                                <p:cTn id="185" presetID="53" presetClass="entr" presetSubtype="16" fill="hold" grpId="0" nodeType="withEffect">
                                  <p:stCondLst>
                                    <p:cond delay="3400"/>
                                  </p:stCondLst>
                                  <p:childTnLst>
                                    <p:set>
                                      <p:cBhvr>
                                        <p:cTn id="186" dur="1" fill="hold">
                                          <p:stCondLst>
                                            <p:cond delay="0"/>
                                          </p:stCondLst>
                                        </p:cTn>
                                        <p:tgtEl>
                                          <p:spTgt spid="38"/>
                                        </p:tgtEl>
                                        <p:attrNameLst>
                                          <p:attrName>style.visibility</p:attrName>
                                        </p:attrNameLst>
                                      </p:cBhvr>
                                      <p:to>
                                        <p:strVal val="visible"/>
                                      </p:to>
                                    </p:set>
                                    <p:anim calcmode="lin" valueType="num">
                                      <p:cBhvr>
                                        <p:cTn id="187" dur="500" fill="hold"/>
                                        <p:tgtEl>
                                          <p:spTgt spid="38"/>
                                        </p:tgtEl>
                                        <p:attrNameLst>
                                          <p:attrName>ppt_w</p:attrName>
                                        </p:attrNameLst>
                                      </p:cBhvr>
                                      <p:tavLst>
                                        <p:tav tm="0">
                                          <p:val>
                                            <p:fltVal val="0"/>
                                          </p:val>
                                        </p:tav>
                                        <p:tav tm="100000">
                                          <p:val>
                                            <p:strVal val="#ppt_w"/>
                                          </p:val>
                                        </p:tav>
                                      </p:tavLst>
                                    </p:anim>
                                    <p:anim calcmode="lin" valueType="num">
                                      <p:cBhvr>
                                        <p:cTn id="188" dur="500" fill="hold"/>
                                        <p:tgtEl>
                                          <p:spTgt spid="38"/>
                                        </p:tgtEl>
                                        <p:attrNameLst>
                                          <p:attrName>ppt_h</p:attrName>
                                        </p:attrNameLst>
                                      </p:cBhvr>
                                      <p:tavLst>
                                        <p:tav tm="0">
                                          <p:val>
                                            <p:fltVal val="0"/>
                                          </p:val>
                                        </p:tav>
                                        <p:tav tm="100000">
                                          <p:val>
                                            <p:strVal val="#ppt_h"/>
                                          </p:val>
                                        </p:tav>
                                      </p:tavLst>
                                    </p:anim>
                                    <p:animEffect transition="in" filter="fade">
                                      <p:cBhvr>
                                        <p:cTn id="189" dur="500"/>
                                        <p:tgtEl>
                                          <p:spTgt spid="38"/>
                                        </p:tgtEl>
                                      </p:cBhvr>
                                    </p:animEffect>
                                  </p:childTnLst>
                                </p:cTn>
                              </p:par>
                              <p:par>
                                <p:cTn id="190" presetID="23" presetClass="entr" presetSubtype="16" fill="hold" grpId="0" nodeType="withEffect">
                                  <p:stCondLst>
                                    <p:cond delay="1800"/>
                                  </p:stCondLst>
                                  <p:childTnLst>
                                    <p:set>
                                      <p:cBhvr>
                                        <p:cTn id="191" dur="1" fill="hold">
                                          <p:stCondLst>
                                            <p:cond delay="0"/>
                                          </p:stCondLst>
                                        </p:cTn>
                                        <p:tgtEl>
                                          <p:spTgt spid="39"/>
                                        </p:tgtEl>
                                        <p:attrNameLst>
                                          <p:attrName>style.visibility</p:attrName>
                                        </p:attrNameLst>
                                      </p:cBhvr>
                                      <p:to>
                                        <p:strVal val="visible"/>
                                      </p:to>
                                    </p:set>
                                    <p:anim calcmode="lin" valueType="num">
                                      <p:cBhvr>
                                        <p:cTn id="192" dur="400" fill="hold"/>
                                        <p:tgtEl>
                                          <p:spTgt spid="39"/>
                                        </p:tgtEl>
                                        <p:attrNameLst>
                                          <p:attrName>ppt_w</p:attrName>
                                        </p:attrNameLst>
                                      </p:cBhvr>
                                      <p:tavLst>
                                        <p:tav tm="0">
                                          <p:val>
                                            <p:fltVal val="0"/>
                                          </p:val>
                                        </p:tav>
                                        <p:tav tm="100000">
                                          <p:val>
                                            <p:strVal val="#ppt_w"/>
                                          </p:val>
                                        </p:tav>
                                      </p:tavLst>
                                    </p:anim>
                                    <p:anim calcmode="lin" valueType="num">
                                      <p:cBhvr>
                                        <p:cTn id="193" dur="400" fill="hold"/>
                                        <p:tgtEl>
                                          <p:spTgt spid="39"/>
                                        </p:tgtEl>
                                        <p:attrNameLst>
                                          <p:attrName>ppt_h</p:attrName>
                                        </p:attrNameLst>
                                      </p:cBhvr>
                                      <p:tavLst>
                                        <p:tav tm="0">
                                          <p:val>
                                            <p:fltVal val="0"/>
                                          </p:val>
                                        </p:tav>
                                        <p:tav tm="100000">
                                          <p:val>
                                            <p:strVal val="#ppt_h"/>
                                          </p:val>
                                        </p:tav>
                                      </p:tavLst>
                                    </p:anim>
                                  </p:childTnLst>
                                </p:cTn>
                              </p:par>
                              <p:par>
                                <p:cTn id="194" presetID="6" presetClass="emph" presetSubtype="0" decel="100000" autoRev="1" fill="hold" grpId="1" nodeType="withEffect">
                                  <p:stCondLst>
                                    <p:cond delay="2100"/>
                                  </p:stCondLst>
                                  <p:childTnLst>
                                    <p:animScale>
                                      <p:cBhvr>
                                        <p:cTn id="195" dur="250" fill="hold"/>
                                        <p:tgtEl>
                                          <p:spTgt spid="39"/>
                                        </p:tgtEl>
                                      </p:cBhvr>
                                      <p:by x="115000" y="115000"/>
                                    </p:animScale>
                                  </p:childTnLst>
                                </p:cTn>
                              </p:par>
                              <p:par>
                                <p:cTn id="196" presetID="53" presetClass="entr" presetSubtype="16" fill="hold" grpId="0" nodeType="withEffect">
                                  <p:stCondLst>
                                    <p:cond delay="2400"/>
                                  </p:stCondLst>
                                  <p:childTnLst>
                                    <p:set>
                                      <p:cBhvr>
                                        <p:cTn id="197" dur="1" fill="hold">
                                          <p:stCondLst>
                                            <p:cond delay="0"/>
                                          </p:stCondLst>
                                        </p:cTn>
                                        <p:tgtEl>
                                          <p:spTgt spid="40"/>
                                        </p:tgtEl>
                                        <p:attrNameLst>
                                          <p:attrName>style.visibility</p:attrName>
                                        </p:attrNameLst>
                                      </p:cBhvr>
                                      <p:to>
                                        <p:strVal val="visible"/>
                                      </p:to>
                                    </p:set>
                                    <p:anim calcmode="lin" valueType="num">
                                      <p:cBhvr>
                                        <p:cTn id="198" dur="500" fill="hold"/>
                                        <p:tgtEl>
                                          <p:spTgt spid="40"/>
                                        </p:tgtEl>
                                        <p:attrNameLst>
                                          <p:attrName>ppt_w</p:attrName>
                                        </p:attrNameLst>
                                      </p:cBhvr>
                                      <p:tavLst>
                                        <p:tav tm="0">
                                          <p:val>
                                            <p:fltVal val="0"/>
                                          </p:val>
                                        </p:tav>
                                        <p:tav tm="100000">
                                          <p:val>
                                            <p:strVal val="#ppt_w"/>
                                          </p:val>
                                        </p:tav>
                                      </p:tavLst>
                                    </p:anim>
                                    <p:anim calcmode="lin" valueType="num">
                                      <p:cBhvr>
                                        <p:cTn id="199" dur="500" fill="hold"/>
                                        <p:tgtEl>
                                          <p:spTgt spid="40"/>
                                        </p:tgtEl>
                                        <p:attrNameLst>
                                          <p:attrName>ppt_h</p:attrName>
                                        </p:attrNameLst>
                                      </p:cBhvr>
                                      <p:tavLst>
                                        <p:tav tm="0">
                                          <p:val>
                                            <p:fltVal val="0"/>
                                          </p:val>
                                        </p:tav>
                                        <p:tav tm="100000">
                                          <p:val>
                                            <p:strVal val="#ppt_h"/>
                                          </p:val>
                                        </p:tav>
                                      </p:tavLst>
                                    </p:anim>
                                    <p:animEffect transition="in" filter="fade">
                                      <p:cBhvr>
                                        <p:cTn id="200" dur="500"/>
                                        <p:tgtEl>
                                          <p:spTgt spid="40"/>
                                        </p:tgtEl>
                                      </p:cBhvr>
                                    </p:animEffect>
                                  </p:childTnLst>
                                </p:cTn>
                              </p:par>
                              <p:par>
                                <p:cTn id="201" presetID="2" presetClass="entr" presetSubtype="8" fill="hold" nodeType="withEffect">
                                  <p:stCondLst>
                                    <p:cond delay="2800"/>
                                  </p:stCondLst>
                                  <p:childTnLst>
                                    <p:set>
                                      <p:cBhvr>
                                        <p:cTn id="202" dur="1" fill="hold">
                                          <p:stCondLst>
                                            <p:cond delay="0"/>
                                          </p:stCondLst>
                                        </p:cTn>
                                        <p:tgtEl>
                                          <p:spTgt spid="2"/>
                                        </p:tgtEl>
                                        <p:attrNameLst>
                                          <p:attrName>style.visibility</p:attrName>
                                        </p:attrNameLst>
                                      </p:cBhvr>
                                      <p:to>
                                        <p:strVal val="visible"/>
                                      </p:to>
                                    </p:set>
                                    <p:anim calcmode="lin" valueType="num">
                                      <p:cBhvr additive="base">
                                        <p:cTn id="203" dur="500" fill="hold"/>
                                        <p:tgtEl>
                                          <p:spTgt spid="2"/>
                                        </p:tgtEl>
                                        <p:attrNameLst>
                                          <p:attrName>ppt_x</p:attrName>
                                        </p:attrNameLst>
                                      </p:cBhvr>
                                      <p:tavLst>
                                        <p:tav tm="0">
                                          <p:val>
                                            <p:strVal val="0-#ppt_w/2"/>
                                          </p:val>
                                        </p:tav>
                                        <p:tav tm="100000">
                                          <p:val>
                                            <p:strVal val="#ppt_x"/>
                                          </p:val>
                                        </p:tav>
                                      </p:tavLst>
                                    </p:anim>
                                    <p:anim calcmode="lin" valueType="num">
                                      <p:cBhvr additive="base">
                                        <p:cTn id="20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0" grpId="0" animBg="1"/>
      <p:bldP spid="10" grpId="1" animBg="1"/>
      <p:bldP spid="19" grpId="0" animBg="1"/>
      <p:bldP spid="51" grpId="0" animBg="1"/>
      <p:bldP spid="51" grpId="1" animBg="1"/>
      <p:bldP spid="54" grpId="0" animBg="1"/>
      <p:bldP spid="54" grpId="1" animBg="1"/>
      <p:bldP spid="56" grpId="0" animBg="1"/>
      <p:bldP spid="56" grpId="1" animBg="1"/>
      <p:bldP spid="57" grpId="0" animBg="1"/>
      <p:bldP spid="57" grpId="1" animBg="1"/>
      <p:bldP spid="58" grpId="0" animBg="1"/>
      <p:bldP spid="58" grpId="1" animBg="1"/>
      <p:bldP spid="59" grpId="0" animBg="1"/>
      <p:bldP spid="59" grpId="1" animBg="1"/>
      <p:bldP spid="63" grpId="0" animBg="1"/>
      <p:bldP spid="63" grpId="1" animBg="1"/>
      <p:bldP spid="64" grpId="0" animBg="1"/>
      <p:bldP spid="64" grpId="1" animBg="1"/>
      <p:bldP spid="65" grpId="0" animBg="1"/>
      <p:bldP spid="65" grpId="1" animBg="1"/>
      <p:bldP spid="67" grpId="0" animBg="1"/>
      <p:bldP spid="67" grpId="1" animBg="1"/>
      <p:bldP spid="67" grpId="2" animBg="1"/>
      <p:bldP spid="37" grpId="0" animBg="1"/>
      <p:bldP spid="37" grpId="1" animBg="1"/>
      <p:bldP spid="21" grpId="0"/>
      <p:bldP spid="22" grpId="0" animBg="1"/>
      <p:bldP spid="23" grpId="0"/>
      <p:bldP spid="24" grpId="0" animBg="1"/>
      <p:bldP spid="25" grpId="0" build="p"/>
      <p:bldP spid="30" grpId="0" build="p"/>
      <p:bldP spid="33" grpId="0" animBg="1"/>
      <p:bldP spid="33" grpId="1" animBg="1"/>
      <p:bldP spid="38" grpId="0"/>
      <p:bldP spid="39" grpId="0" animBg="1"/>
      <p:bldP spid="39" grpId="1" animBg="1"/>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43"/>
        <p:cNvGrpSpPr/>
        <p:nvPr/>
      </p:nvGrpSpPr>
      <p:grpSpPr>
        <a:xfrm>
          <a:off x="0" y="0"/>
          <a:ext cx="0" cy="0"/>
          <a:chOff x="0" y="0"/>
          <a:chExt cx="0" cy="0"/>
        </a:xfrm>
      </p:grpSpPr>
      <p:sp>
        <p:nvSpPr>
          <p:cNvPr id="344" name="Google Shape;344;p62"/>
          <p:cNvSpPr/>
          <p:nvPr/>
        </p:nvSpPr>
        <p:spPr>
          <a:xfrm>
            <a:off x="321475" y="4328558"/>
            <a:ext cx="416400" cy="416400"/>
          </a:xfrm>
          <a:prstGeom prst="mathPlus">
            <a:avLst>
              <a:gd name="adj1" fmla="val 23520"/>
            </a:avLst>
          </a:prstGeom>
          <a:solidFill>
            <a:srgbClr val="FFD000"/>
          </a:solidFill>
          <a:ln>
            <a:noFill/>
          </a:ln>
        </p:spPr>
        <p:txBody>
          <a:bodyPr spcFirstLastPara="1" wrap="square" lIns="66650" tIns="33325" rIns="66650" bIns="33325" anchor="ctr" anchorCtr="0">
            <a:noAutofit/>
          </a:bodyPr>
          <a:lstStyle/>
          <a:p>
            <a:pPr marL="0" marR="0" lvl="0" indent="0" algn="ctr" rtl="0">
              <a:spcBef>
                <a:spcPts val="0"/>
              </a:spcBef>
              <a:spcAft>
                <a:spcPts val="0"/>
              </a:spcAft>
              <a:buNone/>
            </a:pPr>
            <a:endParaRPr sz="1312">
              <a:solidFill>
                <a:srgbClr val="FFFFFF"/>
              </a:solidFill>
              <a:latin typeface="Arial"/>
              <a:ea typeface="Arial"/>
              <a:cs typeface="Arial"/>
              <a:sym typeface="Arial"/>
            </a:endParaRPr>
          </a:p>
        </p:txBody>
      </p:sp>
      <p:sp>
        <p:nvSpPr>
          <p:cNvPr id="345" name="Google Shape;345;p62"/>
          <p:cNvSpPr/>
          <p:nvPr/>
        </p:nvSpPr>
        <p:spPr>
          <a:xfrm>
            <a:off x="4877882" y="446922"/>
            <a:ext cx="90300" cy="90300"/>
          </a:xfrm>
          <a:prstGeom prst="ellipse">
            <a:avLst/>
          </a:prstGeom>
          <a:solidFill>
            <a:srgbClr val="34ADE3"/>
          </a:solidFill>
          <a:ln>
            <a:noFill/>
          </a:ln>
        </p:spPr>
        <p:txBody>
          <a:bodyPr spcFirstLastPara="1" wrap="square" lIns="66650" tIns="33325" rIns="66650" bIns="33325" anchor="ctr" anchorCtr="0">
            <a:noAutofit/>
          </a:bodyPr>
          <a:lstStyle/>
          <a:p>
            <a:pPr marL="0" marR="0" lvl="0" indent="0" algn="ctr" rtl="0">
              <a:spcBef>
                <a:spcPts val="0"/>
              </a:spcBef>
              <a:spcAft>
                <a:spcPts val="0"/>
              </a:spcAft>
              <a:buNone/>
            </a:pPr>
            <a:endParaRPr sz="1312">
              <a:solidFill>
                <a:srgbClr val="FFFFFF"/>
              </a:solidFill>
              <a:latin typeface="Arial"/>
              <a:ea typeface="Arial"/>
              <a:cs typeface="Arial"/>
              <a:sym typeface="Arial"/>
            </a:endParaRPr>
          </a:p>
        </p:txBody>
      </p:sp>
      <p:sp>
        <p:nvSpPr>
          <p:cNvPr id="346" name="Google Shape;346;p62"/>
          <p:cNvSpPr/>
          <p:nvPr/>
        </p:nvSpPr>
        <p:spPr>
          <a:xfrm>
            <a:off x="350435" y="2625332"/>
            <a:ext cx="90300" cy="90300"/>
          </a:xfrm>
          <a:prstGeom prst="ellipse">
            <a:avLst/>
          </a:prstGeom>
          <a:solidFill>
            <a:srgbClr val="34ADE3"/>
          </a:solidFill>
          <a:ln>
            <a:noFill/>
          </a:ln>
        </p:spPr>
        <p:txBody>
          <a:bodyPr spcFirstLastPara="1" wrap="square" lIns="66650" tIns="33325" rIns="66650" bIns="33325" anchor="ctr" anchorCtr="0">
            <a:noAutofit/>
          </a:bodyPr>
          <a:lstStyle/>
          <a:p>
            <a:pPr marL="0" marR="0" lvl="0" indent="0" algn="ctr" rtl="0">
              <a:spcBef>
                <a:spcPts val="0"/>
              </a:spcBef>
              <a:spcAft>
                <a:spcPts val="0"/>
              </a:spcAft>
              <a:buNone/>
            </a:pPr>
            <a:endParaRPr sz="1312">
              <a:solidFill>
                <a:srgbClr val="FFFFFF"/>
              </a:solidFill>
              <a:latin typeface="Arial"/>
              <a:ea typeface="Arial"/>
              <a:cs typeface="Arial"/>
              <a:sym typeface="Arial"/>
            </a:endParaRPr>
          </a:p>
        </p:txBody>
      </p:sp>
      <p:sp>
        <p:nvSpPr>
          <p:cNvPr id="347" name="Google Shape;347;p62"/>
          <p:cNvSpPr/>
          <p:nvPr/>
        </p:nvSpPr>
        <p:spPr>
          <a:xfrm>
            <a:off x="484586" y="870478"/>
            <a:ext cx="90300" cy="90300"/>
          </a:xfrm>
          <a:prstGeom prst="ellipse">
            <a:avLst/>
          </a:prstGeom>
          <a:solidFill>
            <a:srgbClr val="34ADE3"/>
          </a:solidFill>
          <a:ln>
            <a:noFill/>
          </a:ln>
        </p:spPr>
        <p:txBody>
          <a:bodyPr spcFirstLastPara="1" wrap="square" lIns="66650" tIns="33325" rIns="66650" bIns="33325" anchor="ctr" anchorCtr="0">
            <a:noAutofit/>
          </a:bodyPr>
          <a:lstStyle/>
          <a:p>
            <a:pPr marL="0" marR="0" lvl="0" indent="0" algn="ctr" rtl="0">
              <a:spcBef>
                <a:spcPts val="0"/>
              </a:spcBef>
              <a:spcAft>
                <a:spcPts val="0"/>
              </a:spcAft>
              <a:buNone/>
            </a:pPr>
            <a:endParaRPr sz="1312">
              <a:solidFill>
                <a:srgbClr val="FFFFFF"/>
              </a:solidFill>
              <a:latin typeface="Arial"/>
              <a:ea typeface="Arial"/>
              <a:cs typeface="Arial"/>
              <a:sym typeface="Arial"/>
            </a:endParaRPr>
          </a:p>
        </p:txBody>
      </p:sp>
      <p:sp>
        <p:nvSpPr>
          <p:cNvPr id="348" name="Google Shape;348;p62"/>
          <p:cNvSpPr/>
          <p:nvPr/>
        </p:nvSpPr>
        <p:spPr>
          <a:xfrm>
            <a:off x="8732228" y="3185505"/>
            <a:ext cx="90300" cy="90300"/>
          </a:xfrm>
          <a:prstGeom prst="ellipse">
            <a:avLst/>
          </a:prstGeom>
          <a:solidFill>
            <a:srgbClr val="34ADE3"/>
          </a:solidFill>
          <a:ln>
            <a:noFill/>
          </a:ln>
        </p:spPr>
        <p:txBody>
          <a:bodyPr spcFirstLastPara="1" wrap="square" lIns="66650" tIns="33325" rIns="66650" bIns="33325" anchor="ctr" anchorCtr="0">
            <a:noAutofit/>
          </a:bodyPr>
          <a:lstStyle/>
          <a:p>
            <a:pPr marL="0" marR="0" lvl="0" indent="0" algn="ctr" rtl="0">
              <a:spcBef>
                <a:spcPts val="0"/>
              </a:spcBef>
              <a:spcAft>
                <a:spcPts val="0"/>
              </a:spcAft>
              <a:buNone/>
            </a:pPr>
            <a:endParaRPr sz="1312">
              <a:solidFill>
                <a:srgbClr val="FFFFFF"/>
              </a:solidFill>
              <a:latin typeface="Arial"/>
              <a:ea typeface="Arial"/>
              <a:cs typeface="Arial"/>
              <a:sym typeface="Arial"/>
            </a:endParaRPr>
          </a:p>
        </p:txBody>
      </p:sp>
      <p:sp>
        <p:nvSpPr>
          <p:cNvPr id="349" name="Google Shape;349;p62"/>
          <p:cNvSpPr/>
          <p:nvPr/>
        </p:nvSpPr>
        <p:spPr>
          <a:xfrm>
            <a:off x="7769104" y="578851"/>
            <a:ext cx="416400" cy="416400"/>
          </a:xfrm>
          <a:prstGeom prst="mathPlus">
            <a:avLst>
              <a:gd name="adj1" fmla="val 23520"/>
            </a:avLst>
          </a:prstGeom>
          <a:solidFill>
            <a:srgbClr val="FFD000"/>
          </a:solidFill>
          <a:ln>
            <a:noFill/>
          </a:ln>
        </p:spPr>
        <p:txBody>
          <a:bodyPr spcFirstLastPara="1" wrap="square" lIns="66650" tIns="33325" rIns="66650" bIns="33325" anchor="ctr" anchorCtr="0">
            <a:noAutofit/>
          </a:bodyPr>
          <a:lstStyle/>
          <a:p>
            <a:pPr marL="0" marR="0" lvl="0" indent="0" algn="ctr" rtl="0">
              <a:spcBef>
                <a:spcPts val="0"/>
              </a:spcBef>
              <a:spcAft>
                <a:spcPts val="0"/>
              </a:spcAft>
              <a:buNone/>
            </a:pPr>
            <a:endParaRPr sz="1312">
              <a:solidFill>
                <a:srgbClr val="FFFFFF"/>
              </a:solidFill>
              <a:latin typeface="Arial"/>
              <a:ea typeface="Arial"/>
              <a:cs typeface="Arial"/>
              <a:sym typeface="Arial"/>
            </a:endParaRPr>
          </a:p>
        </p:txBody>
      </p:sp>
      <p:sp>
        <p:nvSpPr>
          <p:cNvPr id="350" name="Google Shape;350;p62"/>
          <p:cNvSpPr/>
          <p:nvPr/>
        </p:nvSpPr>
        <p:spPr>
          <a:xfrm>
            <a:off x="6653248" y="281975"/>
            <a:ext cx="90300" cy="90300"/>
          </a:xfrm>
          <a:prstGeom prst="ellipse">
            <a:avLst/>
          </a:prstGeom>
          <a:solidFill>
            <a:srgbClr val="34ADE3"/>
          </a:solidFill>
          <a:ln>
            <a:noFill/>
          </a:ln>
        </p:spPr>
        <p:txBody>
          <a:bodyPr spcFirstLastPara="1" wrap="square" lIns="66650" tIns="33325" rIns="66650" bIns="33325" anchor="ctr" anchorCtr="0">
            <a:noAutofit/>
          </a:bodyPr>
          <a:lstStyle/>
          <a:p>
            <a:pPr marL="0" marR="0" lvl="0" indent="0" algn="ctr" rtl="0">
              <a:spcBef>
                <a:spcPts val="0"/>
              </a:spcBef>
              <a:spcAft>
                <a:spcPts val="0"/>
              </a:spcAft>
              <a:buNone/>
            </a:pPr>
            <a:endParaRPr sz="1312">
              <a:solidFill>
                <a:srgbClr val="FFFFFF"/>
              </a:solidFill>
              <a:latin typeface="Arial"/>
              <a:ea typeface="Arial"/>
              <a:cs typeface="Arial"/>
              <a:sym typeface="Arial"/>
            </a:endParaRPr>
          </a:p>
        </p:txBody>
      </p:sp>
      <p:sp>
        <p:nvSpPr>
          <p:cNvPr id="351" name="Google Shape;351;p62"/>
          <p:cNvSpPr/>
          <p:nvPr/>
        </p:nvSpPr>
        <p:spPr>
          <a:xfrm>
            <a:off x="8185638" y="3769398"/>
            <a:ext cx="416400" cy="416400"/>
          </a:xfrm>
          <a:prstGeom prst="mathPlus">
            <a:avLst>
              <a:gd name="adj1" fmla="val 23520"/>
            </a:avLst>
          </a:prstGeom>
          <a:solidFill>
            <a:srgbClr val="FFD000"/>
          </a:solidFill>
          <a:ln>
            <a:noFill/>
          </a:ln>
        </p:spPr>
        <p:txBody>
          <a:bodyPr spcFirstLastPara="1" wrap="square" lIns="66650" tIns="33325" rIns="66650" bIns="33325" anchor="ctr" anchorCtr="0">
            <a:noAutofit/>
          </a:bodyPr>
          <a:lstStyle/>
          <a:p>
            <a:pPr marL="0" marR="0" lvl="0" indent="0" algn="ctr" rtl="0">
              <a:spcBef>
                <a:spcPts val="0"/>
              </a:spcBef>
              <a:spcAft>
                <a:spcPts val="0"/>
              </a:spcAft>
              <a:buNone/>
            </a:pPr>
            <a:endParaRPr sz="1312" u="sng">
              <a:solidFill>
                <a:srgbClr val="FFFFFF"/>
              </a:solidFill>
              <a:latin typeface="Arial"/>
              <a:ea typeface="Arial"/>
              <a:cs typeface="Arial"/>
              <a:sym typeface="Arial"/>
            </a:endParaRPr>
          </a:p>
        </p:txBody>
      </p:sp>
      <p:sp>
        <p:nvSpPr>
          <p:cNvPr id="352" name="Google Shape;352;p62"/>
          <p:cNvSpPr txBox="1"/>
          <p:nvPr/>
        </p:nvSpPr>
        <p:spPr>
          <a:xfrm>
            <a:off x="2088728" y="739565"/>
            <a:ext cx="4961400" cy="295800"/>
          </a:xfrm>
          <a:prstGeom prst="rect">
            <a:avLst/>
          </a:prstGeom>
          <a:noFill/>
          <a:ln>
            <a:noFill/>
          </a:ln>
        </p:spPr>
        <p:txBody>
          <a:bodyPr spcFirstLastPara="1" wrap="square" lIns="66650" tIns="33325" rIns="66650" bIns="33325" anchor="t" anchorCtr="0">
            <a:noAutofit/>
          </a:bodyPr>
          <a:lstStyle/>
          <a:p>
            <a:pPr marL="0" marR="0" lvl="0" indent="0" algn="ctr" rtl="0">
              <a:lnSpc>
                <a:spcPct val="90000"/>
              </a:lnSpc>
              <a:spcBef>
                <a:spcPts val="0"/>
              </a:spcBef>
              <a:spcAft>
                <a:spcPts val="0"/>
              </a:spcAft>
              <a:buClr>
                <a:srgbClr val="072361"/>
              </a:buClr>
              <a:buSzPts val="3644"/>
              <a:buFont typeface="Arial Black"/>
              <a:buNone/>
            </a:pPr>
            <a:r>
              <a:rPr lang="pt-BR" sz="3644">
                <a:solidFill>
                  <a:schemeClr val="lt1"/>
                </a:solidFill>
                <a:latin typeface="Arial Black"/>
                <a:ea typeface="Arial Black"/>
                <a:cs typeface="Arial Black"/>
                <a:sym typeface="Arial Black"/>
              </a:rPr>
              <a:t>TRANSFEREGOV</a:t>
            </a:r>
            <a:endParaRPr sz="3644">
              <a:solidFill>
                <a:schemeClr val="lt1"/>
              </a:solidFill>
              <a:latin typeface="Arial Black"/>
              <a:ea typeface="Arial Black"/>
              <a:cs typeface="Arial Black"/>
              <a:sym typeface="Arial Black"/>
            </a:endParaRPr>
          </a:p>
        </p:txBody>
      </p:sp>
      <p:sp>
        <p:nvSpPr>
          <p:cNvPr id="353" name="Google Shape;353;p62"/>
          <p:cNvSpPr txBox="1"/>
          <p:nvPr/>
        </p:nvSpPr>
        <p:spPr>
          <a:xfrm>
            <a:off x="1738439" y="1288937"/>
            <a:ext cx="5697900" cy="336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pt-BR" sz="2187" b="1">
                <a:solidFill>
                  <a:schemeClr val="lt1"/>
                </a:solidFill>
                <a:latin typeface="Arial"/>
                <a:ea typeface="Arial"/>
                <a:cs typeface="Arial"/>
                <a:sym typeface="Arial"/>
              </a:rPr>
              <a:t>Plataforma de acesso a Recursos Federais</a:t>
            </a:r>
            <a:endParaRPr sz="1020">
              <a:solidFill>
                <a:schemeClr val="lt1"/>
              </a:solidFill>
            </a:endParaRPr>
          </a:p>
        </p:txBody>
      </p:sp>
      <p:sp>
        <p:nvSpPr>
          <p:cNvPr id="354" name="Google Shape;354;p62"/>
          <p:cNvSpPr/>
          <p:nvPr/>
        </p:nvSpPr>
        <p:spPr>
          <a:xfrm>
            <a:off x="1398521" y="1879030"/>
            <a:ext cx="6340806" cy="3264479"/>
          </a:xfrm>
          <a:custGeom>
            <a:avLst/>
            <a:gdLst/>
            <a:ahLst/>
            <a:cxnLst/>
            <a:rect l="l" t="t" r="r" b="b"/>
            <a:pathLst>
              <a:path w="15097157" h="7772568" extrusionOk="0">
                <a:moveTo>
                  <a:pt x="0" y="0"/>
                </a:moveTo>
                <a:lnTo>
                  <a:pt x="15097156" y="0"/>
                </a:lnTo>
                <a:lnTo>
                  <a:pt x="15097156" y="7772569"/>
                </a:lnTo>
                <a:lnTo>
                  <a:pt x="0" y="7772569"/>
                </a:lnTo>
                <a:lnTo>
                  <a:pt x="0" y="0"/>
                </a:lnTo>
                <a:close/>
              </a:path>
            </a:pathLst>
          </a:custGeom>
          <a:blipFill rotWithShape="1">
            <a:blip r:embed="rId3">
              <a:alphaModFix/>
            </a:blip>
            <a:stretch>
              <a:fillRect l="-1480" r="-1490"/>
            </a:stretch>
          </a:blipFill>
          <a:ln>
            <a:noFill/>
          </a:ln>
        </p:spPr>
        <p:txBody>
          <a:bodyPr/>
          <a:lstStyle/>
          <a:p>
            <a:endParaRPr lang="pt-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358"/>
        <p:cNvGrpSpPr/>
        <p:nvPr/>
      </p:nvGrpSpPr>
      <p:grpSpPr>
        <a:xfrm>
          <a:off x="0" y="0"/>
          <a:ext cx="0" cy="0"/>
          <a:chOff x="0" y="0"/>
          <a:chExt cx="0" cy="0"/>
        </a:xfrm>
      </p:grpSpPr>
      <p:graphicFrame>
        <p:nvGraphicFramePr>
          <p:cNvPr id="359" name="Google Shape;359;p63"/>
          <p:cNvGraphicFramePr/>
          <p:nvPr/>
        </p:nvGraphicFramePr>
        <p:xfrm>
          <a:off x="-50" y="-25"/>
          <a:ext cx="9144000" cy="5143525"/>
        </p:xfrm>
        <a:graphic>
          <a:graphicData uri="http://schemas.openxmlformats.org/drawingml/2006/table">
            <a:tbl>
              <a:tblPr>
                <a:noFill/>
                <a:tableStyleId>{2EC62C5D-AE15-4BB0-AA61-98CBBC60406E}</a:tableStyleId>
              </a:tblPr>
              <a:tblGrid>
                <a:gridCol w="1922775">
                  <a:extLst>
                    <a:ext uri="{9D8B030D-6E8A-4147-A177-3AD203B41FA5}">
                      <a16:colId xmlns:a16="http://schemas.microsoft.com/office/drawing/2014/main" val="20000"/>
                    </a:ext>
                  </a:extLst>
                </a:gridCol>
                <a:gridCol w="2649225">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074725">
                <a:tc>
                  <a:txBody>
                    <a:bodyPr/>
                    <a:lstStyle/>
                    <a:p>
                      <a:pPr marL="0" lvl="0" indent="0" algn="ctr" rtl="0">
                        <a:spcBef>
                          <a:spcPts val="0"/>
                        </a:spcBef>
                        <a:spcAft>
                          <a:spcPts val="0"/>
                        </a:spcAft>
                        <a:buNone/>
                      </a:pPr>
                      <a:r>
                        <a:rPr lang="pt-BR" sz="1800" b="1">
                          <a:solidFill>
                            <a:schemeClr val="lt1"/>
                          </a:solidFill>
                          <a:latin typeface="Space Mono"/>
                          <a:ea typeface="Space Mono"/>
                          <a:cs typeface="Space Mono"/>
                          <a:sym typeface="Space Mono"/>
                        </a:rPr>
                        <a:t>parâmetros​</a:t>
                      </a:r>
                      <a:endParaRPr sz="1800" b="1">
                        <a:solidFill>
                          <a:schemeClr val="lt1"/>
                        </a:solidFill>
                        <a:latin typeface="Space Mono"/>
                        <a:ea typeface="Space Mono"/>
                        <a:cs typeface="Space Mono"/>
                        <a:sym typeface="Space Mono"/>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00D000"/>
                    </a:solidFill>
                  </a:tcPr>
                </a:tc>
                <a:tc>
                  <a:txBody>
                    <a:bodyPr/>
                    <a:lstStyle/>
                    <a:p>
                      <a:pPr marL="0" lvl="0" indent="0" algn="ctr" rtl="0">
                        <a:spcBef>
                          <a:spcPts val="0"/>
                        </a:spcBef>
                        <a:spcAft>
                          <a:spcPts val="0"/>
                        </a:spcAft>
                        <a:buNone/>
                      </a:pPr>
                      <a:r>
                        <a:rPr lang="pt-BR" sz="1800" b="1">
                          <a:solidFill>
                            <a:schemeClr val="lt1"/>
                          </a:solidFill>
                          <a:latin typeface="Space Mono"/>
                          <a:ea typeface="Space Mono"/>
                          <a:cs typeface="Space Mono"/>
                          <a:sym typeface="Space Mono"/>
                        </a:rPr>
                        <a:t>termo de fomento​​</a:t>
                      </a:r>
                      <a:endParaRPr sz="1800" b="1">
                        <a:solidFill>
                          <a:schemeClr val="lt1"/>
                        </a:solidFill>
                        <a:latin typeface="Space Mono"/>
                        <a:ea typeface="Space Mono"/>
                        <a:cs typeface="Space Mono"/>
                        <a:sym typeface="Space Mono"/>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00D000"/>
                    </a:solidFill>
                  </a:tcPr>
                </a:tc>
                <a:tc>
                  <a:txBody>
                    <a:bodyPr/>
                    <a:lstStyle/>
                    <a:p>
                      <a:pPr marL="0" lvl="0" indent="0" algn="ctr" rtl="0">
                        <a:spcBef>
                          <a:spcPts val="0"/>
                        </a:spcBef>
                        <a:spcAft>
                          <a:spcPts val="0"/>
                        </a:spcAft>
                        <a:buNone/>
                      </a:pPr>
                      <a:r>
                        <a:rPr lang="pt-BR" sz="1800" b="1">
                          <a:solidFill>
                            <a:schemeClr val="lt1"/>
                          </a:solidFill>
                          <a:latin typeface="Space Mono"/>
                          <a:ea typeface="Space Mono"/>
                          <a:cs typeface="Space Mono"/>
                          <a:sym typeface="Space Mono"/>
                        </a:rPr>
                        <a:t>termo de colaboração​​</a:t>
                      </a:r>
                      <a:endParaRPr sz="1800" b="1">
                        <a:solidFill>
                          <a:schemeClr val="lt1"/>
                        </a:solidFill>
                        <a:latin typeface="Space Mono"/>
                        <a:ea typeface="Space Mono"/>
                        <a:cs typeface="Space Mono"/>
                        <a:sym typeface="Space Mono"/>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00D000"/>
                    </a:solidFill>
                  </a:tcPr>
                </a:tc>
                <a:tc>
                  <a:txBody>
                    <a:bodyPr/>
                    <a:lstStyle/>
                    <a:p>
                      <a:pPr marL="0" lvl="0" indent="0" algn="ctr" rtl="0">
                        <a:spcBef>
                          <a:spcPts val="0"/>
                        </a:spcBef>
                        <a:spcAft>
                          <a:spcPts val="0"/>
                        </a:spcAft>
                        <a:buNone/>
                      </a:pPr>
                      <a:r>
                        <a:rPr lang="pt-BR" sz="1800" b="1">
                          <a:solidFill>
                            <a:schemeClr val="lt1"/>
                          </a:solidFill>
                          <a:latin typeface="Space Mono"/>
                          <a:ea typeface="Space Mono"/>
                          <a:cs typeface="Space Mono"/>
                          <a:sym typeface="Space Mono"/>
                        </a:rPr>
                        <a:t>acordo de cooperação​​</a:t>
                      </a:r>
                      <a:endParaRPr sz="1800" b="1">
                        <a:solidFill>
                          <a:schemeClr val="lt1"/>
                        </a:solidFill>
                        <a:latin typeface="Space Mono"/>
                        <a:ea typeface="Space Mono"/>
                        <a:cs typeface="Space Mono"/>
                        <a:sym typeface="Space Mono"/>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00D000"/>
                    </a:solidFill>
                  </a:tcPr>
                </a:tc>
                <a:extLst>
                  <a:ext uri="{0D108BD9-81ED-4DB2-BD59-A6C34878D82A}">
                    <a16:rowId xmlns:a16="http://schemas.microsoft.com/office/drawing/2014/main" val="10000"/>
                  </a:ext>
                </a:extLst>
              </a:tr>
              <a:tr h="1046425">
                <a:tc>
                  <a:txBody>
                    <a:bodyPr/>
                    <a:lstStyle/>
                    <a:p>
                      <a:pPr marL="0" lvl="0" indent="0" algn="ctr" rtl="0">
                        <a:spcBef>
                          <a:spcPts val="0"/>
                        </a:spcBef>
                        <a:spcAft>
                          <a:spcPts val="0"/>
                        </a:spcAft>
                        <a:buNone/>
                      </a:pPr>
                      <a:r>
                        <a:rPr lang="pt-BR" b="1">
                          <a:solidFill>
                            <a:schemeClr val="lt1"/>
                          </a:solidFill>
                          <a:latin typeface="Space Grotesk"/>
                          <a:ea typeface="Space Grotesk"/>
                          <a:cs typeface="Space Grotesk"/>
                          <a:sym typeface="Space Grotesk"/>
                        </a:rPr>
                        <a:t>Tipo de operação​</a:t>
                      </a:r>
                      <a:endParaRPr b="1">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b="1">
                          <a:solidFill>
                            <a:schemeClr val="lt1"/>
                          </a:solidFill>
                          <a:highlight>
                            <a:srgbClr val="00D000"/>
                          </a:highlight>
                          <a:latin typeface="Space Grotesk"/>
                          <a:ea typeface="Space Grotesk"/>
                          <a:cs typeface="Space Grotesk"/>
                          <a:sym typeface="Space Grotesk"/>
                        </a:rPr>
                        <a:t>Projeto​</a:t>
                      </a:r>
                      <a:endParaRPr b="1">
                        <a:solidFill>
                          <a:schemeClr val="lt1"/>
                        </a:solidFill>
                        <a:highlight>
                          <a:srgbClr val="00D000"/>
                        </a:highlight>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b="1">
                          <a:solidFill>
                            <a:schemeClr val="lt1"/>
                          </a:solidFill>
                          <a:highlight>
                            <a:srgbClr val="00D000"/>
                          </a:highlight>
                          <a:latin typeface="Space Grotesk"/>
                          <a:ea typeface="Space Grotesk"/>
                          <a:cs typeface="Space Grotesk"/>
                          <a:sym typeface="Space Grotesk"/>
                        </a:rPr>
                        <a:t>Projeto</a:t>
                      </a:r>
                      <a:r>
                        <a:rPr lang="pt-BR">
                          <a:solidFill>
                            <a:schemeClr val="lt1"/>
                          </a:solidFill>
                          <a:latin typeface="Space Grotesk"/>
                          <a:ea typeface="Space Grotesk"/>
                          <a:cs typeface="Space Grotesk"/>
                          <a:sym typeface="Space Grotesk"/>
                        </a:rPr>
                        <a:t> ou Atividade</a:t>
                      </a:r>
                      <a:endParaRPr>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b="1">
                          <a:solidFill>
                            <a:schemeClr val="lt1"/>
                          </a:solidFill>
                          <a:highlight>
                            <a:srgbClr val="00D000"/>
                          </a:highlight>
                          <a:latin typeface="Space Grotesk"/>
                          <a:ea typeface="Space Grotesk"/>
                          <a:cs typeface="Space Grotesk"/>
                          <a:sym typeface="Space Grotesk"/>
                        </a:rPr>
                        <a:t>Projeto</a:t>
                      </a:r>
                      <a:r>
                        <a:rPr lang="pt-BR">
                          <a:solidFill>
                            <a:schemeClr val="lt1"/>
                          </a:solidFill>
                          <a:latin typeface="Space Grotesk"/>
                          <a:ea typeface="Space Grotesk"/>
                          <a:cs typeface="Space Grotesk"/>
                          <a:sym typeface="Space Grotesk"/>
                        </a:rPr>
                        <a:t> ou Atividade</a:t>
                      </a:r>
                      <a:endParaRPr>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extLst>
                  <a:ext uri="{0D108BD9-81ED-4DB2-BD59-A6C34878D82A}">
                    <a16:rowId xmlns:a16="http://schemas.microsoft.com/office/drawing/2014/main" val="10001"/>
                  </a:ext>
                </a:extLst>
              </a:tr>
              <a:tr h="1017575">
                <a:tc>
                  <a:txBody>
                    <a:bodyPr/>
                    <a:lstStyle/>
                    <a:p>
                      <a:pPr marL="0" lvl="0" indent="0" algn="ctr" rtl="0">
                        <a:spcBef>
                          <a:spcPts val="0"/>
                        </a:spcBef>
                        <a:spcAft>
                          <a:spcPts val="0"/>
                        </a:spcAft>
                        <a:buNone/>
                      </a:pPr>
                      <a:r>
                        <a:rPr lang="pt-BR" b="1">
                          <a:solidFill>
                            <a:schemeClr val="lt1"/>
                          </a:solidFill>
                          <a:latin typeface="Space Grotesk"/>
                          <a:ea typeface="Space Grotesk"/>
                          <a:cs typeface="Space Grotesk"/>
                          <a:sym typeface="Space Grotesk"/>
                        </a:rPr>
                        <a:t>Recursos financeiros​​</a:t>
                      </a:r>
                      <a:endParaRPr b="1">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a:solidFill>
                            <a:schemeClr val="lt1"/>
                          </a:solidFill>
                          <a:latin typeface="Space Grotesk"/>
                          <a:ea typeface="Space Grotesk"/>
                          <a:cs typeface="Space Grotesk"/>
                          <a:sym typeface="Space Grotesk"/>
                        </a:rPr>
                        <a:t>Sim</a:t>
                      </a:r>
                      <a:endParaRPr>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a:solidFill>
                            <a:schemeClr val="lt1"/>
                          </a:solidFill>
                          <a:latin typeface="Space Grotesk"/>
                          <a:ea typeface="Space Grotesk"/>
                          <a:cs typeface="Space Grotesk"/>
                          <a:sym typeface="Space Grotesk"/>
                        </a:rPr>
                        <a:t>Sim</a:t>
                      </a:r>
                      <a:endParaRPr>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a:solidFill>
                            <a:schemeClr val="lt1"/>
                          </a:solidFill>
                          <a:latin typeface="Space Grotesk"/>
                          <a:ea typeface="Space Grotesk"/>
                          <a:cs typeface="Space Grotesk"/>
                          <a:sym typeface="Space Grotesk"/>
                        </a:rPr>
                        <a:t>Não</a:t>
                      </a:r>
                      <a:endParaRPr>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extLst>
                  <a:ext uri="{0D108BD9-81ED-4DB2-BD59-A6C34878D82A}">
                    <a16:rowId xmlns:a16="http://schemas.microsoft.com/office/drawing/2014/main" val="10002"/>
                  </a:ext>
                </a:extLst>
              </a:tr>
              <a:tr h="2004800">
                <a:tc>
                  <a:txBody>
                    <a:bodyPr/>
                    <a:lstStyle/>
                    <a:p>
                      <a:pPr marL="0" lvl="0" indent="0" algn="ctr" rtl="0">
                        <a:spcBef>
                          <a:spcPts val="0"/>
                        </a:spcBef>
                        <a:spcAft>
                          <a:spcPts val="0"/>
                        </a:spcAft>
                        <a:buNone/>
                      </a:pPr>
                      <a:r>
                        <a:rPr lang="pt-BR" b="1">
                          <a:solidFill>
                            <a:schemeClr val="lt1"/>
                          </a:solidFill>
                          <a:latin typeface="Space Grotesk"/>
                          <a:ea typeface="Space Grotesk"/>
                          <a:cs typeface="Space Grotesk"/>
                          <a:sym typeface="Space Grotesk"/>
                        </a:rPr>
                        <a:t>Concepção do conjunto de operações</a:t>
                      </a:r>
                      <a:endParaRPr b="1">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a:solidFill>
                            <a:schemeClr val="lt1"/>
                          </a:solidFill>
                          <a:latin typeface="Space Grotesk"/>
                          <a:ea typeface="Space Grotesk"/>
                          <a:cs typeface="Space Grotesk"/>
                          <a:sym typeface="Space Grotesk"/>
                        </a:rPr>
                        <a:t>OSC</a:t>
                      </a:r>
                      <a:endParaRPr>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a:solidFill>
                            <a:schemeClr val="lt1"/>
                          </a:solidFill>
                          <a:latin typeface="Space Grotesk"/>
                          <a:ea typeface="Space Grotesk"/>
                          <a:cs typeface="Space Grotesk"/>
                          <a:sym typeface="Space Grotesk"/>
                        </a:rPr>
                        <a:t>Administração Pública​​</a:t>
                      </a:r>
                      <a:endParaRPr>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tc>
                  <a:txBody>
                    <a:bodyPr/>
                    <a:lstStyle/>
                    <a:p>
                      <a:pPr marL="0" lvl="0" indent="0" algn="ctr" rtl="0">
                        <a:spcBef>
                          <a:spcPts val="0"/>
                        </a:spcBef>
                        <a:spcAft>
                          <a:spcPts val="0"/>
                        </a:spcAft>
                        <a:buNone/>
                      </a:pPr>
                      <a:r>
                        <a:rPr lang="pt-BR">
                          <a:solidFill>
                            <a:schemeClr val="lt1"/>
                          </a:solidFill>
                          <a:latin typeface="Space Grotesk"/>
                          <a:ea typeface="Space Grotesk"/>
                          <a:cs typeface="Space Grotesk"/>
                          <a:sym typeface="Space Grotesk"/>
                        </a:rPr>
                        <a:t>OSC e Administração Pública</a:t>
                      </a:r>
                      <a:endParaRPr>
                        <a:solidFill>
                          <a:schemeClr val="lt1"/>
                        </a:solidFill>
                        <a:latin typeface="Space Grotesk"/>
                        <a:ea typeface="Space Grotesk"/>
                        <a:cs typeface="Space Grotesk"/>
                        <a:sym typeface="Space Grotesk"/>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183E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363"/>
        <p:cNvGrpSpPr/>
        <p:nvPr/>
      </p:nvGrpSpPr>
      <p:grpSpPr>
        <a:xfrm>
          <a:off x="0" y="0"/>
          <a:ext cx="0" cy="0"/>
          <a:chOff x="0" y="0"/>
          <a:chExt cx="0" cy="0"/>
        </a:xfrm>
      </p:grpSpPr>
      <p:sp>
        <p:nvSpPr>
          <p:cNvPr id="364" name="Google Shape;364;p64"/>
          <p:cNvSpPr txBox="1"/>
          <p:nvPr/>
        </p:nvSpPr>
        <p:spPr>
          <a:xfrm>
            <a:off x="629425" y="1458525"/>
            <a:ext cx="8015700" cy="1238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pt-BR" sz="7000">
                <a:solidFill>
                  <a:schemeClr val="lt1"/>
                </a:solidFill>
                <a:latin typeface="Poppins Black"/>
                <a:ea typeface="Poppins Black"/>
                <a:cs typeface="Poppins Black"/>
                <a:sym typeface="Poppins Black"/>
              </a:rPr>
              <a:t>o que são </a:t>
            </a:r>
            <a:r>
              <a:rPr lang="pt-BR" sz="7000" b="1">
                <a:solidFill>
                  <a:schemeClr val="lt1"/>
                </a:solidFill>
                <a:latin typeface="Space Mono"/>
                <a:ea typeface="Space Mono"/>
                <a:cs typeface="Space Mono"/>
                <a:sym typeface="Space Mono"/>
              </a:rPr>
              <a:t>projetos</a:t>
            </a:r>
            <a:r>
              <a:rPr lang="pt-BR" sz="7000" b="1">
                <a:solidFill>
                  <a:srgbClr val="FFCF01"/>
                </a:solidFill>
                <a:latin typeface="Space Mono"/>
                <a:ea typeface="Space Mono"/>
                <a:cs typeface="Space Mono"/>
                <a:sym typeface="Space Mono"/>
              </a:rPr>
              <a:t>?</a:t>
            </a:r>
            <a:endParaRPr sz="7000" i="1">
              <a:solidFill>
                <a:srgbClr val="FFCF01"/>
              </a:solidFill>
              <a:latin typeface="Poppins Black"/>
              <a:ea typeface="Poppins Black"/>
              <a:cs typeface="Poppins Black"/>
              <a:sym typeface="Poppins Black"/>
            </a:endParaRPr>
          </a:p>
        </p:txBody>
      </p:sp>
      <p:sp>
        <p:nvSpPr>
          <p:cNvPr id="365" name="Google Shape;365;p64"/>
          <p:cNvSpPr txBox="1"/>
          <p:nvPr/>
        </p:nvSpPr>
        <p:spPr>
          <a:xfrm>
            <a:off x="270775" y="238250"/>
            <a:ext cx="2620500" cy="3531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pt-BR" sz="1100" b="1">
                <a:solidFill>
                  <a:schemeClr val="lt1"/>
                </a:solidFill>
                <a:latin typeface="Space Mono"/>
                <a:ea typeface="Space Mono"/>
                <a:cs typeface="Space Mono"/>
                <a:sym typeface="Space Mono"/>
              </a:rPr>
              <a:t>PROJETOS E PARCERIAS</a:t>
            </a:r>
            <a:endParaRPr sz="1000" b="1">
              <a:solidFill>
                <a:schemeClr val="lt1"/>
              </a:solidFill>
              <a:latin typeface="Space Mono"/>
              <a:ea typeface="Space Mono"/>
              <a:cs typeface="Space Mono"/>
              <a:sym typeface="Space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369"/>
        <p:cNvGrpSpPr/>
        <p:nvPr/>
      </p:nvGrpSpPr>
      <p:grpSpPr>
        <a:xfrm>
          <a:off x="0" y="0"/>
          <a:ext cx="0" cy="0"/>
          <a:chOff x="0" y="0"/>
          <a:chExt cx="0" cy="0"/>
        </a:xfrm>
      </p:grpSpPr>
      <p:sp>
        <p:nvSpPr>
          <p:cNvPr id="370" name="Google Shape;370;p65"/>
          <p:cNvSpPr txBox="1"/>
          <p:nvPr/>
        </p:nvSpPr>
        <p:spPr>
          <a:xfrm>
            <a:off x="1420675" y="863250"/>
            <a:ext cx="7435200" cy="34170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pt-BR" sz="7000">
                <a:solidFill>
                  <a:schemeClr val="lt1"/>
                </a:solidFill>
                <a:latin typeface="Poppins Black"/>
                <a:ea typeface="Poppins Black"/>
                <a:cs typeface="Poppins Black"/>
                <a:sym typeface="Poppins Black"/>
              </a:rPr>
              <a:t>por que </a:t>
            </a:r>
            <a:r>
              <a:rPr lang="pt-BR" sz="7000" b="1">
                <a:solidFill>
                  <a:schemeClr val="lt1"/>
                </a:solidFill>
                <a:latin typeface="Space Mono"/>
                <a:ea typeface="Space Mono"/>
                <a:cs typeface="Space Mono"/>
                <a:sym typeface="Space Mono"/>
              </a:rPr>
              <a:t>escrever</a:t>
            </a:r>
            <a:r>
              <a:rPr lang="pt-BR" sz="7000">
                <a:solidFill>
                  <a:schemeClr val="lt1"/>
                </a:solidFill>
                <a:latin typeface="Poppins Black"/>
                <a:ea typeface="Poppins Black"/>
                <a:cs typeface="Poppins Black"/>
                <a:sym typeface="Poppins Black"/>
              </a:rPr>
              <a:t> um projeto</a:t>
            </a:r>
            <a:r>
              <a:rPr lang="pt-BR" sz="7000" b="1">
                <a:solidFill>
                  <a:srgbClr val="FFCF01"/>
                </a:solidFill>
                <a:latin typeface="Space Mono"/>
                <a:ea typeface="Space Mono"/>
                <a:cs typeface="Space Mono"/>
                <a:sym typeface="Space Mono"/>
              </a:rPr>
              <a:t>?</a:t>
            </a:r>
            <a:endParaRPr sz="7000">
              <a:solidFill>
                <a:schemeClr val="lt1"/>
              </a:solidFill>
              <a:latin typeface="Poppins SemiBold"/>
              <a:ea typeface="Poppins SemiBold"/>
              <a:cs typeface="Poppins SemiBold"/>
              <a:sym typeface="Poppins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74"/>
        <p:cNvGrpSpPr/>
        <p:nvPr/>
      </p:nvGrpSpPr>
      <p:grpSpPr>
        <a:xfrm>
          <a:off x="0" y="0"/>
          <a:ext cx="0" cy="0"/>
          <a:chOff x="0" y="0"/>
          <a:chExt cx="0" cy="0"/>
        </a:xfrm>
      </p:grpSpPr>
      <p:sp>
        <p:nvSpPr>
          <p:cNvPr id="375" name="Google Shape;375;p66"/>
          <p:cNvSpPr txBox="1"/>
          <p:nvPr/>
        </p:nvSpPr>
        <p:spPr>
          <a:xfrm>
            <a:off x="5329325" y="2197950"/>
            <a:ext cx="2550600" cy="7476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sz="1600" b="1">
                <a:solidFill>
                  <a:schemeClr val="lt1"/>
                </a:solidFill>
                <a:latin typeface="Space Grotesk"/>
                <a:ea typeface="Space Grotesk"/>
                <a:cs typeface="Space Grotesk"/>
                <a:sym typeface="Space Grotesk"/>
              </a:rPr>
              <a:t>Função pragmática</a:t>
            </a:r>
            <a:endParaRPr sz="1300" b="1">
              <a:solidFill>
                <a:schemeClr val="lt1"/>
              </a:solidFill>
              <a:latin typeface="Space Grotesk"/>
              <a:ea typeface="Space Grotesk"/>
              <a:cs typeface="Space Grotesk"/>
              <a:sym typeface="Space Grotesk"/>
            </a:endParaRPr>
          </a:p>
        </p:txBody>
      </p:sp>
      <p:sp>
        <p:nvSpPr>
          <p:cNvPr id="376" name="Google Shape;376;p66"/>
          <p:cNvSpPr txBox="1"/>
          <p:nvPr/>
        </p:nvSpPr>
        <p:spPr>
          <a:xfrm>
            <a:off x="1205800" y="1530901"/>
            <a:ext cx="3741900" cy="1992600"/>
          </a:xfrm>
          <a:prstGeom prst="rect">
            <a:avLst/>
          </a:prstGeom>
          <a:noFill/>
          <a:ln>
            <a:noFill/>
          </a:ln>
        </p:spPr>
        <p:txBody>
          <a:bodyPr spcFirstLastPara="1" wrap="square" lIns="68575" tIns="68575" rIns="68575" bIns="68575" anchor="t" anchorCtr="0">
            <a:noAutofit/>
          </a:bodyPr>
          <a:lstStyle/>
          <a:p>
            <a:pPr marL="0" lvl="0" indent="0" algn="just" rtl="0">
              <a:lnSpc>
                <a:spcPct val="115000"/>
              </a:lnSpc>
              <a:spcBef>
                <a:spcPts val="0"/>
              </a:spcBef>
              <a:spcAft>
                <a:spcPts val="0"/>
              </a:spcAft>
              <a:buNone/>
            </a:pPr>
            <a:r>
              <a:rPr lang="pt-BR">
                <a:solidFill>
                  <a:schemeClr val="lt1"/>
                </a:solidFill>
                <a:latin typeface="Space Grotesk"/>
                <a:ea typeface="Space Grotesk"/>
                <a:cs typeface="Space Grotesk"/>
                <a:sym typeface="Space Grotesk"/>
              </a:rPr>
              <a:t>Atender a editais diversos, seleções projetos, de alunos de pós-graduação ou de professores, e mais; funciona como uma "</a:t>
            </a:r>
            <a:r>
              <a:rPr lang="pt-BR">
                <a:solidFill>
                  <a:srgbClr val="FFC000"/>
                </a:solidFill>
                <a:latin typeface="Space Grotesk"/>
                <a:ea typeface="Space Grotesk"/>
                <a:cs typeface="Space Grotesk"/>
                <a:sym typeface="Space Grotesk"/>
              </a:rPr>
              <a:t>carta de intenções</a:t>
            </a:r>
            <a:r>
              <a:rPr lang="pt-BR">
                <a:solidFill>
                  <a:schemeClr val="lt1"/>
                </a:solidFill>
                <a:latin typeface="Space Grotesk"/>
                <a:ea typeface="Space Grotesk"/>
                <a:cs typeface="Space Grotesk"/>
                <a:sym typeface="Space Grotesk"/>
              </a:rPr>
              <a:t>", revelando “quem somos” (como pessoa, profissional ou organização) como pesquisadores, especialistas ou profissionais, sinalizando essa “</a:t>
            </a:r>
            <a:r>
              <a:rPr lang="pt-BR">
                <a:solidFill>
                  <a:srgbClr val="FFC000"/>
                </a:solidFill>
                <a:latin typeface="Space Grotesk"/>
                <a:ea typeface="Space Grotesk"/>
                <a:cs typeface="Space Grotesk"/>
                <a:sym typeface="Space Grotesk"/>
              </a:rPr>
              <a:t>mensagem</a:t>
            </a:r>
            <a:r>
              <a:rPr lang="pt-BR">
                <a:solidFill>
                  <a:schemeClr val="lt1"/>
                </a:solidFill>
                <a:latin typeface="Space Grotesk"/>
                <a:ea typeface="Space Grotesk"/>
                <a:cs typeface="Space Grotesk"/>
                <a:sym typeface="Space Grotesk"/>
              </a:rPr>
              <a:t>” para os selecionadores.</a:t>
            </a:r>
            <a:endParaRPr>
              <a:solidFill>
                <a:schemeClr val="lt1"/>
              </a:solidFill>
              <a:latin typeface="Space Grotesk"/>
              <a:ea typeface="Space Grotesk"/>
              <a:cs typeface="Space Grotesk"/>
              <a:sym typeface="Space Grotesk"/>
            </a:endParaRPr>
          </a:p>
          <a:p>
            <a:pPr marL="0" lvl="0" indent="0" algn="just" rtl="0">
              <a:lnSpc>
                <a:spcPct val="115000"/>
              </a:lnSpc>
              <a:spcBef>
                <a:spcPts val="0"/>
              </a:spcBef>
              <a:spcAft>
                <a:spcPts val="0"/>
              </a:spcAft>
              <a:buNone/>
            </a:pPr>
            <a:endParaRPr>
              <a:solidFill>
                <a:schemeClr val="lt1"/>
              </a:solidFill>
              <a:latin typeface="Space Grotesk"/>
              <a:ea typeface="Space Grotesk"/>
              <a:cs typeface="Space Grotesk"/>
              <a:sym typeface="Space Grotesk"/>
            </a:endParaRPr>
          </a:p>
          <a:p>
            <a:pPr marL="0" lvl="0" indent="0" algn="just" rtl="0">
              <a:lnSpc>
                <a:spcPct val="115000"/>
              </a:lnSpc>
              <a:spcBef>
                <a:spcPts val="0"/>
              </a:spcBef>
              <a:spcAft>
                <a:spcPts val="0"/>
              </a:spcAft>
              <a:buNone/>
            </a:pPr>
            <a:endParaRPr sz="1300">
              <a:solidFill>
                <a:schemeClr val="lt1"/>
              </a:solidFill>
              <a:latin typeface="Space Grotesk"/>
              <a:ea typeface="Space Grotesk"/>
              <a:cs typeface="Space Grotesk"/>
              <a:sym typeface="Space Grotesk"/>
            </a:endParaRPr>
          </a:p>
        </p:txBody>
      </p:sp>
      <p:sp>
        <p:nvSpPr>
          <p:cNvPr id="377" name="Google Shape;377;p66"/>
          <p:cNvSpPr/>
          <p:nvPr/>
        </p:nvSpPr>
        <p:spPr>
          <a:xfrm>
            <a:off x="5579850" y="1676325"/>
            <a:ext cx="2036100" cy="1814400"/>
          </a:xfrm>
          <a:prstGeom prst="rect">
            <a:avLst/>
          </a:pr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8" name="Google Shape;378;p66"/>
          <p:cNvSpPr/>
          <p:nvPr/>
        </p:nvSpPr>
        <p:spPr>
          <a:xfrm>
            <a:off x="5487275" y="1590725"/>
            <a:ext cx="2234700" cy="1992600"/>
          </a:xfrm>
          <a:prstGeom prst="rect">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9" name="Google Shape;379;p66"/>
          <p:cNvSpPr txBox="1"/>
          <p:nvPr/>
        </p:nvSpPr>
        <p:spPr>
          <a:xfrm>
            <a:off x="6093400" y="4556475"/>
            <a:ext cx="2686500" cy="354000"/>
          </a:xfrm>
          <a:prstGeom prst="rect">
            <a:avLst/>
          </a:prstGeom>
          <a:noFill/>
          <a:ln>
            <a:noFill/>
          </a:ln>
        </p:spPr>
        <p:txBody>
          <a:bodyPr spcFirstLastPara="1" wrap="square" lIns="68575" tIns="68575" rIns="68575" bIns="68575" anchor="ctr" anchorCtr="0">
            <a:noAutofit/>
          </a:bodyPr>
          <a:lstStyle/>
          <a:p>
            <a:pPr marL="0" marR="0" lvl="0" indent="0" algn="ctr" rtl="0">
              <a:lnSpc>
                <a:spcPct val="115000"/>
              </a:lnSpc>
              <a:spcBef>
                <a:spcPts val="0"/>
              </a:spcBef>
              <a:spcAft>
                <a:spcPts val="0"/>
              </a:spcAft>
              <a:buNone/>
            </a:pPr>
            <a:r>
              <a:rPr lang="pt-BR" sz="700">
                <a:solidFill>
                  <a:schemeClr val="lt1"/>
                </a:solidFill>
                <a:latin typeface="Space Grotesk"/>
                <a:ea typeface="Space Grotesk"/>
                <a:cs typeface="Space Grotesk"/>
                <a:sym typeface="Space Grotesk"/>
              </a:rPr>
              <a:t>Creswell, J. W., &amp; Creswell, J. D. (2021); Gil, A. C. (2002).</a:t>
            </a:r>
            <a:endParaRPr sz="700">
              <a:solidFill>
                <a:schemeClr val="lt1"/>
              </a:solidFill>
              <a:latin typeface="Space Grotesk"/>
              <a:ea typeface="Space Grotesk"/>
              <a:cs typeface="Space Grotesk"/>
              <a:sym typeface="Space Grotesk"/>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83"/>
        <p:cNvGrpSpPr/>
        <p:nvPr/>
      </p:nvGrpSpPr>
      <p:grpSpPr>
        <a:xfrm>
          <a:off x="0" y="0"/>
          <a:ext cx="0" cy="0"/>
          <a:chOff x="0" y="0"/>
          <a:chExt cx="0" cy="0"/>
        </a:xfrm>
      </p:grpSpPr>
      <p:sp>
        <p:nvSpPr>
          <p:cNvPr id="384" name="Google Shape;384;p67"/>
          <p:cNvSpPr txBox="1"/>
          <p:nvPr/>
        </p:nvSpPr>
        <p:spPr>
          <a:xfrm>
            <a:off x="5329325" y="2197950"/>
            <a:ext cx="2550600" cy="7476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sz="1600" b="1">
                <a:solidFill>
                  <a:schemeClr val="lt1"/>
                </a:solidFill>
                <a:latin typeface="Space Grotesk"/>
                <a:ea typeface="Space Grotesk"/>
                <a:cs typeface="Space Grotesk"/>
                <a:sym typeface="Space Grotesk"/>
              </a:rPr>
              <a:t>Função intelectual</a:t>
            </a:r>
            <a:endParaRPr sz="1300" b="1">
              <a:solidFill>
                <a:schemeClr val="lt1"/>
              </a:solidFill>
              <a:latin typeface="Space Grotesk"/>
              <a:ea typeface="Space Grotesk"/>
              <a:cs typeface="Space Grotesk"/>
              <a:sym typeface="Space Grotesk"/>
            </a:endParaRPr>
          </a:p>
        </p:txBody>
      </p:sp>
      <p:sp>
        <p:nvSpPr>
          <p:cNvPr id="385" name="Google Shape;385;p67"/>
          <p:cNvSpPr txBox="1"/>
          <p:nvPr/>
        </p:nvSpPr>
        <p:spPr>
          <a:xfrm>
            <a:off x="1205800" y="1679825"/>
            <a:ext cx="3741900" cy="1814400"/>
          </a:xfrm>
          <a:prstGeom prst="rect">
            <a:avLst/>
          </a:prstGeom>
          <a:noFill/>
          <a:ln>
            <a:noFill/>
          </a:ln>
        </p:spPr>
        <p:txBody>
          <a:bodyPr spcFirstLastPara="1" wrap="square" lIns="68575" tIns="68575" rIns="68575" bIns="68575" anchor="t" anchorCtr="0">
            <a:noAutofit/>
          </a:bodyPr>
          <a:lstStyle/>
          <a:p>
            <a:pPr marL="0" lvl="0" indent="0" algn="just" rtl="0">
              <a:lnSpc>
                <a:spcPct val="115000"/>
              </a:lnSpc>
              <a:spcBef>
                <a:spcPts val="0"/>
              </a:spcBef>
              <a:spcAft>
                <a:spcPts val="0"/>
              </a:spcAft>
              <a:buNone/>
            </a:pPr>
            <a:r>
              <a:rPr lang="pt-BR">
                <a:solidFill>
                  <a:schemeClr val="lt1"/>
                </a:solidFill>
                <a:latin typeface="Space Grotesk"/>
                <a:ea typeface="Space Grotesk"/>
                <a:cs typeface="Space Grotesk"/>
                <a:sym typeface="Space Grotesk"/>
              </a:rPr>
              <a:t>Guiar o processo de trabalho, intervenção, pesquisa como </a:t>
            </a:r>
            <a:r>
              <a:rPr lang="pt-BR">
                <a:solidFill>
                  <a:srgbClr val="FFC000"/>
                </a:solidFill>
                <a:latin typeface="Space Grotesk"/>
                <a:ea typeface="Space Grotesk"/>
                <a:cs typeface="Space Grotesk"/>
                <a:sym typeface="Space Grotesk"/>
              </a:rPr>
              <a:t>uma bússola</a:t>
            </a:r>
            <a:r>
              <a:rPr lang="pt-BR">
                <a:solidFill>
                  <a:schemeClr val="lt1"/>
                </a:solidFill>
                <a:latin typeface="Space Grotesk"/>
                <a:ea typeface="Space Grotesk"/>
                <a:cs typeface="Space Grotesk"/>
                <a:sym typeface="Space Grotesk"/>
              </a:rPr>
              <a:t>, orientando caminhos e amadurecendo argumentos para defesa, apresentação pública ou mais. Embora pareça rígido, o processo de elaboração pode ser criativo e inspirador.</a:t>
            </a:r>
            <a:endParaRPr sz="1300">
              <a:solidFill>
                <a:schemeClr val="lt1"/>
              </a:solidFill>
              <a:latin typeface="Space Grotesk"/>
              <a:ea typeface="Space Grotesk"/>
              <a:cs typeface="Space Grotesk"/>
              <a:sym typeface="Space Grotesk"/>
            </a:endParaRPr>
          </a:p>
        </p:txBody>
      </p:sp>
      <p:sp>
        <p:nvSpPr>
          <p:cNvPr id="386" name="Google Shape;386;p67"/>
          <p:cNvSpPr/>
          <p:nvPr/>
        </p:nvSpPr>
        <p:spPr>
          <a:xfrm>
            <a:off x="5579850" y="1676325"/>
            <a:ext cx="2036100" cy="1814400"/>
          </a:xfrm>
          <a:prstGeom prst="rect">
            <a:avLst/>
          </a:pr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87" name="Google Shape;387;p67"/>
          <p:cNvSpPr/>
          <p:nvPr/>
        </p:nvSpPr>
        <p:spPr>
          <a:xfrm>
            <a:off x="5487275" y="1590725"/>
            <a:ext cx="2234700" cy="19926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88" name="Google Shape;388;p67"/>
          <p:cNvSpPr txBox="1"/>
          <p:nvPr/>
        </p:nvSpPr>
        <p:spPr>
          <a:xfrm>
            <a:off x="6093400" y="4556475"/>
            <a:ext cx="2686500" cy="354000"/>
          </a:xfrm>
          <a:prstGeom prst="rect">
            <a:avLst/>
          </a:prstGeom>
          <a:noFill/>
          <a:ln>
            <a:noFill/>
          </a:ln>
        </p:spPr>
        <p:txBody>
          <a:bodyPr spcFirstLastPara="1" wrap="square" lIns="68575" tIns="68575" rIns="68575" bIns="68575" anchor="ctr" anchorCtr="0">
            <a:noAutofit/>
          </a:bodyPr>
          <a:lstStyle/>
          <a:p>
            <a:pPr marL="0" marR="0" lvl="0" indent="0" algn="ctr" rtl="0">
              <a:lnSpc>
                <a:spcPct val="115000"/>
              </a:lnSpc>
              <a:spcBef>
                <a:spcPts val="0"/>
              </a:spcBef>
              <a:spcAft>
                <a:spcPts val="0"/>
              </a:spcAft>
              <a:buNone/>
            </a:pPr>
            <a:r>
              <a:rPr lang="pt-BR" sz="700">
                <a:solidFill>
                  <a:schemeClr val="lt1"/>
                </a:solidFill>
                <a:latin typeface="Space Grotesk"/>
                <a:ea typeface="Space Grotesk"/>
                <a:cs typeface="Space Grotesk"/>
                <a:sym typeface="Space Grotesk"/>
              </a:rPr>
              <a:t>Creswell, J. W., &amp; Creswell, J. D. (2021); Gil, A. C. (2002).</a:t>
            </a:r>
            <a:endParaRPr sz="700">
              <a:solidFill>
                <a:schemeClr val="lt1"/>
              </a:solidFill>
              <a:latin typeface="Space Grotesk"/>
              <a:ea typeface="Space Grotesk"/>
              <a:cs typeface="Space Grotesk"/>
              <a:sym typeface="Space Grotesk"/>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92"/>
        <p:cNvGrpSpPr/>
        <p:nvPr/>
      </p:nvGrpSpPr>
      <p:grpSpPr>
        <a:xfrm>
          <a:off x="0" y="0"/>
          <a:ext cx="0" cy="0"/>
          <a:chOff x="0" y="0"/>
          <a:chExt cx="0" cy="0"/>
        </a:xfrm>
      </p:grpSpPr>
      <p:sp>
        <p:nvSpPr>
          <p:cNvPr id="393" name="Google Shape;393;p68"/>
          <p:cNvSpPr txBox="1"/>
          <p:nvPr/>
        </p:nvSpPr>
        <p:spPr>
          <a:xfrm>
            <a:off x="776800" y="1181375"/>
            <a:ext cx="34656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600">
                <a:solidFill>
                  <a:schemeClr val="lt1"/>
                </a:solidFill>
                <a:latin typeface="Space Grotesk SemiBold"/>
                <a:ea typeface="Space Grotesk SemiBold"/>
                <a:cs typeface="Space Grotesk SemiBold"/>
                <a:sym typeface="Space Grotesk SemiBold"/>
              </a:rPr>
              <a:t>se olha para o </a:t>
            </a:r>
            <a:r>
              <a:rPr lang="pt-BR" sz="3600">
                <a:solidFill>
                  <a:srgbClr val="FFC000"/>
                </a:solidFill>
                <a:latin typeface="Space Grotesk SemiBold"/>
                <a:ea typeface="Space Grotesk SemiBold"/>
                <a:cs typeface="Space Grotesk SemiBold"/>
                <a:sym typeface="Space Grotesk SemiBold"/>
              </a:rPr>
              <a:t>futuro </a:t>
            </a:r>
            <a:r>
              <a:rPr lang="pt-BR" sz="3600">
                <a:solidFill>
                  <a:schemeClr val="lt1"/>
                </a:solidFill>
                <a:latin typeface="Space Grotesk SemiBold"/>
                <a:ea typeface="Space Grotesk SemiBold"/>
                <a:cs typeface="Space Grotesk SemiBold"/>
                <a:sym typeface="Space Grotesk SemiBold"/>
              </a:rPr>
              <a:t>para entender o </a:t>
            </a:r>
            <a:r>
              <a:rPr lang="pt-BR" sz="3600">
                <a:solidFill>
                  <a:srgbClr val="FFC000"/>
                </a:solidFill>
                <a:latin typeface="Space Grotesk SemiBold"/>
                <a:ea typeface="Space Grotesk SemiBold"/>
                <a:cs typeface="Space Grotesk SemiBold"/>
                <a:sym typeface="Space Grotesk SemiBold"/>
              </a:rPr>
              <a:t>presente</a:t>
            </a:r>
            <a:r>
              <a:rPr lang="pt-BR" sz="3600">
                <a:solidFill>
                  <a:schemeClr val="lt1"/>
                </a:solidFill>
                <a:latin typeface="Space Grotesk SemiBold"/>
                <a:ea typeface="Space Grotesk SemiBold"/>
                <a:cs typeface="Space Grotesk SemiBold"/>
                <a:sym typeface="Space Grotesk SemiBold"/>
              </a:rPr>
              <a:t>.</a:t>
            </a:r>
            <a:endParaRPr>
              <a:solidFill>
                <a:schemeClr val="lt1"/>
              </a:solidFill>
              <a:latin typeface="Space Grotesk SemiBold"/>
              <a:ea typeface="Space Grotesk SemiBold"/>
              <a:cs typeface="Space Grotesk SemiBold"/>
              <a:sym typeface="Space Grotesk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97"/>
        <p:cNvGrpSpPr/>
        <p:nvPr/>
      </p:nvGrpSpPr>
      <p:grpSpPr>
        <a:xfrm>
          <a:off x="0" y="0"/>
          <a:ext cx="0" cy="0"/>
          <a:chOff x="0" y="0"/>
          <a:chExt cx="0" cy="0"/>
        </a:xfrm>
      </p:grpSpPr>
      <p:pic>
        <p:nvPicPr>
          <p:cNvPr id="4" name="Imagem 3"/>
          <p:cNvPicPr>
            <a:picLocks noChangeAspect="1"/>
          </p:cNvPicPr>
          <p:nvPr/>
        </p:nvPicPr>
        <p:blipFill>
          <a:blip r:embed="rId3"/>
          <a:stretch>
            <a:fillRect/>
          </a:stretch>
        </p:blipFill>
        <p:spPr>
          <a:xfrm>
            <a:off x="5430573" y="83402"/>
            <a:ext cx="3652012" cy="4959445"/>
          </a:xfrm>
          <a:prstGeom prst="rect">
            <a:avLst/>
          </a:prstGeom>
        </p:spPr>
      </p:pic>
      <p:pic>
        <p:nvPicPr>
          <p:cNvPr id="2" name="Imagem 1"/>
          <p:cNvPicPr>
            <a:picLocks noChangeAspect="1"/>
          </p:cNvPicPr>
          <p:nvPr/>
        </p:nvPicPr>
        <p:blipFill>
          <a:blip r:embed="rId4"/>
          <a:stretch>
            <a:fillRect/>
          </a:stretch>
        </p:blipFill>
        <p:spPr>
          <a:xfrm>
            <a:off x="47767" y="0"/>
            <a:ext cx="3754623" cy="5042847"/>
          </a:xfrm>
          <a:prstGeom prst="rect">
            <a:avLst/>
          </a:prstGeom>
        </p:spPr>
      </p:pic>
      <p:pic>
        <p:nvPicPr>
          <p:cNvPr id="3" name="Imagem 2"/>
          <p:cNvPicPr>
            <a:picLocks noChangeAspect="1"/>
          </p:cNvPicPr>
          <p:nvPr/>
        </p:nvPicPr>
        <p:blipFill>
          <a:blip r:embed="rId5"/>
          <a:stretch>
            <a:fillRect/>
          </a:stretch>
        </p:blipFill>
        <p:spPr>
          <a:xfrm>
            <a:off x="3449352" y="1057437"/>
            <a:ext cx="2723204" cy="363405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19"/>
        <p:cNvGrpSpPr/>
        <p:nvPr/>
      </p:nvGrpSpPr>
      <p:grpSpPr>
        <a:xfrm>
          <a:off x="0" y="0"/>
          <a:ext cx="0" cy="0"/>
          <a:chOff x="0" y="0"/>
          <a:chExt cx="0" cy="0"/>
        </a:xfrm>
      </p:grpSpPr>
      <p:sp>
        <p:nvSpPr>
          <p:cNvPr id="420" name="Google Shape;420;p72"/>
          <p:cNvSpPr txBox="1"/>
          <p:nvPr/>
        </p:nvSpPr>
        <p:spPr>
          <a:xfrm>
            <a:off x="1407950" y="1094100"/>
            <a:ext cx="56142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600">
                <a:solidFill>
                  <a:schemeClr val="lt1"/>
                </a:solidFill>
                <a:latin typeface="Space Grotesk SemiBold"/>
                <a:ea typeface="Space Grotesk SemiBold"/>
                <a:cs typeface="Space Grotesk SemiBold"/>
                <a:sym typeface="Space Grotesk SemiBold"/>
              </a:rPr>
              <a:t>para que se tenha </a:t>
            </a:r>
            <a:r>
              <a:rPr lang="pt-BR" sz="3600" i="1">
                <a:solidFill>
                  <a:schemeClr val="lt1"/>
                </a:solidFill>
                <a:latin typeface="Space Grotesk SemiBold"/>
                <a:ea typeface="Space Grotesk SemiBold"/>
                <a:cs typeface="Space Grotesk SemiBold"/>
                <a:sym typeface="Space Grotesk SemiBold"/>
              </a:rPr>
              <a:t>‘</a:t>
            </a:r>
            <a:r>
              <a:rPr lang="pt-BR" sz="3600" i="1">
                <a:solidFill>
                  <a:srgbClr val="FFC000"/>
                </a:solidFill>
                <a:latin typeface="Space Grotesk SemiBold"/>
                <a:ea typeface="Space Grotesk SemiBold"/>
                <a:cs typeface="Space Grotesk SemiBold"/>
                <a:sym typeface="Space Grotesk SemiBold"/>
              </a:rPr>
              <a:t>obras finais</a:t>
            </a:r>
            <a:r>
              <a:rPr lang="pt-BR" sz="3600" i="1">
                <a:solidFill>
                  <a:schemeClr val="lt1"/>
                </a:solidFill>
                <a:latin typeface="Space Grotesk SemiBold"/>
                <a:ea typeface="Space Grotesk SemiBold"/>
                <a:cs typeface="Space Grotesk SemiBold"/>
                <a:sym typeface="Space Grotesk SemiBold"/>
              </a:rPr>
              <a:t>’</a:t>
            </a:r>
            <a:r>
              <a:rPr lang="pt-BR" sz="3600">
                <a:solidFill>
                  <a:schemeClr val="lt1"/>
                </a:solidFill>
                <a:latin typeface="Space Grotesk SemiBold"/>
                <a:ea typeface="Space Grotesk SemiBold"/>
                <a:cs typeface="Space Grotesk SemiBold"/>
                <a:sym typeface="Space Grotesk SemiBold"/>
              </a:rPr>
              <a:t>, foi necessário, em tese, um movimento anterior: </a:t>
            </a:r>
            <a:endParaRPr sz="3600">
              <a:solidFill>
                <a:schemeClr val="lt1"/>
              </a:solidFill>
              <a:latin typeface="Space Grotesk SemiBold"/>
              <a:ea typeface="Space Grotesk SemiBold"/>
              <a:cs typeface="Space Grotesk SemiBold"/>
              <a:sym typeface="Space Grotesk SemiBold"/>
            </a:endParaRPr>
          </a:p>
          <a:p>
            <a:pPr marL="0" lvl="0" indent="0" algn="l" rtl="0">
              <a:spcBef>
                <a:spcPts val="0"/>
              </a:spcBef>
              <a:spcAft>
                <a:spcPts val="0"/>
              </a:spcAft>
              <a:buNone/>
            </a:pPr>
            <a:r>
              <a:rPr lang="pt-BR" sz="3600">
                <a:solidFill>
                  <a:schemeClr val="lt1"/>
                </a:solidFill>
                <a:latin typeface="Space Grotesk SemiBold"/>
                <a:ea typeface="Space Grotesk SemiBold"/>
                <a:cs typeface="Space Grotesk SemiBold"/>
                <a:sym typeface="Space Grotesk SemiBold"/>
              </a:rPr>
              <a:t>o projeto</a:t>
            </a:r>
            <a:endParaRPr sz="3600">
              <a:solidFill>
                <a:schemeClr val="lt1"/>
              </a:solidFill>
              <a:latin typeface="Space Grotesk SemiBold"/>
              <a:ea typeface="Space Grotesk SemiBold"/>
              <a:cs typeface="Space Grotesk SemiBold"/>
              <a:sym typeface="Space Grotesk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424"/>
        <p:cNvGrpSpPr/>
        <p:nvPr/>
      </p:nvGrpSpPr>
      <p:grpSpPr>
        <a:xfrm>
          <a:off x="0" y="0"/>
          <a:ext cx="0" cy="0"/>
          <a:chOff x="0" y="0"/>
          <a:chExt cx="0" cy="0"/>
        </a:xfrm>
      </p:grpSpPr>
      <p:sp>
        <p:nvSpPr>
          <p:cNvPr id="425" name="Google Shape;425;p73"/>
          <p:cNvSpPr txBox="1"/>
          <p:nvPr/>
        </p:nvSpPr>
        <p:spPr>
          <a:xfrm>
            <a:off x="610350" y="3039100"/>
            <a:ext cx="1268400" cy="365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b="1">
                <a:solidFill>
                  <a:schemeClr val="lt1"/>
                </a:solidFill>
                <a:latin typeface="Space Grotesk"/>
                <a:ea typeface="Space Grotesk"/>
                <a:cs typeface="Space Grotesk"/>
                <a:sym typeface="Space Grotesk"/>
              </a:rPr>
              <a:t>ponto A</a:t>
            </a:r>
            <a:endParaRPr sz="1100" b="1">
              <a:solidFill>
                <a:schemeClr val="lt1"/>
              </a:solidFill>
              <a:latin typeface="Space Grotesk"/>
              <a:ea typeface="Space Grotesk"/>
              <a:cs typeface="Space Grotesk"/>
              <a:sym typeface="Space Grotesk"/>
            </a:endParaRPr>
          </a:p>
        </p:txBody>
      </p:sp>
      <p:sp>
        <p:nvSpPr>
          <p:cNvPr id="426" name="Google Shape;426;p73"/>
          <p:cNvSpPr/>
          <p:nvPr/>
        </p:nvSpPr>
        <p:spPr>
          <a:xfrm>
            <a:off x="754775" y="2044100"/>
            <a:ext cx="988800" cy="898800"/>
          </a:xfrm>
          <a:prstGeom prst="ellipse">
            <a:avLst/>
          </a:prstGeom>
          <a:noFill/>
          <a:ln w="28575" cap="flat" cmpd="sng">
            <a:solidFill>
              <a:srgbClr val="00D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7" name="Google Shape;427;p73"/>
          <p:cNvSpPr txBox="1"/>
          <p:nvPr/>
        </p:nvSpPr>
        <p:spPr>
          <a:xfrm>
            <a:off x="7184625" y="3039100"/>
            <a:ext cx="1268400" cy="365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b="1">
                <a:solidFill>
                  <a:schemeClr val="lt1"/>
                </a:solidFill>
                <a:latin typeface="Space Grotesk"/>
                <a:ea typeface="Space Grotesk"/>
                <a:cs typeface="Space Grotesk"/>
                <a:sym typeface="Space Grotesk"/>
              </a:rPr>
              <a:t>ponto B</a:t>
            </a:r>
            <a:endParaRPr sz="1200" b="1">
              <a:solidFill>
                <a:schemeClr val="lt1"/>
              </a:solidFill>
              <a:latin typeface="Space Grotesk"/>
              <a:ea typeface="Space Grotesk"/>
              <a:cs typeface="Space Grotesk"/>
              <a:sym typeface="Space Grotesk"/>
            </a:endParaRPr>
          </a:p>
        </p:txBody>
      </p:sp>
      <p:sp>
        <p:nvSpPr>
          <p:cNvPr id="428" name="Google Shape;428;p73"/>
          <p:cNvSpPr/>
          <p:nvPr/>
        </p:nvSpPr>
        <p:spPr>
          <a:xfrm>
            <a:off x="7329050" y="2044100"/>
            <a:ext cx="988800" cy="898800"/>
          </a:xfrm>
          <a:prstGeom prst="ellipse">
            <a:avLst/>
          </a:prstGeom>
          <a:noFill/>
          <a:ln w="28575" cap="flat" cmpd="sng">
            <a:solidFill>
              <a:srgbClr val="00D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9" name="Google Shape;429;p73"/>
          <p:cNvSpPr/>
          <p:nvPr/>
        </p:nvSpPr>
        <p:spPr>
          <a:xfrm>
            <a:off x="1748900" y="784645"/>
            <a:ext cx="5592925" cy="3326025"/>
          </a:xfrm>
          <a:custGeom>
            <a:avLst/>
            <a:gdLst/>
            <a:ahLst/>
            <a:cxnLst/>
            <a:rect l="l" t="t" r="r" b="b"/>
            <a:pathLst>
              <a:path w="223717" h="133041" extrusionOk="0">
                <a:moveTo>
                  <a:pt x="0" y="67482"/>
                </a:moveTo>
                <a:cubicBezTo>
                  <a:pt x="2131" y="64286"/>
                  <a:pt x="7391" y="44910"/>
                  <a:pt x="12784" y="48306"/>
                </a:cubicBezTo>
                <a:cubicBezTo>
                  <a:pt x="18177" y="51702"/>
                  <a:pt x="26100" y="90519"/>
                  <a:pt x="32359" y="87856"/>
                </a:cubicBezTo>
                <a:cubicBezTo>
                  <a:pt x="38618" y="85193"/>
                  <a:pt x="43944" y="27066"/>
                  <a:pt x="50336" y="32326"/>
                </a:cubicBezTo>
                <a:cubicBezTo>
                  <a:pt x="56728" y="37586"/>
                  <a:pt x="63054" y="116620"/>
                  <a:pt x="70711" y="119416"/>
                </a:cubicBezTo>
                <a:cubicBezTo>
                  <a:pt x="78368" y="122213"/>
                  <a:pt x="87889" y="52967"/>
                  <a:pt x="96278" y="49105"/>
                </a:cubicBezTo>
                <a:cubicBezTo>
                  <a:pt x="104667" y="45243"/>
                  <a:pt x="115188" y="104368"/>
                  <a:pt x="121047" y="96245"/>
                </a:cubicBezTo>
                <a:cubicBezTo>
                  <a:pt x="126906" y="88122"/>
                  <a:pt x="126307" y="-5493"/>
                  <a:pt x="131434" y="366"/>
                </a:cubicBezTo>
                <a:cubicBezTo>
                  <a:pt x="136561" y="6225"/>
                  <a:pt x="144950" y="119150"/>
                  <a:pt x="151808" y="131401"/>
                </a:cubicBezTo>
                <a:cubicBezTo>
                  <a:pt x="158666" y="143652"/>
                  <a:pt x="167855" y="79733"/>
                  <a:pt x="172582" y="73874"/>
                </a:cubicBezTo>
                <a:cubicBezTo>
                  <a:pt x="177309" y="68015"/>
                  <a:pt x="175911" y="104768"/>
                  <a:pt x="180172" y="96245"/>
                </a:cubicBezTo>
                <a:cubicBezTo>
                  <a:pt x="184433" y="87722"/>
                  <a:pt x="193756" y="26001"/>
                  <a:pt x="198150" y="22738"/>
                </a:cubicBezTo>
                <a:cubicBezTo>
                  <a:pt x="202545" y="19476"/>
                  <a:pt x="202278" y="69146"/>
                  <a:pt x="206539" y="76670"/>
                </a:cubicBezTo>
                <a:cubicBezTo>
                  <a:pt x="210800" y="84194"/>
                  <a:pt x="220854" y="69346"/>
                  <a:pt x="223717" y="67881"/>
                </a:cubicBezTo>
              </a:path>
            </a:pathLst>
          </a:custGeom>
          <a:noFill/>
          <a:ln w="28575" cap="flat" cmpd="sng">
            <a:solidFill>
              <a:srgbClr val="00D000"/>
            </a:solidFill>
            <a:prstDash val="solid"/>
            <a:round/>
            <a:headEnd type="none" w="med" len="med"/>
            <a:tailEnd type="none" w="med" len="med"/>
          </a:ln>
        </p:spPr>
        <p:txBody>
          <a:bodyPr/>
          <a:lstStyle/>
          <a:p>
            <a:endParaRPr lang="pt-BR"/>
          </a:p>
        </p:txBody>
      </p:sp>
      <p:sp>
        <p:nvSpPr>
          <p:cNvPr id="430" name="Google Shape;430;p73"/>
          <p:cNvSpPr txBox="1"/>
          <p:nvPr/>
        </p:nvSpPr>
        <p:spPr>
          <a:xfrm>
            <a:off x="335250" y="1170675"/>
            <a:ext cx="1818600" cy="365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rgbClr val="F2E6CA"/>
                </a:solidFill>
                <a:latin typeface="Space Grotesk"/>
                <a:ea typeface="Space Grotesk"/>
                <a:cs typeface="Space Grotesk"/>
                <a:sym typeface="Space Grotesk"/>
              </a:rPr>
              <a:t>começa aqui o amadurecimento da entrega final</a:t>
            </a:r>
            <a:endParaRPr sz="1200">
              <a:solidFill>
                <a:srgbClr val="F2E6CA"/>
              </a:solidFill>
              <a:latin typeface="Space Grotesk"/>
              <a:ea typeface="Space Grotesk"/>
              <a:cs typeface="Space Grotesk"/>
              <a:sym typeface="Space Grotesk"/>
            </a:endParaRPr>
          </a:p>
        </p:txBody>
      </p:sp>
      <p:sp>
        <p:nvSpPr>
          <p:cNvPr id="431" name="Google Shape;431;p73"/>
          <p:cNvSpPr txBox="1"/>
          <p:nvPr/>
        </p:nvSpPr>
        <p:spPr>
          <a:xfrm>
            <a:off x="1307673" y="4427600"/>
            <a:ext cx="6763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800">
                <a:solidFill>
                  <a:schemeClr val="lt1"/>
                </a:solidFill>
                <a:latin typeface="Poppins"/>
                <a:ea typeface="Poppins"/>
                <a:cs typeface="Poppins"/>
                <a:sym typeface="Poppins"/>
              </a:rPr>
              <a:t>o projeto é a bússola; é </a:t>
            </a:r>
            <a:r>
              <a:rPr lang="pt-BR" sz="1800">
                <a:solidFill>
                  <a:schemeClr val="lt1"/>
                </a:solidFill>
                <a:highlight>
                  <a:srgbClr val="00D000"/>
                </a:highlight>
                <a:latin typeface="Poppins"/>
                <a:ea typeface="Poppins"/>
                <a:cs typeface="Poppins"/>
                <a:sym typeface="Poppins"/>
              </a:rPr>
              <a:t>meio</a:t>
            </a:r>
            <a:r>
              <a:rPr lang="pt-BR" sz="1800">
                <a:solidFill>
                  <a:schemeClr val="lt1"/>
                </a:solidFill>
                <a:latin typeface="Poppins"/>
                <a:ea typeface="Poppins"/>
                <a:cs typeface="Poppins"/>
                <a:sym typeface="Poppins"/>
              </a:rPr>
              <a:t>, e não fim.</a:t>
            </a:r>
            <a:endParaRPr sz="1800">
              <a:solidFill>
                <a:schemeClr val="lt1"/>
              </a:solidFill>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35"/>
        <p:cNvGrpSpPr/>
        <p:nvPr/>
      </p:nvGrpSpPr>
      <p:grpSpPr>
        <a:xfrm>
          <a:off x="0" y="0"/>
          <a:ext cx="0" cy="0"/>
          <a:chOff x="0" y="0"/>
          <a:chExt cx="0" cy="0"/>
        </a:xfrm>
      </p:grpSpPr>
      <p:sp>
        <p:nvSpPr>
          <p:cNvPr id="436" name="Google Shape;436;p74"/>
          <p:cNvSpPr txBox="1"/>
          <p:nvPr/>
        </p:nvSpPr>
        <p:spPr>
          <a:xfrm>
            <a:off x="929925" y="3212525"/>
            <a:ext cx="14880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pesquisa</a:t>
            </a:r>
            <a:endParaRPr sz="1100">
              <a:solidFill>
                <a:schemeClr val="lt1"/>
              </a:solidFill>
              <a:latin typeface="Space Grotesk"/>
              <a:ea typeface="Space Grotesk"/>
              <a:cs typeface="Space Grotesk"/>
              <a:sym typeface="Space Grotesk"/>
            </a:endParaRPr>
          </a:p>
        </p:txBody>
      </p:sp>
      <p:sp>
        <p:nvSpPr>
          <p:cNvPr id="437" name="Google Shape;437;p74"/>
          <p:cNvSpPr/>
          <p:nvPr/>
        </p:nvSpPr>
        <p:spPr>
          <a:xfrm>
            <a:off x="1179525" y="2137625"/>
            <a:ext cx="988800" cy="898800"/>
          </a:xfrm>
          <a:prstGeom prst="ellipse">
            <a:avLst/>
          </a:prstGeom>
          <a:no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8" name="Google Shape;438;p74"/>
          <p:cNvSpPr/>
          <p:nvPr/>
        </p:nvSpPr>
        <p:spPr>
          <a:xfrm>
            <a:off x="4885150" y="2137625"/>
            <a:ext cx="988800" cy="898800"/>
          </a:xfrm>
          <a:prstGeom prst="ellipse">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439" name="Google Shape;439;p74"/>
          <p:cNvSpPr/>
          <p:nvPr/>
        </p:nvSpPr>
        <p:spPr>
          <a:xfrm>
            <a:off x="3043575" y="2137625"/>
            <a:ext cx="988800" cy="898800"/>
          </a:xfrm>
          <a:prstGeom prst="ellipse">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440" name="Google Shape;440;p74"/>
          <p:cNvSpPr/>
          <p:nvPr/>
        </p:nvSpPr>
        <p:spPr>
          <a:xfrm>
            <a:off x="6669425" y="2077725"/>
            <a:ext cx="988800" cy="898800"/>
          </a:xfrm>
          <a:prstGeom prst="ellipse">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441" name="Google Shape;441;p74"/>
          <p:cNvSpPr txBox="1"/>
          <p:nvPr/>
        </p:nvSpPr>
        <p:spPr>
          <a:xfrm>
            <a:off x="2793975" y="3212525"/>
            <a:ext cx="14880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extensão</a:t>
            </a:r>
            <a:endParaRPr sz="1100">
              <a:solidFill>
                <a:schemeClr val="lt1"/>
              </a:solidFill>
              <a:latin typeface="Space Grotesk"/>
              <a:ea typeface="Space Grotesk"/>
              <a:cs typeface="Space Grotesk"/>
              <a:sym typeface="Space Grotesk"/>
            </a:endParaRPr>
          </a:p>
        </p:txBody>
      </p:sp>
      <p:sp>
        <p:nvSpPr>
          <p:cNvPr id="442" name="Google Shape;442;p74"/>
          <p:cNvSpPr txBox="1"/>
          <p:nvPr/>
        </p:nvSpPr>
        <p:spPr>
          <a:xfrm>
            <a:off x="4635550" y="3212525"/>
            <a:ext cx="14880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captação ou desenvolvimento</a:t>
            </a:r>
            <a:endParaRPr sz="1100">
              <a:solidFill>
                <a:schemeClr val="lt1"/>
              </a:solidFill>
              <a:latin typeface="Space Grotesk"/>
              <a:ea typeface="Space Grotesk"/>
              <a:cs typeface="Space Grotesk"/>
              <a:sym typeface="Space Grotesk"/>
            </a:endParaRPr>
          </a:p>
        </p:txBody>
      </p:sp>
      <p:sp>
        <p:nvSpPr>
          <p:cNvPr id="443" name="Google Shape;443;p74"/>
          <p:cNvSpPr txBox="1"/>
          <p:nvPr/>
        </p:nvSpPr>
        <p:spPr>
          <a:xfrm>
            <a:off x="6477124" y="3212525"/>
            <a:ext cx="13734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e outros</a:t>
            </a:r>
            <a:endParaRPr sz="1100">
              <a:solidFill>
                <a:schemeClr val="lt1"/>
              </a:solidFill>
              <a:latin typeface="Space Grotesk"/>
              <a:ea typeface="Space Grotesk"/>
              <a:cs typeface="Space Grotesk"/>
              <a:sym typeface="Space Grotesk"/>
            </a:endParaRPr>
          </a:p>
        </p:txBody>
      </p:sp>
      <p:sp>
        <p:nvSpPr>
          <p:cNvPr id="444" name="Google Shape;444;p74"/>
          <p:cNvSpPr txBox="1"/>
          <p:nvPr/>
        </p:nvSpPr>
        <p:spPr>
          <a:xfrm>
            <a:off x="929925" y="884200"/>
            <a:ext cx="7690200" cy="747600"/>
          </a:xfrm>
          <a:prstGeom prst="rect">
            <a:avLst/>
          </a:prstGeom>
          <a:noFill/>
          <a:ln>
            <a:noFill/>
          </a:ln>
        </p:spPr>
        <p:txBody>
          <a:bodyPr spcFirstLastPara="1" wrap="square" lIns="68575" tIns="68575" rIns="68575" bIns="68575" anchor="ctr" anchorCtr="0">
            <a:noAutofit/>
          </a:bodyPr>
          <a:lstStyle/>
          <a:p>
            <a:pPr marL="0" lvl="0" indent="0" algn="just" rtl="0">
              <a:lnSpc>
                <a:spcPct val="115000"/>
              </a:lnSpc>
              <a:spcBef>
                <a:spcPts val="0"/>
              </a:spcBef>
              <a:spcAft>
                <a:spcPts val="0"/>
              </a:spcAft>
              <a:buNone/>
            </a:pPr>
            <a:r>
              <a:rPr lang="pt-BR" sz="1800" b="1">
                <a:solidFill>
                  <a:schemeClr val="lt1"/>
                </a:solidFill>
                <a:latin typeface="Space Grotesk"/>
                <a:ea typeface="Space Grotesk"/>
                <a:cs typeface="Space Grotesk"/>
                <a:sym typeface="Space Grotesk"/>
              </a:rPr>
              <a:t>Projetos e Tipos</a:t>
            </a:r>
            <a:endParaRPr sz="1200" i="1">
              <a:solidFill>
                <a:schemeClr val="lt1"/>
              </a:solidFill>
              <a:latin typeface="Space Grotesk"/>
              <a:ea typeface="Space Grotesk"/>
              <a:cs typeface="Space Grotesk"/>
              <a:sym typeface="Space Grotesk"/>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48"/>
        <p:cNvGrpSpPr/>
        <p:nvPr/>
      </p:nvGrpSpPr>
      <p:grpSpPr>
        <a:xfrm>
          <a:off x="0" y="0"/>
          <a:ext cx="0" cy="0"/>
          <a:chOff x="0" y="0"/>
          <a:chExt cx="0" cy="0"/>
        </a:xfrm>
      </p:grpSpPr>
      <p:sp>
        <p:nvSpPr>
          <p:cNvPr id="449" name="Google Shape;449;p75"/>
          <p:cNvSpPr txBox="1"/>
          <p:nvPr/>
        </p:nvSpPr>
        <p:spPr>
          <a:xfrm>
            <a:off x="929925" y="3212525"/>
            <a:ext cx="14880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pesquisa</a:t>
            </a:r>
            <a:endParaRPr sz="1100">
              <a:solidFill>
                <a:schemeClr val="lt1"/>
              </a:solidFill>
              <a:latin typeface="Space Grotesk"/>
              <a:ea typeface="Space Grotesk"/>
              <a:cs typeface="Space Grotesk"/>
              <a:sym typeface="Space Grotesk"/>
            </a:endParaRPr>
          </a:p>
        </p:txBody>
      </p:sp>
      <p:sp>
        <p:nvSpPr>
          <p:cNvPr id="450" name="Google Shape;450;p75"/>
          <p:cNvSpPr/>
          <p:nvPr/>
        </p:nvSpPr>
        <p:spPr>
          <a:xfrm>
            <a:off x="1179525" y="2137625"/>
            <a:ext cx="988800" cy="898800"/>
          </a:xfrm>
          <a:prstGeom prst="ellipse">
            <a:avLst/>
          </a:prstGeom>
          <a:no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1" name="Google Shape;451;p75"/>
          <p:cNvSpPr txBox="1"/>
          <p:nvPr/>
        </p:nvSpPr>
        <p:spPr>
          <a:xfrm>
            <a:off x="929925" y="884200"/>
            <a:ext cx="7690200" cy="747600"/>
          </a:xfrm>
          <a:prstGeom prst="rect">
            <a:avLst/>
          </a:prstGeom>
          <a:noFill/>
          <a:ln>
            <a:noFill/>
          </a:ln>
        </p:spPr>
        <p:txBody>
          <a:bodyPr spcFirstLastPara="1" wrap="square" lIns="68575" tIns="68575" rIns="68575" bIns="68575" anchor="ctr" anchorCtr="0">
            <a:noAutofit/>
          </a:bodyPr>
          <a:lstStyle/>
          <a:p>
            <a:pPr marL="0" lvl="0" indent="0" algn="just" rtl="0">
              <a:lnSpc>
                <a:spcPct val="115000"/>
              </a:lnSpc>
              <a:spcBef>
                <a:spcPts val="0"/>
              </a:spcBef>
              <a:spcAft>
                <a:spcPts val="0"/>
              </a:spcAft>
              <a:buNone/>
            </a:pPr>
            <a:r>
              <a:rPr lang="pt-BR" sz="1800" b="1">
                <a:solidFill>
                  <a:schemeClr val="lt1"/>
                </a:solidFill>
                <a:latin typeface="Space Grotesk"/>
                <a:ea typeface="Space Grotesk"/>
                <a:cs typeface="Space Grotesk"/>
                <a:sym typeface="Space Grotesk"/>
              </a:rPr>
              <a:t>Projetos e Tipos</a:t>
            </a:r>
            <a:endParaRPr sz="1200" i="1">
              <a:solidFill>
                <a:schemeClr val="lt1"/>
              </a:solidFill>
              <a:latin typeface="Space Grotesk"/>
              <a:ea typeface="Space Grotesk"/>
              <a:cs typeface="Space Grotesk"/>
              <a:sym typeface="Space Grotesk"/>
            </a:endParaRPr>
          </a:p>
        </p:txBody>
      </p:sp>
      <p:sp>
        <p:nvSpPr>
          <p:cNvPr id="452" name="Google Shape;452;p75"/>
          <p:cNvSpPr txBox="1"/>
          <p:nvPr/>
        </p:nvSpPr>
        <p:spPr>
          <a:xfrm>
            <a:off x="3126050" y="1871875"/>
            <a:ext cx="5425200" cy="1926000"/>
          </a:xfrm>
          <a:prstGeom prst="rect">
            <a:avLst/>
          </a:prstGeom>
          <a:noFill/>
          <a:ln>
            <a:noFill/>
          </a:ln>
        </p:spPr>
        <p:txBody>
          <a:bodyPr spcFirstLastPara="1" wrap="square" lIns="68575" tIns="68575" rIns="68575" bIns="68575" anchor="ctr" anchorCtr="0">
            <a:noAutofit/>
          </a:bodyPr>
          <a:lstStyle/>
          <a:p>
            <a:pPr marL="0" lvl="0" indent="0" algn="just" rtl="0">
              <a:lnSpc>
                <a:spcPct val="115000"/>
              </a:lnSpc>
              <a:spcBef>
                <a:spcPts val="0"/>
              </a:spcBef>
              <a:spcAft>
                <a:spcPts val="0"/>
              </a:spcAft>
              <a:buNone/>
            </a:pPr>
            <a:r>
              <a:rPr lang="pt-BR" sz="1500">
                <a:solidFill>
                  <a:schemeClr val="lt1"/>
                </a:solidFill>
                <a:latin typeface="Space Grotesk"/>
                <a:ea typeface="Space Grotesk"/>
                <a:cs typeface="Space Grotesk"/>
                <a:sym typeface="Space Grotesk"/>
              </a:rPr>
              <a:t>Organiza de maneira sistemática e estruturada o planejamento de uma investigação científica. Ele atua como um guia para o pesquisador, estabelecendo o percurso necessário para a produção de conhecimento original e relevante sobre um tema específico.</a:t>
            </a:r>
            <a:endParaRPr sz="1500">
              <a:solidFill>
                <a:schemeClr val="lt1"/>
              </a:solidFill>
              <a:latin typeface="Space Grotesk"/>
              <a:ea typeface="Space Grotesk"/>
              <a:cs typeface="Space Grotesk"/>
              <a:sym typeface="Space Grotesk"/>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6"/>
        <p:cNvGrpSpPr/>
        <p:nvPr/>
      </p:nvGrpSpPr>
      <p:grpSpPr>
        <a:xfrm>
          <a:off x="0" y="0"/>
          <a:ext cx="0" cy="0"/>
          <a:chOff x="0" y="0"/>
          <a:chExt cx="0" cy="0"/>
        </a:xfrm>
      </p:grpSpPr>
      <p:sp>
        <p:nvSpPr>
          <p:cNvPr id="457" name="Google Shape;457;p76"/>
          <p:cNvSpPr txBox="1"/>
          <p:nvPr/>
        </p:nvSpPr>
        <p:spPr>
          <a:xfrm>
            <a:off x="4065975" y="4737600"/>
            <a:ext cx="4844100" cy="3183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pt-BR" sz="700">
                <a:solidFill>
                  <a:schemeClr val="dk1"/>
                </a:solidFill>
                <a:latin typeface="Space Grotesk"/>
                <a:ea typeface="Space Grotesk"/>
                <a:cs typeface="Space Grotesk"/>
                <a:sym typeface="Space Grotesk"/>
              </a:rPr>
              <a:t>CAPES (2020); Costa, Pigola, Ramos, &amp; Pedron (2024); Creswell, J. W., &amp; Creswell, J. D. (2021); Gil, A. C. (2002).</a:t>
            </a:r>
            <a:endParaRPr sz="700">
              <a:solidFill>
                <a:schemeClr val="dk1"/>
              </a:solidFill>
              <a:latin typeface="Space Grotesk"/>
              <a:ea typeface="Space Grotesk"/>
              <a:cs typeface="Space Grotesk"/>
              <a:sym typeface="Space Grotesk"/>
            </a:endParaRPr>
          </a:p>
        </p:txBody>
      </p:sp>
      <p:pic>
        <p:nvPicPr>
          <p:cNvPr id="458" name="Google Shape;458;p76"/>
          <p:cNvPicPr preferRelativeResize="0"/>
          <p:nvPr/>
        </p:nvPicPr>
        <p:blipFill>
          <a:blip r:embed="rId3">
            <a:alphaModFix/>
          </a:blip>
          <a:stretch>
            <a:fillRect/>
          </a:stretch>
        </p:blipFill>
        <p:spPr>
          <a:xfrm>
            <a:off x="1320950" y="209275"/>
            <a:ext cx="4323025" cy="45283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62"/>
        <p:cNvGrpSpPr/>
        <p:nvPr/>
      </p:nvGrpSpPr>
      <p:grpSpPr>
        <a:xfrm>
          <a:off x="0" y="0"/>
          <a:ext cx="0" cy="0"/>
          <a:chOff x="0" y="0"/>
          <a:chExt cx="0" cy="0"/>
        </a:xfrm>
      </p:grpSpPr>
      <p:sp>
        <p:nvSpPr>
          <p:cNvPr id="463" name="Google Shape;463;p77"/>
          <p:cNvSpPr txBox="1"/>
          <p:nvPr/>
        </p:nvSpPr>
        <p:spPr>
          <a:xfrm>
            <a:off x="929925" y="884200"/>
            <a:ext cx="7690200" cy="747600"/>
          </a:xfrm>
          <a:prstGeom prst="rect">
            <a:avLst/>
          </a:prstGeom>
          <a:noFill/>
          <a:ln>
            <a:noFill/>
          </a:ln>
        </p:spPr>
        <p:txBody>
          <a:bodyPr spcFirstLastPara="1" wrap="square" lIns="68575" tIns="68575" rIns="68575" bIns="68575" anchor="ctr" anchorCtr="0">
            <a:noAutofit/>
          </a:bodyPr>
          <a:lstStyle/>
          <a:p>
            <a:pPr marL="0" lvl="0" indent="0" algn="just" rtl="0">
              <a:lnSpc>
                <a:spcPct val="115000"/>
              </a:lnSpc>
              <a:spcBef>
                <a:spcPts val="0"/>
              </a:spcBef>
              <a:spcAft>
                <a:spcPts val="0"/>
              </a:spcAft>
              <a:buNone/>
            </a:pPr>
            <a:r>
              <a:rPr lang="pt-BR" sz="1800" b="1">
                <a:solidFill>
                  <a:schemeClr val="lt1"/>
                </a:solidFill>
                <a:latin typeface="Space Grotesk"/>
                <a:ea typeface="Space Grotesk"/>
                <a:cs typeface="Space Grotesk"/>
                <a:sym typeface="Space Grotesk"/>
              </a:rPr>
              <a:t>Projetos e Tipos</a:t>
            </a:r>
            <a:endParaRPr sz="1200" i="1">
              <a:solidFill>
                <a:schemeClr val="lt1"/>
              </a:solidFill>
              <a:latin typeface="Space Grotesk"/>
              <a:ea typeface="Space Grotesk"/>
              <a:cs typeface="Space Grotesk"/>
              <a:sym typeface="Space Grotesk"/>
            </a:endParaRPr>
          </a:p>
        </p:txBody>
      </p:sp>
      <p:sp>
        <p:nvSpPr>
          <p:cNvPr id="464" name="Google Shape;464;p77"/>
          <p:cNvSpPr txBox="1"/>
          <p:nvPr/>
        </p:nvSpPr>
        <p:spPr>
          <a:xfrm>
            <a:off x="3126050" y="1871875"/>
            <a:ext cx="5425200" cy="1926000"/>
          </a:xfrm>
          <a:prstGeom prst="rect">
            <a:avLst/>
          </a:prstGeom>
          <a:noFill/>
          <a:ln>
            <a:noFill/>
          </a:ln>
        </p:spPr>
        <p:txBody>
          <a:bodyPr spcFirstLastPara="1" wrap="square" lIns="68575" tIns="68575" rIns="68575" bIns="68575" anchor="ctr" anchorCtr="0">
            <a:noAutofit/>
          </a:bodyPr>
          <a:lstStyle/>
          <a:p>
            <a:pPr marL="0" lvl="0" indent="0" algn="just" rtl="0">
              <a:lnSpc>
                <a:spcPct val="115000"/>
              </a:lnSpc>
              <a:spcBef>
                <a:spcPts val="0"/>
              </a:spcBef>
              <a:spcAft>
                <a:spcPts val="0"/>
              </a:spcAft>
              <a:buNone/>
            </a:pPr>
            <a:r>
              <a:rPr lang="pt-BR" sz="1500">
                <a:solidFill>
                  <a:schemeClr val="lt1"/>
                </a:solidFill>
                <a:latin typeface="Space Grotesk"/>
                <a:ea typeface="Space Grotesk"/>
                <a:cs typeface="Space Grotesk"/>
                <a:sym typeface="Space Grotesk"/>
              </a:rPr>
              <a:t>Conecta o conhecimento produzido no ambiente acadêmico à comunidade. Esses projetos promovem a interação entre universidade e sociedade. A extensão universitária tem como finalidade democratizar o acesso ao saber e fomentar transformações sociais.</a:t>
            </a:r>
            <a:endParaRPr sz="1500">
              <a:solidFill>
                <a:schemeClr val="lt1"/>
              </a:solidFill>
              <a:latin typeface="Space Grotesk"/>
              <a:ea typeface="Space Grotesk"/>
              <a:cs typeface="Space Grotesk"/>
              <a:sym typeface="Space Grotesk"/>
            </a:endParaRPr>
          </a:p>
        </p:txBody>
      </p:sp>
      <p:sp>
        <p:nvSpPr>
          <p:cNvPr id="465" name="Google Shape;465;p77"/>
          <p:cNvSpPr/>
          <p:nvPr/>
        </p:nvSpPr>
        <p:spPr>
          <a:xfrm>
            <a:off x="1176414" y="2137625"/>
            <a:ext cx="988800" cy="898800"/>
          </a:xfrm>
          <a:prstGeom prst="ellipse">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466" name="Google Shape;466;p77"/>
          <p:cNvSpPr txBox="1"/>
          <p:nvPr/>
        </p:nvSpPr>
        <p:spPr>
          <a:xfrm>
            <a:off x="926814" y="3212525"/>
            <a:ext cx="14880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extensão</a:t>
            </a:r>
            <a:endParaRPr sz="1100">
              <a:solidFill>
                <a:schemeClr val="lt1"/>
              </a:solidFill>
              <a:latin typeface="Space Grotesk"/>
              <a:ea typeface="Space Grotesk"/>
              <a:cs typeface="Space Grotesk"/>
              <a:sym typeface="Space Grotesk"/>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70"/>
        <p:cNvGrpSpPr/>
        <p:nvPr/>
      </p:nvGrpSpPr>
      <p:grpSpPr>
        <a:xfrm>
          <a:off x="0" y="0"/>
          <a:ext cx="0" cy="0"/>
          <a:chOff x="0" y="0"/>
          <a:chExt cx="0" cy="0"/>
        </a:xfrm>
      </p:grpSpPr>
      <p:pic>
        <p:nvPicPr>
          <p:cNvPr id="471" name="Google Shape;471;p78"/>
          <p:cNvPicPr preferRelativeResize="0"/>
          <p:nvPr/>
        </p:nvPicPr>
        <p:blipFill>
          <a:blip r:embed="rId3">
            <a:alphaModFix/>
          </a:blip>
          <a:stretch>
            <a:fillRect/>
          </a:stretch>
        </p:blipFill>
        <p:spPr>
          <a:xfrm>
            <a:off x="0" y="0"/>
            <a:ext cx="5094675" cy="3156222"/>
          </a:xfrm>
          <a:prstGeom prst="rect">
            <a:avLst/>
          </a:prstGeom>
          <a:noFill/>
          <a:ln>
            <a:noFill/>
          </a:ln>
        </p:spPr>
      </p:pic>
      <p:pic>
        <p:nvPicPr>
          <p:cNvPr id="472" name="Google Shape;472;p78"/>
          <p:cNvPicPr preferRelativeResize="0"/>
          <p:nvPr/>
        </p:nvPicPr>
        <p:blipFill rotWithShape="1">
          <a:blip r:embed="rId4">
            <a:alphaModFix/>
          </a:blip>
          <a:srcRect r="46692"/>
          <a:stretch/>
        </p:blipFill>
        <p:spPr>
          <a:xfrm>
            <a:off x="2207745" y="1987278"/>
            <a:ext cx="2886930" cy="3156222"/>
          </a:xfrm>
          <a:prstGeom prst="rect">
            <a:avLst/>
          </a:prstGeom>
          <a:noFill/>
          <a:ln>
            <a:noFill/>
          </a:ln>
        </p:spPr>
      </p:pic>
      <p:pic>
        <p:nvPicPr>
          <p:cNvPr id="473" name="Google Shape;473;p78"/>
          <p:cNvPicPr preferRelativeResize="0"/>
          <p:nvPr/>
        </p:nvPicPr>
        <p:blipFill rotWithShape="1">
          <a:blip r:embed="rId4">
            <a:alphaModFix/>
          </a:blip>
          <a:srcRect l="54263"/>
          <a:stretch/>
        </p:blipFill>
        <p:spPr>
          <a:xfrm>
            <a:off x="0" y="2324937"/>
            <a:ext cx="2212018" cy="2818563"/>
          </a:xfrm>
          <a:prstGeom prst="rect">
            <a:avLst/>
          </a:prstGeom>
          <a:noFill/>
          <a:ln>
            <a:noFill/>
          </a:ln>
        </p:spPr>
      </p:pic>
      <p:sp>
        <p:nvSpPr>
          <p:cNvPr id="474" name="Google Shape;474;p78"/>
          <p:cNvSpPr txBox="1"/>
          <p:nvPr/>
        </p:nvSpPr>
        <p:spPr>
          <a:xfrm>
            <a:off x="5487250" y="781225"/>
            <a:ext cx="3213000" cy="3349800"/>
          </a:xfrm>
          <a:prstGeom prst="rect">
            <a:avLst/>
          </a:prstGeom>
          <a:noFill/>
          <a:ln>
            <a:noFill/>
          </a:ln>
        </p:spPr>
        <p:txBody>
          <a:bodyPr spcFirstLastPara="1" wrap="square" lIns="68575" tIns="68575" rIns="68575" bIns="68575" anchor="t" anchorCtr="0">
            <a:noAutofit/>
          </a:bodyPr>
          <a:lstStyle/>
          <a:p>
            <a:pPr marL="0" lvl="0" indent="0" algn="just" rtl="0">
              <a:lnSpc>
                <a:spcPct val="115000"/>
              </a:lnSpc>
              <a:spcBef>
                <a:spcPts val="0"/>
              </a:spcBef>
              <a:spcAft>
                <a:spcPts val="0"/>
              </a:spcAft>
              <a:buNone/>
            </a:pPr>
            <a:r>
              <a:rPr lang="pt-BR" sz="1100" b="1">
                <a:solidFill>
                  <a:schemeClr val="lt1"/>
                </a:solidFill>
                <a:latin typeface="Space Grotesk"/>
                <a:ea typeface="Space Grotesk"/>
                <a:cs typeface="Space Grotesk"/>
                <a:sym typeface="Space Grotesk"/>
              </a:rPr>
              <a:t>Concurso de Empreendimentos Sociais | Brumadinho/MG</a:t>
            </a:r>
            <a:endParaRPr sz="1100" b="1">
              <a:solidFill>
                <a:schemeClr val="lt1"/>
              </a:solidFill>
              <a:latin typeface="Space Grotesk"/>
              <a:ea typeface="Space Grotesk"/>
              <a:cs typeface="Space Grotesk"/>
              <a:sym typeface="Space Grotesk"/>
            </a:endParaRPr>
          </a:p>
          <a:p>
            <a:pPr marL="0" lvl="0" indent="0" algn="just" rtl="0">
              <a:lnSpc>
                <a:spcPct val="115000"/>
              </a:lnSpc>
              <a:spcBef>
                <a:spcPts val="0"/>
              </a:spcBef>
              <a:spcAft>
                <a:spcPts val="0"/>
              </a:spcAft>
              <a:buNone/>
            </a:pPr>
            <a:endParaRPr sz="1100">
              <a:solidFill>
                <a:schemeClr val="lt1"/>
              </a:solidFill>
              <a:latin typeface="Space Grotesk"/>
              <a:ea typeface="Space Grotesk"/>
              <a:cs typeface="Space Grotesk"/>
              <a:sym typeface="Space Grotesk"/>
            </a:endParaRPr>
          </a:p>
          <a:p>
            <a:pPr marL="0" lvl="0" indent="0" algn="just" rtl="0">
              <a:lnSpc>
                <a:spcPct val="115000"/>
              </a:lnSpc>
              <a:spcBef>
                <a:spcPts val="0"/>
              </a:spcBef>
              <a:spcAft>
                <a:spcPts val="0"/>
              </a:spcAft>
              <a:buNone/>
            </a:pPr>
            <a:r>
              <a:rPr lang="pt-BR" sz="1100">
                <a:solidFill>
                  <a:schemeClr val="lt1"/>
                </a:solidFill>
                <a:latin typeface="Space Grotesk"/>
                <a:ea typeface="Space Grotesk"/>
                <a:cs typeface="Space Grotesk"/>
                <a:sym typeface="Space Grotesk"/>
              </a:rPr>
              <a:t>“As inovações sociais que emergiram do projeto foram marcadas pela pluralidade. Entre os produtos e serviços criados é possível citar bancos comunitários de microcrédito com moedas de circulação local – as “Brumas” (B) –, produtos cosméticos artesanais feitos por mulheres da região (C), desenvolvimento do mercado vegano com o </a:t>
            </a:r>
            <a:r>
              <a:rPr lang="pt-BR" sz="1100" i="1">
                <a:solidFill>
                  <a:schemeClr val="lt1"/>
                </a:solidFill>
                <a:latin typeface="Space Grotesk"/>
                <a:ea typeface="Space Grotesk"/>
                <a:cs typeface="Space Grotesk"/>
                <a:sym typeface="Space Grotesk"/>
              </a:rPr>
              <a:t>terroir </a:t>
            </a:r>
            <a:r>
              <a:rPr lang="pt-BR" sz="1100">
                <a:solidFill>
                  <a:schemeClr val="lt1"/>
                </a:solidFill>
                <a:latin typeface="Space Grotesk"/>
                <a:ea typeface="Space Grotesk"/>
                <a:cs typeface="Space Grotesk"/>
                <a:sym typeface="Space Grotesk"/>
              </a:rPr>
              <a:t>local (A), produção de hidromel por apicultores locais, fabricação de roupas a partir da reciclagem do pet, programas de reciclagem e lixo zero, elaboração de sistemas de comunidade que sustenta agricultura (CSA),  cineclube restaurante, turismo ecológico sustentável, entre outras inovações sociais” (Jung, 2021, p. 98).</a:t>
            </a:r>
            <a:endParaRPr sz="1100">
              <a:solidFill>
                <a:schemeClr val="lt1"/>
              </a:solidFill>
              <a:latin typeface="Space Grotesk"/>
              <a:ea typeface="Space Grotesk"/>
              <a:cs typeface="Space Grotesk"/>
              <a:sym typeface="Space Grotesk"/>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8"/>
        <p:cNvGrpSpPr/>
        <p:nvPr/>
      </p:nvGrpSpPr>
      <p:grpSpPr>
        <a:xfrm>
          <a:off x="0" y="0"/>
          <a:ext cx="0" cy="0"/>
          <a:chOff x="0" y="0"/>
          <a:chExt cx="0" cy="0"/>
        </a:xfrm>
      </p:grpSpPr>
      <p:sp>
        <p:nvSpPr>
          <p:cNvPr id="479" name="Google Shape;479;p79"/>
          <p:cNvSpPr/>
          <p:nvPr/>
        </p:nvSpPr>
        <p:spPr>
          <a:xfrm>
            <a:off x="1143" y="0"/>
            <a:ext cx="9141600" cy="5143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80" name="Google Shape;480;p79"/>
          <p:cNvPicPr preferRelativeResize="0"/>
          <p:nvPr/>
        </p:nvPicPr>
        <p:blipFill rotWithShape="1">
          <a:blip r:embed="rId3">
            <a:alphaModFix/>
          </a:blip>
          <a:srcRect t="10258" b="14757"/>
          <a:stretch/>
        </p:blipFill>
        <p:spPr>
          <a:xfrm>
            <a:off x="20" y="961"/>
            <a:ext cx="9143981" cy="514254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84"/>
        <p:cNvGrpSpPr/>
        <p:nvPr/>
      </p:nvGrpSpPr>
      <p:grpSpPr>
        <a:xfrm>
          <a:off x="0" y="0"/>
          <a:ext cx="0" cy="0"/>
          <a:chOff x="0" y="0"/>
          <a:chExt cx="0" cy="0"/>
        </a:xfrm>
      </p:grpSpPr>
      <p:sp>
        <p:nvSpPr>
          <p:cNvPr id="485" name="Google Shape;485;p80"/>
          <p:cNvSpPr txBox="1"/>
          <p:nvPr/>
        </p:nvSpPr>
        <p:spPr>
          <a:xfrm>
            <a:off x="929925" y="884200"/>
            <a:ext cx="7690200" cy="747600"/>
          </a:xfrm>
          <a:prstGeom prst="rect">
            <a:avLst/>
          </a:prstGeom>
          <a:noFill/>
          <a:ln>
            <a:noFill/>
          </a:ln>
        </p:spPr>
        <p:txBody>
          <a:bodyPr spcFirstLastPara="1" wrap="square" lIns="68575" tIns="68575" rIns="68575" bIns="68575" anchor="ctr" anchorCtr="0">
            <a:noAutofit/>
          </a:bodyPr>
          <a:lstStyle/>
          <a:p>
            <a:pPr marL="0" lvl="0" indent="0" algn="just" rtl="0">
              <a:lnSpc>
                <a:spcPct val="115000"/>
              </a:lnSpc>
              <a:spcBef>
                <a:spcPts val="0"/>
              </a:spcBef>
              <a:spcAft>
                <a:spcPts val="0"/>
              </a:spcAft>
              <a:buNone/>
            </a:pPr>
            <a:r>
              <a:rPr lang="pt-BR" sz="1800" b="1">
                <a:solidFill>
                  <a:schemeClr val="lt1"/>
                </a:solidFill>
                <a:latin typeface="Space Grotesk"/>
                <a:ea typeface="Space Grotesk"/>
                <a:cs typeface="Space Grotesk"/>
                <a:sym typeface="Space Grotesk"/>
              </a:rPr>
              <a:t>Projetos e Tipos</a:t>
            </a:r>
            <a:endParaRPr sz="1200" i="1">
              <a:solidFill>
                <a:schemeClr val="lt1"/>
              </a:solidFill>
              <a:latin typeface="Space Grotesk"/>
              <a:ea typeface="Space Grotesk"/>
              <a:cs typeface="Space Grotesk"/>
              <a:sym typeface="Space Grotesk"/>
            </a:endParaRPr>
          </a:p>
        </p:txBody>
      </p:sp>
      <p:sp>
        <p:nvSpPr>
          <p:cNvPr id="486" name="Google Shape;486;p80"/>
          <p:cNvSpPr txBox="1"/>
          <p:nvPr/>
        </p:nvSpPr>
        <p:spPr>
          <a:xfrm>
            <a:off x="2949875" y="1954075"/>
            <a:ext cx="5824500" cy="1926000"/>
          </a:xfrm>
          <a:prstGeom prst="rect">
            <a:avLst/>
          </a:prstGeom>
          <a:noFill/>
          <a:ln>
            <a:noFill/>
          </a:ln>
        </p:spPr>
        <p:txBody>
          <a:bodyPr spcFirstLastPara="1" wrap="square" lIns="68575" tIns="68575" rIns="68575" bIns="68575" anchor="ctr" anchorCtr="0">
            <a:noAutofit/>
          </a:bodyPr>
          <a:lstStyle/>
          <a:p>
            <a:pPr marL="0" lvl="0" indent="0" algn="just" rtl="0">
              <a:lnSpc>
                <a:spcPct val="115000"/>
              </a:lnSpc>
              <a:spcBef>
                <a:spcPts val="0"/>
              </a:spcBef>
              <a:spcAft>
                <a:spcPts val="0"/>
              </a:spcAft>
              <a:buNone/>
            </a:pPr>
            <a:r>
              <a:rPr lang="pt-BR" sz="1500">
                <a:solidFill>
                  <a:schemeClr val="lt1"/>
                </a:solidFill>
                <a:latin typeface="Space Grotesk"/>
                <a:ea typeface="Space Grotesk"/>
                <a:cs typeface="Space Grotesk"/>
                <a:sym typeface="Space Grotesk"/>
              </a:rPr>
              <a:t>Focados em garantir recursos financeiros, materiais ou humanos, esses projetos visam viabilizar iniciativas ou apoiar atividades institucionais. Requerem um planejamento que inclua estratégias de captação, identificação de possíveis financiadores, detalhamento da execução do trabalho, sua justificativa, sua importância, orçamento adequado e detalhamento da aplicação dos recursos.</a:t>
            </a:r>
            <a:endParaRPr sz="1500">
              <a:solidFill>
                <a:schemeClr val="lt1"/>
              </a:solidFill>
              <a:latin typeface="Space Grotesk"/>
              <a:ea typeface="Space Grotesk"/>
              <a:cs typeface="Space Grotesk"/>
              <a:sym typeface="Space Grotesk"/>
            </a:endParaRPr>
          </a:p>
        </p:txBody>
      </p:sp>
      <p:sp>
        <p:nvSpPr>
          <p:cNvPr id="487" name="Google Shape;487;p80"/>
          <p:cNvSpPr/>
          <p:nvPr/>
        </p:nvSpPr>
        <p:spPr>
          <a:xfrm>
            <a:off x="1176414" y="2137625"/>
            <a:ext cx="988800" cy="898800"/>
          </a:xfrm>
          <a:prstGeom prst="ellipse">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488" name="Google Shape;488;p80"/>
          <p:cNvSpPr txBox="1"/>
          <p:nvPr/>
        </p:nvSpPr>
        <p:spPr>
          <a:xfrm>
            <a:off x="926814" y="3212525"/>
            <a:ext cx="14880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captação ou desenvolvimento</a:t>
            </a:r>
            <a:endParaRPr sz="1200">
              <a:solidFill>
                <a:schemeClr val="lt1"/>
              </a:solidFill>
              <a:latin typeface="Space Grotesk"/>
              <a:ea typeface="Space Grotesk"/>
              <a:cs typeface="Space Grotesk"/>
              <a:sym typeface="Space Grotesk"/>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92"/>
        <p:cNvGrpSpPr/>
        <p:nvPr/>
      </p:nvGrpSpPr>
      <p:grpSpPr>
        <a:xfrm>
          <a:off x="0" y="0"/>
          <a:ext cx="0" cy="0"/>
          <a:chOff x="0" y="0"/>
          <a:chExt cx="0" cy="0"/>
        </a:xfrm>
      </p:grpSpPr>
      <p:pic>
        <p:nvPicPr>
          <p:cNvPr id="493" name="Google Shape;493;p81"/>
          <p:cNvPicPr preferRelativeResize="0"/>
          <p:nvPr/>
        </p:nvPicPr>
        <p:blipFill>
          <a:blip r:embed="rId3">
            <a:alphaModFix/>
          </a:blip>
          <a:stretch>
            <a:fillRect/>
          </a:stretch>
        </p:blipFill>
        <p:spPr>
          <a:xfrm>
            <a:off x="881500" y="152400"/>
            <a:ext cx="3399340" cy="4838701"/>
          </a:xfrm>
          <a:prstGeom prst="rect">
            <a:avLst/>
          </a:prstGeom>
          <a:noFill/>
          <a:ln>
            <a:noFill/>
          </a:ln>
        </p:spPr>
      </p:pic>
      <p:pic>
        <p:nvPicPr>
          <p:cNvPr id="494" name="Google Shape;494;p81"/>
          <p:cNvPicPr preferRelativeResize="0"/>
          <p:nvPr/>
        </p:nvPicPr>
        <p:blipFill>
          <a:blip r:embed="rId4">
            <a:alphaModFix/>
          </a:blip>
          <a:stretch>
            <a:fillRect/>
          </a:stretch>
        </p:blipFill>
        <p:spPr>
          <a:xfrm>
            <a:off x="4433240" y="152400"/>
            <a:ext cx="3381625" cy="4838699"/>
          </a:xfrm>
          <a:prstGeom prst="rect">
            <a:avLst/>
          </a:prstGeom>
          <a:noFill/>
          <a:ln>
            <a:noFill/>
          </a:ln>
        </p:spPr>
      </p:pic>
      <p:sp>
        <p:nvSpPr>
          <p:cNvPr id="495" name="Google Shape;495;p81"/>
          <p:cNvSpPr/>
          <p:nvPr/>
        </p:nvSpPr>
        <p:spPr>
          <a:xfrm>
            <a:off x="951625" y="173075"/>
            <a:ext cx="731400" cy="385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6" name="Google Shape;496;p81"/>
          <p:cNvSpPr/>
          <p:nvPr/>
        </p:nvSpPr>
        <p:spPr>
          <a:xfrm>
            <a:off x="4533025" y="194925"/>
            <a:ext cx="699000" cy="310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7" name="Google Shape;497;p81"/>
          <p:cNvSpPr/>
          <p:nvPr/>
        </p:nvSpPr>
        <p:spPr>
          <a:xfrm>
            <a:off x="915200" y="4605900"/>
            <a:ext cx="3348000" cy="368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8" name="Google Shape;498;p81"/>
          <p:cNvSpPr/>
          <p:nvPr/>
        </p:nvSpPr>
        <p:spPr>
          <a:xfrm>
            <a:off x="4478975" y="4605900"/>
            <a:ext cx="3302400" cy="368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00808"/>
        </a:solidFill>
        <a:effectLst/>
      </p:bgPr>
    </p:bg>
    <p:spTree>
      <p:nvGrpSpPr>
        <p:cNvPr id="1" name="Shape 502"/>
        <p:cNvGrpSpPr/>
        <p:nvPr/>
      </p:nvGrpSpPr>
      <p:grpSpPr>
        <a:xfrm>
          <a:off x="0" y="0"/>
          <a:ext cx="0" cy="0"/>
          <a:chOff x="0" y="0"/>
          <a:chExt cx="0" cy="0"/>
        </a:xfrm>
      </p:grpSpPr>
      <p:pic>
        <p:nvPicPr>
          <p:cNvPr id="503" name="Google Shape;503;p82"/>
          <p:cNvPicPr preferRelativeResize="0"/>
          <p:nvPr/>
        </p:nvPicPr>
        <p:blipFill rotWithShape="1">
          <a:blip r:embed="rId3">
            <a:alphaModFix/>
          </a:blip>
          <a:srcRect t="8129" b="11311"/>
          <a:stretch/>
        </p:blipFill>
        <p:spPr>
          <a:xfrm>
            <a:off x="0" y="0"/>
            <a:ext cx="9144000"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DF1E0"/>
        </a:solidFill>
        <a:effectLst/>
      </p:bgPr>
    </p:bg>
    <p:spTree>
      <p:nvGrpSpPr>
        <p:cNvPr id="1" name="Shape 507"/>
        <p:cNvGrpSpPr/>
        <p:nvPr/>
      </p:nvGrpSpPr>
      <p:grpSpPr>
        <a:xfrm>
          <a:off x="0" y="0"/>
          <a:ext cx="0" cy="0"/>
          <a:chOff x="0" y="0"/>
          <a:chExt cx="0" cy="0"/>
        </a:xfrm>
      </p:grpSpPr>
      <p:pic>
        <p:nvPicPr>
          <p:cNvPr id="508" name="Google Shape;508;p83"/>
          <p:cNvPicPr preferRelativeResize="0"/>
          <p:nvPr/>
        </p:nvPicPr>
        <p:blipFill>
          <a:blip r:embed="rId3">
            <a:alphaModFix/>
          </a:blip>
          <a:stretch>
            <a:fillRect/>
          </a:stretch>
        </p:blipFill>
        <p:spPr>
          <a:xfrm>
            <a:off x="919538" y="0"/>
            <a:ext cx="7304934" cy="5143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DF1E0"/>
        </a:solidFill>
        <a:effectLst/>
      </p:bgPr>
    </p:bg>
    <p:spTree>
      <p:nvGrpSpPr>
        <p:cNvPr id="1" name="Shape 512"/>
        <p:cNvGrpSpPr/>
        <p:nvPr/>
      </p:nvGrpSpPr>
      <p:grpSpPr>
        <a:xfrm>
          <a:off x="0" y="0"/>
          <a:ext cx="0" cy="0"/>
          <a:chOff x="0" y="0"/>
          <a:chExt cx="0" cy="0"/>
        </a:xfrm>
      </p:grpSpPr>
      <p:pic>
        <p:nvPicPr>
          <p:cNvPr id="513" name="Google Shape;513;p84"/>
          <p:cNvPicPr preferRelativeResize="0"/>
          <p:nvPr/>
        </p:nvPicPr>
        <p:blipFill>
          <a:blip r:embed="rId3">
            <a:alphaModFix/>
          </a:blip>
          <a:stretch>
            <a:fillRect/>
          </a:stretch>
        </p:blipFill>
        <p:spPr>
          <a:xfrm>
            <a:off x="943863" y="0"/>
            <a:ext cx="7256276" cy="514349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DF1E0"/>
        </a:solidFill>
        <a:effectLst/>
      </p:bgPr>
    </p:bg>
    <p:spTree>
      <p:nvGrpSpPr>
        <p:cNvPr id="1" name="Shape 517"/>
        <p:cNvGrpSpPr/>
        <p:nvPr/>
      </p:nvGrpSpPr>
      <p:grpSpPr>
        <a:xfrm>
          <a:off x="0" y="0"/>
          <a:ext cx="0" cy="0"/>
          <a:chOff x="0" y="0"/>
          <a:chExt cx="0" cy="0"/>
        </a:xfrm>
      </p:grpSpPr>
      <p:pic>
        <p:nvPicPr>
          <p:cNvPr id="518" name="Google Shape;518;p85"/>
          <p:cNvPicPr preferRelativeResize="0"/>
          <p:nvPr/>
        </p:nvPicPr>
        <p:blipFill>
          <a:blip r:embed="rId3">
            <a:alphaModFix/>
          </a:blip>
          <a:stretch>
            <a:fillRect/>
          </a:stretch>
        </p:blipFill>
        <p:spPr>
          <a:xfrm>
            <a:off x="939088" y="0"/>
            <a:ext cx="7265834" cy="51434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521F1E"/>
        </a:solidFill>
        <a:effectLst/>
      </p:bgPr>
    </p:bg>
    <p:spTree>
      <p:nvGrpSpPr>
        <p:cNvPr id="1" name="Shape 522"/>
        <p:cNvGrpSpPr/>
        <p:nvPr/>
      </p:nvGrpSpPr>
      <p:grpSpPr>
        <a:xfrm>
          <a:off x="0" y="0"/>
          <a:ext cx="0" cy="0"/>
          <a:chOff x="0" y="0"/>
          <a:chExt cx="0" cy="0"/>
        </a:xfrm>
      </p:grpSpPr>
      <p:pic>
        <p:nvPicPr>
          <p:cNvPr id="523" name="Google Shape;523;p86"/>
          <p:cNvPicPr preferRelativeResize="0"/>
          <p:nvPr/>
        </p:nvPicPr>
        <p:blipFill>
          <a:blip r:embed="rId3">
            <a:alphaModFix/>
          </a:blip>
          <a:stretch>
            <a:fillRect/>
          </a:stretch>
        </p:blipFill>
        <p:spPr>
          <a:xfrm>
            <a:off x="-12" y="0"/>
            <a:ext cx="7272168"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DF1E0"/>
        </a:solidFill>
        <a:effectLst/>
      </p:bgPr>
    </p:bg>
    <p:spTree>
      <p:nvGrpSpPr>
        <p:cNvPr id="1" name="Shape 527"/>
        <p:cNvGrpSpPr/>
        <p:nvPr/>
      </p:nvGrpSpPr>
      <p:grpSpPr>
        <a:xfrm>
          <a:off x="0" y="0"/>
          <a:ext cx="0" cy="0"/>
          <a:chOff x="0" y="0"/>
          <a:chExt cx="0" cy="0"/>
        </a:xfrm>
      </p:grpSpPr>
      <p:pic>
        <p:nvPicPr>
          <p:cNvPr id="528" name="Google Shape;528;p87"/>
          <p:cNvPicPr preferRelativeResize="0"/>
          <p:nvPr/>
        </p:nvPicPr>
        <p:blipFill>
          <a:blip r:embed="rId3">
            <a:alphaModFix/>
          </a:blip>
          <a:stretch>
            <a:fillRect/>
          </a:stretch>
        </p:blipFill>
        <p:spPr>
          <a:xfrm>
            <a:off x="1610775" y="401788"/>
            <a:ext cx="6021649" cy="42341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DF1E0"/>
        </a:solidFill>
        <a:effectLst/>
      </p:bgPr>
    </p:bg>
    <p:spTree>
      <p:nvGrpSpPr>
        <p:cNvPr id="1" name="Shape 532"/>
        <p:cNvGrpSpPr/>
        <p:nvPr/>
      </p:nvGrpSpPr>
      <p:grpSpPr>
        <a:xfrm>
          <a:off x="0" y="0"/>
          <a:ext cx="0" cy="0"/>
          <a:chOff x="0" y="0"/>
          <a:chExt cx="0" cy="0"/>
        </a:xfrm>
      </p:grpSpPr>
      <p:pic>
        <p:nvPicPr>
          <p:cNvPr id="533" name="Google Shape;533;p88"/>
          <p:cNvPicPr preferRelativeResize="0"/>
          <p:nvPr/>
        </p:nvPicPr>
        <p:blipFill>
          <a:blip r:embed="rId3">
            <a:alphaModFix/>
          </a:blip>
          <a:stretch>
            <a:fillRect/>
          </a:stretch>
        </p:blipFill>
        <p:spPr>
          <a:xfrm>
            <a:off x="1498525" y="312875"/>
            <a:ext cx="6358600" cy="451774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DF1E0"/>
        </a:solidFill>
        <a:effectLst/>
      </p:bgPr>
    </p:bg>
    <p:spTree>
      <p:nvGrpSpPr>
        <p:cNvPr id="1" name="Shape 537"/>
        <p:cNvGrpSpPr/>
        <p:nvPr/>
      </p:nvGrpSpPr>
      <p:grpSpPr>
        <a:xfrm>
          <a:off x="0" y="0"/>
          <a:ext cx="0" cy="0"/>
          <a:chOff x="0" y="0"/>
          <a:chExt cx="0" cy="0"/>
        </a:xfrm>
      </p:grpSpPr>
      <p:pic>
        <p:nvPicPr>
          <p:cNvPr id="538" name="Google Shape;538;p89"/>
          <p:cNvPicPr preferRelativeResize="0"/>
          <p:nvPr/>
        </p:nvPicPr>
        <p:blipFill>
          <a:blip r:embed="rId3">
            <a:alphaModFix/>
          </a:blip>
          <a:stretch>
            <a:fillRect/>
          </a:stretch>
        </p:blipFill>
        <p:spPr>
          <a:xfrm>
            <a:off x="1531412" y="422300"/>
            <a:ext cx="6081176" cy="42989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1468A"/>
        </a:solidFill>
        <a:effectLst/>
      </p:bgPr>
    </p:bg>
    <p:spTree>
      <p:nvGrpSpPr>
        <p:cNvPr id="1" name="Shape 542"/>
        <p:cNvGrpSpPr/>
        <p:nvPr/>
      </p:nvGrpSpPr>
      <p:grpSpPr>
        <a:xfrm>
          <a:off x="0" y="0"/>
          <a:ext cx="0" cy="0"/>
          <a:chOff x="0" y="0"/>
          <a:chExt cx="0" cy="0"/>
        </a:xfrm>
      </p:grpSpPr>
      <p:sp>
        <p:nvSpPr>
          <p:cNvPr id="543" name="Google Shape;543;p90"/>
          <p:cNvSpPr txBox="1"/>
          <p:nvPr/>
        </p:nvSpPr>
        <p:spPr>
          <a:xfrm>
            <a:off x="929925" y="884200"/>
            <a:ext cx="7690200" cy="747600"/>
          </a:xfrm>
          <a:prstGeom prst="rect">
            <a:avLst/>
          </a:prstGeom>
          <a:noFill/>
          <a:ln>
            <a:noFill/>
          </a:ln>
        </p:spPr>
        <p:txBody>
          <a:bodyPr spcFirstLastPara="1" wrap="square" lIns="68575" tIns="68575" rIns="68575" bIns="68575" anchor="ctr" anchorCtr="0">
            <a:noAutofit/>
          </a:bodyPr>
          <a:lstStyle/>
          <a:p>
            <a:pPr marL="0" lvl="0" indent="0" algn="just" rtl="0">
              <a:lnSpc>
                <a:spcPct val="115000"/>
              </a:lnSpc>
              <a:spcBef>
                <a:spcPts val="0"/>
              </a:spcBef>
              <a:spcAft>
                <a:spcPts val="0"/>
              </a:spcAft>
              <a:buNone/>
            </a:pPr>
            <a:r>
              <a:rPr lang="pt-BR" sz="1800" b="1">
                <a:solidFill>
                  <a:schemeClr val="lt1"/>
                </a:solidFill>
                <a:latin typeface="Space Grotesk"/>
                <a:ea typeface="Space Grotesk"/>
                <a:cs typeface="Space Grotesk"/>
                <a:sym typeface="Space Grotesk"/>
              </a:rPr>
              <a:t>Projetos e Tipos | </a:t>
            </a:r>
            <a:r>
              <a:rPr lang="pt-BR" sz="1800">
                <a:solidFill>
                  <a:schemeClr val="lt1"/>
                </a:solidFill>
                <a:latin typeface="Space Grotesk"/>
                <a:ea typeface="Space Grotesk"/>
                <a:cs typeface="Space Grotesk"/>
                <a:sym typeface="Space Grotesk"/>
              </a:rPr>
              <a:t>Categorias não fixas</a:t>
            </a:r>
            <a:endParaRPr sz="1200" i="1">
              <a:solidFill>
                <a:schemeClr val="lt1"/>
              </a:solidFill>
              <a:latin typeface="Space Grotesk"/>
              <a:ea typeface="Space Grotesk"/>
              <a:cs typeface="Space Grotesk"/>
              <a:sym typeface="Space Grotesk"/>
            </a:endParaRPr>
          </a:p>
        </p:txBody>
      </p:sp>
      <p:sp>
        <p:nvSpPr>
          <p:cNvPr id="544" name="Google Shape;544;p90"/>
          <p:cNvSpPr/>
          <p:nvPr/>
        </p:nvSpPr>
        <p:spPr>
          <a:xfrm>
            <a:off x="3575989" y="2060925"/>
            <a:ext cx="1239000" cy="1249800"/>
          </a:xfrm>
          <a:prstGeom prst="ellipse">
            <a:avLst/>
          </a:prstGeom>
          <a:no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5" name="Google Shape;545;p90"/>
          <p:cNvSpPr/>
          <p:nvPr/>
        </p:nvSpPr>
        <p:spPr>
          <a:xfrm>
            <a:off x="4426927" y="2060933"/>
            <a:ext cx="1239000" cy="1249800"/>
          </a:xfrm>
          <a:prstGeom prst="ellipse">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546" name="Google Shape;546;p90"/>
          <p:cNvSpPr/>
          <p:nvPr/>
        </p:nvSpPr>
        <p:spPr>
          <a:xfrm>
            <a:off x="3682463" y="2651920"/>
            <a:ext cx="1239000" cy="1249800"/>
          </a:xfrm>
          <a:prstGeom prst="ellipse">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547" name="Google Shape;547;p90"/>
          <p:cNvSpPr/>
          <p:nvPr/>
        </p:nvSpPr>
        <p:spPr>
          <a:xfrm>
            <a:off x="4328123" y="2651918"/>
            <a:ext cx="1239000" cy="1249800"/>
          </a:xfrm>
          <a:prstGeom prst="ellipse">
            <a:avLst/>
          </a:prstGeom>
          <a:noFill/>
          <a:ln w="952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8" name="Google Shape;548;p90"/>
          <p:cNvSpPr/>
          <p:nvPr/>
        </p:nvSpPr>
        <p:spPr>
          <a:xfrm>
            <a:off x="3956989" y="1908525"/>
            <a:ext cx="1239000" cy="1249800"/>
          </a:xfrm>
          <a:prstGeom prst="ellipse">
            <a:avLst/>
          </a:prstGeom>
          <a:no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9" name="Google Shape;549;p90"/>
          <p:cNvSpPr/>
          <p:nvPr/>
        </p:nvSpPr>
        <p:spPr>
          <a:xfrm>
            <a:off x="4033189" y="2746725"/>
            <a:ext cx="1239000" cy="1249800"/>
          </a:xfrm>
          <a:prstGeom prst="ellipse">
            <a:avLst/>
          </a:prstGeom>
          <a:no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0" name="Google Shape;550;p90"/>
          <p:cNvSpPr/>
          <p:nvPr/>
        </p:nvSpPr>
        <p:spPr>
          <a:xfrm>
            <a:off x="3499789" y="2365725"/>
            <a:ext cx="1239000" cy="1249800"/>
          </a:xfrm>
          <a:prstGeom prst="ellipse">
            <a:avLst/>
          </a:prstGeom>
          <a:no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1" name="Google Shape;551;p90"/>
          <p:cNvSpPr/>
          <p:nvPr/>
        </p:nvSpPr>
        <p:spPr>
          <a:xfrm>
            <a:off x="4490389" y="2365725"/>
            <a:ext cx="1239000" cy="1249800"/>
          </a:xfrm>
          <a:prstGeom prst="ellipse">
            <a:avLst/>
          </a:prstGeom>
          <a:no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2" name="Google Shape;552;p90"/>
          <p:cNvSpPr txBox="1"/>
          <p:nvPr/>
        </p:nvSpPr>
        <p:spPr>
          <a:xfrm>
            <a:off x="2717725" y="2243469"/>
            <a:ext cx="1890900" cy="5349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300">
                <a:solidFill>
                  <a:srgbClr val="FFFFFF"/>
                </a:solidFill>
                <a:latin typeface="Space Grotesk"/>
                <a:ea typeface="Space Grotesk"/>
                <a:cs typeface="Space Grotesk"/>
                <a:sym typeface="Space Grotesk"/>
              </a:rPr>
              <a:t>pesquisa</a:t>
            </a:r>
            <a:endParaRPr sz="1200">
              <a:solidFill>
                <a:srgbClr val="FFFFFF"/>
              </a:solidFill>
              <a:latin typeface="Space Grotesk"/>
              <a:ea typeface="Space Grotesk"/>
              <a:cs typeface="Space Grotesk"/>
              <a:sym typeface="Space Grotesk"/>
            </a:endParaRPr>
          </a:p>
        </p:txBody>
      </p:sp>
      <p:sp>
        <p:nvSpPr>
          <p:cNvPr id="553" name="Google Shape;553;p90"/>
          <p:cNvSpPr txBox="1"/>
          <p:nvPr/>
        </p:nvSpPr>
        <p:spPr>
          <a:xfrm>
            <a:off x="2717725" y="3382223"/>
            <a:ext cx="1890900" cy="45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300">
                <a:solidFill>
                  <a:srgbClr val="FFFFFF"/>
                </a:solidFill>
                <a:latin typeface="Space Grotesk"/>
                <a:ea typeface="Space Grotesk"/>
                <a:cs typeface="Space Grotesk"/>
                <a:sym typeface="Space Grotesk"/>
              </a:rPr>
              <a:t>captação e desenvolvimento</a:t>
            </a:r>
            <a:endParaRPr sz="1200">
              <a:solidFill>
                <a:srgbClr val="FFFFFF"/>
              </a:solidFill>
              <a:latin typeface="Space Grotesk"/>
              <a:ea typeface="Space Grotesk"/>
              <a:cs typeface="Space Grotesk"/>
              <a:sym typeface="Space Grotesk"/>
            </a:endParaRPr>
          </a:p>
        </p:txBody>
      </p:sp>
      <p:sp>
        <p:nvSpPr>
          <p:cNvPr id="554" name="Google Shape;554;p90"/>
          <p:cNvSpPr txBox="1"/>
          <p:nvPr/>
        </p:nvSpPr>
        <p:spPr>
          <a:xfrm>
            <a:off x="4532747" y="2243469"/>
            <a:ext cx="2083500" cy="5349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300">
                <a:solidFill>
                  <a:srgbClr val="FFFFFF"/>
                </a:solidFill>
                <a:latin typeface="Space Grotesk"/>
                <a:ea typeface="Space Grotesk"/>
                <a:cs typeface="Space Grotesk"/>
                <a:sym typeface="Space Grotesk"/>
              </a:rPr>
              <a:t>extensão</a:t>
            </a:r>
            <a:endParaRPr sz="1200">
              <a:solidFill>
                <a:srgbClr val="FFFFFF"/>
              </a:solidFill>
              <a:latin typeface="Space Grotesk"/>
              <a:ea typeface="Space Grotesk"/>
              <a:cs typeface="Space Grotesk"/>
              <a:sym typeface="Space Grotesk"/>
            </a:endParaRPr>
          </a:p>
        </p:txBody>
      </p:sp>
      <p:sp>
        <p:nvSpPr>
          <p:cNvPr id="555" name="Google Shape;555;p90"/>
          <p:cNvSpPr txBox="1"/>
          <p:nvPr/>
        </p:nvSpPr>
        <p:spPr>
          <a:xfrm>
            <a:off x="4424983" y="3443068"/>
            <a:ext cx="1797600" cy="45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300">
                <a:solidFill>
                  <a:srgbClr val="FFFFFF"/>
                </a:solidFill>
                <a:latin typeface="Space Grotesk"/>
                <a:ea typeface="Space Grotesk"/>
                <a:cs typeface="Space Grotesk"/>
                <a:sym typeface="Space Grotesk"/>
              </a:rPr>
              <a:t>intervenção</a:t>
            </a:r>
            <a:endParaRPr sz="1200">
              <a:solidFill>
                <a:srgbClr val="FFFFFF"/>
              </a:solidFill>
              <a:latin typeface="Space Grotesk"/>
              <a:ea typeface="Space Grotesk"/>
              <a:cs typeface="Space Grotesk"/>
              <a:sym typeface="Space Grotesk"/>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559"/>
        <p:cNvGrpSpPr/>
        <p:nvPr/>
      </p:nvGrpSpPr>
      <p:grpSpPr>
        <a:xfrm>
          <a:off x="0" y="0"/>
          <a:ext cx="0" cy="0"/>
          <a:chOff x="0" y="0"/>
          <a:chExt cx="0" cy="0"/>
        </a:xfrm>
      </p:grpSpPr>
      <p:sp>
        <p:nvSpPr>
          <p:cNvPr id="560" name="Google Shape;560;p91"/>
          <p:cNvSpPr txBox="1"/>
          <p:nvPr/>
        </p:nvSpPr>
        <p:spPr>
          <a:xfrm>
            <a:off x="1420675" y="863250"/>
            <a:ext cx="7435200" cy="34170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pt-BR" sz="7000">
                <a:solidFill>
                  <a:schemeClr val="lt1"/>
                </a:solidFill>
                <a:latin typeface="Poppins Black"/>
                <a:ea typeface="Poppins Black"/>
                <a:cs typeface="Poppins Black"/>
                <a:sym typeface="Poppins Black"/>
              </a:rPr>
              <a:t>construção de </a:t>
            </a:r>
            <a:r>
              <a:rPr lang="pt-BR" sz="7000" b="1">
                <a:solidFill>
                  <a:schemeClr val="lt1"/>
                </a:solidFill>
                <a:latin typeface="Space Mono"/>
                <a:ea typeface="Space Mono"/>
                <a:cs typeface="Space Mono"/>
                <a:sym typeface="Space Mono"/>
              </a:rPr>
              <a:t>projetos</a:t>
            </a:r>
            <a:r>
              <a:rPr lang="pt-BR" sz="7000">
                <a:solidFill>
                  <a:schemeClr val="lt1"/>
                </a:solidFill>
                <a:latin typeface="Poppins Black"/>
                <a:ea typeface="Poppins Black"/>
                <a:cs typeface="Poppins Black"/>
                <a:sym typeface="Poppins Black"/>
              </a:rPr>
              <a:t> na prática</a:t>
            </a:r>
            <a:r>
              <a:rPr lang="pt-BR" sz="7000" b="1">
                <a:solidFill>
                  <a:srgbClr val="FFC000"/>
                </a:solidFill>
                <a:latin typeface="Poppins"/>
                <a:ea typeface="Poppins"/>
                <a:cs typeface="Poppins"/>
                <a:sym typeface="Poppins"/>
              </a:rPr>
              <a:t>!</a:t>
            </a:r>
            <a:endParaRPr sz="7000">
              <a:solidFill>
                <a:srgbClr val="FFC000"/>
              </a:solidFill>
              <a:latin typeface="Poppins SemiBold"/>
              <a:ea typeface="Poppins SemiBold"/>
              <a:cs typeface="Poppins SemiBold"/>
              <a:sym typeface="Poppins SemiBo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565"/>
        <p:cNvGrpSpPr/>
        <p:nvPr/>
      </p:nvGrpSpPr>
      <p:grpSpPr>
        <a:xfrm>
          <a:off x="0" y="0"/>
          <a:ext cx="0" cy="0"/>
          <a:chOff x="0" y="0"/>
          <a:chExt cx="0" cy="0"/>
        </a:xfrm>
      </p:grpSpPr>
      <p:sp>
        <p:nvSpPr>
          <p:cNvPr id="566" name="Google Shape;566;p92"/>
          <p:cNvSpPr txBox="1"/>
          <p:nvPr/>
        </p:nvSpPr>
        <p:spPr>
          <a:xfrm>
            <a:off x="1429475" y="1899503"/>
            <a:ext cx="7054500" cy="1764000"/>
          </a:xfrm>
          <a:prstGeom prst="rect">
            <a:avLst/>
          </a:prstGeom>
          <a:noFill/>
          <a:ln>
            <a:noFill/>
          </a:ln>
        </p:spPr>
        <p:txBody>
          <a:bodyPr spcFirstLastPara="1" wrap="square" lIns="68575" tIns="68575" rIns="68575" bIns="68575" anchor="ctr" anchorCtr="0">
            <a:spAutoFit/>
          </a:bodyPr>
          <a:lstStyle/>
          <a:p>
            <a:pPr marL="0" lvl="0" indent="0" algn="l" rtl="0">
              <a:lnSpc>
                <a:spcPct val="115000"/>
              </a:lnSpc>
              <a:spcBef>
                <a:spcPts val="0"/>
              </a:spcBef>
              <a:spcAft>
                <a:spcPts val="0"/>
              </a:spcAft>
              <a:buNone/>
            </a:pPr>
            <a:r>
              <a:rPr lang="pt-BR" sz="3200">
                <a:solidFill>
                  <a:schemeClr val="lt1"/>
                </a:solidFill>
                <a:latin typeface="Poppins"/>
                <a:ea typeface="Poppins"/>
                <a:cs typeface="Poppins"/>
                <a:sym typeface="Poppins"/>
              </a:rPr>
              <a:t>vamos trabalhar na </a:t>
            </a:r>
            <a:r>
              <a:rPr lang="pt-BR" sz="3200" b="1">
                <a:solidFill>
                  <a:schemeClr val="lt1"/>
                </a:solidFill>
                <a:latin typeface="Poppins"/>
                <a:ea typeface="Poppins"/>
                <a:cs typeface="Poppins"/>
                <a:sym typeface="Poppins"/>
              </a:rPr>
              <a:t>linha racional de construção de um projeto</a:t>
            </a:r>
            <a:r>
              <a:rPr lang="pt-BR" sz="3200">
                <a:solidFill>
                  <a:schemeClr val="lt1"/>
                </a:solidFill>
                <a:latin typeface="Poppins"/>
                <a:ea typeface="Poppins"/>
                <a:cs typeface="Poppins"/>
                <a:sym typeface="Poppins"/>
              </a:rPr>
              <a:t> voltado para um edital.</a:t>
            </a:r>
            <a:endParaRPr sz="3200">
              <a:solidFill>
                <a:schemeClr val="lt1"/>
              </a:solidFill>
              <a:latin typeface="Poppins"/>
              <a:ea typeface="Poppins"/>
              <a:cs typeface="Poppins"/>
              <a:sym typeface="Poppins"/>
            </a:endParaRPr>
          </a:p>
        </p:txBody>
      </p:sp>
      <p:sp>
        <p:nvSpPr>
          <p:cNvPr id="567" name="Google Shape;567;p92"/>
          <p:cNvSpPr txBox="1"/>
          <p:nvPr/>
        </p:nvSpPr>
        <p:spPr>
          <a:xfrm>
            <a:off x="1393149" y="1191500"/>
            <a:ext cx="32109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600" b="1">
                <a:solidFill>
                  <a:schemeClr val="lt1"/>
                </a:solidFill>
                <a:latin typeface="Space Mono"/>
                <a:ea typeface="Space Mono"/>
                <a:cs typeface="Space Mono"/>
                <a:sym typeface="Space Mono"/>
              </a:rPr>
              <a:t>objetivo</a:t>
            </a:r>
            <a:endParaRPr sz="3600" b="1">
              <a:solidFill>
                <a:schemeClr val="lt1"/>
              </a:solidFill>
              <a:latin typeface="Space Mono"/>
              <a:ea typeface="Space Mono"/>
              <a:cs typeface="Space Mono"/>
              <a:sym typeface="Space Mon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71"/>
        <p:cNvGrpSpPr/>
        <p:nvPr/>
      </p:nvGrpSpPr>
      <p:grpSpPr>
        <a:xfrm>
          <a:off x="0" y="0"/>
          <a:ext cx="0" cy="0"/>
          <a:chOff x="0" y="0"/>
          <a:chExt cx="0" cy="0"/>
        </a:xfrm>
      </p:grpSpPr>
      <p:sp>
        <p:nvSpPr>
          <p:cNvPr id="572" name="Google Shape;572;p93"/>
          <p:cNvSpPr txBox="1"/>
          <p:nvPr/>
        </p:nvSpPr>
        <p:spPr>
          <a:xfrm>
            <a:off x="489150" y="1270250"/>
            <a:ext cx="8165700" cy="646500"/>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pt-BR" sz="3000">
                <a:solidFill>
                  <a:schemeClr val="lt1"/>
                </a:solidFill>
                <a:latin typeface="Space Grotesk SemiBold"/>
                <a:ea typeface="Space Grotesk SemiBold"/>
                <a:cs typeface="Space Grotesk SemiBold"/>
                <a:sym typeface="Space Grotesk SemiBold"/>
              </a:rPr>
              <a:t>BLOCOS DE UM PROJETO</a:t>
            </a:r>
            <a:endParaRPr sz="3000">
              <a:solidFill>
                <a:schemeClr val="lt1"/>
              </a:solidFill>
              <a:latin typeface="Space Grotesk SemiBold"/>
              <a:ea typeface="Space Grotesk SemiBold"/>
              <a:cs typeface="Space Grotesk SemiBold"/>
              <a:sym typeface="Space Grotesk SemiBold"/>
            </a:endParaRPr>
          </a:p>
        </p:txBody>
      </p:sp>
      <p:sp>
        <p:nvSpPr>
          <p:cNvPr id="573" name="Google Shape;573;p93"/>
          <p:cNvSpPr txBox="1"/>
          <p:nvPr/>
        </p:nvSpPr>
        <p:spPr>
          <a:xfrm>
            <a:off x="876950" y="2631825"/>
            <a:ext cx="17418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Clr>
                <a:schemeClr val="dk1"/>
              </a:buClr>
              <a:buSzPts val="1100"/>
              <a:buFont typeface="Arial"/>
              <a:buNone/>
            </a:pPr>
            <a:r>
              <a:rPr lang="pt-BR" sz="1100">
                <a:solidFill>
                  <a:schemeClr val="lt1"/>
                </a:solidFill>
                <a:latin typeface="Space Grotesk"/>
                <a:ea typeface="Space Grotesk"/>
                <a:cs typeface="Space Grotesk"/>
                <a:sym typeface="Space Grotesk"/>
              </a:rPr>
              <a:t>O QUE É: JUSTIFICATIVA E  OBJETIVOS</a:t>
            </a:r>
            <a:endParaRPr sz="11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100">
              <a:solidFill>
                <a:schemeClr val="lt1"/>
              </a:solidFill>
              <a:latin typeface="Space Grotesk"/>
              <a:ea typeface="Space Grotesk"/>
              <a:cs typeface="Space Grotesk"/>
              <a:sym typeface="Space Grotesk"/>
            </a:endParaRPr>
          </a:p>
        </p:txBody>
      </p:sp>
      <p:sp>
        <p:nvSpPr>
          <p:cNvPr id="574" name="Google Shape;574;p93"/>
          <p:cNvSpPr/>
          <p:nvPr/>
        </p:nvSpPr>
        <p:spPr>
          <a:xfrm>
            <a:off x="1253438" y="2404625"/>
            <a:ext cx="988800" cy="8988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5" name="Google Shape;575;p93"/>
          <p:cNvSpPr/>
          <p:nvPr/>
        </p:nvSpPr>
        <p:spPr>
          <a:xfrm>
            <a:off x="3181788" y="2404625"/>
            <a:ext cx="988800" cy="898800"/>
          </a:xfrm>
          <a:prstGeom prst="ellipse">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576" name="Google Shape;576;p93"/>
          <p:cNvSpPr/>
          <p:nvPr/>
        </p:nvSpPr>
        <p:spPr>
          <a:xfrm>
            <a:off x="5068138" y="2404625"/>
            <a:ext cx="988800" cy="898800"/>
          </a:xfrm>
          <a:prstGeom prst="ellipse">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577" name="Google Shape;577;p93"/>
          <p:cNvSpPr txBox="1"/>
          <p:nvPr/>
        </p:nvSpPr>
        <p:spPr>
          <a:xfrm>
            <a:off x="4875375" y="2631825"/>
            <a:ext cx="1373400" cy="569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chemeClr val="lt1"/>
                </a:solidFill>
                <a:latin typeface="Space Grotesk"/>
                <a:ea typeface="Space Grotesk"/>
                <a:cs typeface="Space Grotesk"/>
                <a:sym typeface="Space Grotesk"/>
              </a:rPr>
              <a:t>O PROJETO EM DETALHES</a:t>
            </a:r>
            <a:endParaRPr sz="10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578" name="Google Shape;578;p93"/>
          <p:cNvSpPr txBox="1"/>
          <p:nvPr/>
        </p:nvSpPr>
        <p:spPr>
          <a:xfrm>
            <a:off x="2860350" y="2631825"/>
            <a:ext cx="16317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chemeClr val="lt1"/>
                </a:solidFill>
                <a:latin typeface="Space Grotesk"/>
                <a:ea typeface="Space Grotesk"/>
                <a:cs typeface="Space Grotesk"/>
                <a:sym typeface="Space Grotesk"/>
              </a:rPr>
              <a:t>DIAGNÓSTICO TERRITORIAL</a:t>
            </a:r>
            <a:endParaRPr sz="1200">
              <a:solidFill>
                <a:schemeClr val="lt1"/>
              </a:solidFill>
              <a:latin typeface="Space Grotesk"/>
              <a:ea typeface="Space Grotesk"/>
              <a:cs typeface="Space Grotesk"/>
              <a:sym typeface="Space Grotesk"/>
            </a:endParaRPr>
          </a:p>
        </p:txBody>
      </p:sp>
      <p:sp>
        <p:nvSpPr>
          <p:cNvPr id="579" name="Google Shape;579;p93"/>
          <p:cNvSpPr txBox="1"/>
          <p:nvPr/>
        </p:nvSpPr>
        <p:spPr>
          <a:xfrm>
            <a:off x="6761625" y="2631825"/>
            <a:ext cx="1701300" cy="569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chemeClr val="lt1"/>
                </a:solidFill>
                <a:latin typeface="Space Grotesk"/>
                <a:ea typeface="Space Grotesk"/>
                <a:cs typeface="Space Grotesk"/>
                <a:sym typeface="Space Grotesk"/>
              </a:rPr>
              <a:t>POR QUE EXECUTAR ESSE PROJETO?</a:t>
            </a:r>
            <a:endParaRPr sz="1000">
              <a:solidFill>
                <a:schemeClr val="lt1"/>
              </a:solidFill>
              <a:latin typeface="Space Grotesk"/>
              <a:ea typeface="Space Grotesk"/>
              <a:cs typeface="Space Grotesk"/>
              <a:sym typeface="Space Grotesk"/>
            </a:endParaRPr>
          </a:p>
        </p:txBody>
      </p:sp>
      <p:sp>
        <p:nvSpPr>
          <p:cNvPr id="580" name="Google Shape;580;p93"/>
          <p:cNvSpPr/>
          <p:nvPr/>
        </p:nvSpPr>
        <p:spPr>
          <a:xfrm>
            <a:off x="7117882" y="2404625"/>
            <a:ext cx="988800" cy="898800"/>
          </a:xfrm>
          <a:prstGeom prst="ellipse">
            <a:avLst/>
          </a:prstGeom>
          <a:no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1" name="Google Shape;581;p93"/>
          <p:cNvSpPr/>
          <p:nvPr/>
        </p:nvSpPr>
        <p:spPr>
          <a:xfrm rot="-1147565">
            <a:off x="7412430" y="3248695"/>
            <a:ext cx="613463" cy="212426"/>
          </a:xfrm>
          <a:prstGeom prst="rect">
            <a:avLst/>
          </a:prstGeom>
          <a:solidFill>
            <a:schemeClr val="dk1"/>
          </a:solidFill>
          <a:ln w="9525" cap="flat" cmpd="sng">
            <a:solidFill>
              <a:srgbClr val="00FF00"/>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800">
                <a:solidFill>
                  <a:srgbClr val="00FF00"/>
                </a:solidFill>
              </a:rPr>
              <a:t>EXTRA</a:t>
            </a:r>
            <a:endParaRPr sz="800">
              <a:solidFill>
                <a:srgbClr val="00FF00"/>
              </a:solidFill>
            </a:endParaRPr>
          </a:p>
        </p:txBody>
      </p:sp>
      <p:sp>
        <p:nvSpPr>
          <p:cNvPr id="582" name="Google Shape;582;p93"/>
          <p:cNvSpPr/>
          <p:nvPr/>
        </p:nvSpPr>
        <p:spPr>
          <a:xfrm>
            <a:off x="1822450" y="3154050"/>
            <a:ext cx="328200" cy="285900"/>
          </a:xfrm>
          <a:prstGeom prst="ellipse">
            <a:avLst/>
          </a:pr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lt1"/>
                </a:solidFill>
                <a:latin typeface="Montserrat"/>
                <a:ea typeface="Montserrat"/>
                <a:cs typeface="Montserrat"/>
                <a:sym typeface="Montserrat"/>
              </a:rPr>
              <a:t>1</a:t>
            </a:r>
            <a:endParaRPr sz="600" b="1">
              <a:solidFill>
                <a:schemeClr val="lt1"/>
              </a:solidFill>
              <a:latin typeface="Montserrat"/>
              <a:ea typeface="Montserrat"/>
              <a:cs typeface="Montserrat"/>
              <a:sym typeface="Montserrat"/>
            </a:endParaRPr>
          </a:p>
        </p:txBody>
      </p:sp>
      <p:sp>
        <p:nvSpPr>
          <p:cNvPr id="583" name="Google Shape;583;p93"/>
          <p:cNvSpPr/>
          <p:nvPr/>
        </p:nvSpPr>
        <p:spPr>
          <a:xfrm>
            <a:off x="3778900" y="3154050"/>
            <a:ext cx="328200" cy="285900"/>
          </a:xfrm>
          <a:prstGeom prst="ellipse">
            <a:avLst/>
          </a:pr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lt1"/>
                </a:solidFill>
                <a:latin typeface="Montserrat"/>
                <a:ea typeface="Montserrat"/>
                <a:cs typeface="Montserrat"/>
                <a:sym typeface="Montserrat"/>
              </a:rPr>
              <a:t>2</a:t>
            </a:r>
            <a:endParaRPr sz="600" b="1">
              <a:solidFill>
                <a:schemeClr val="lt1"/>
              </a:solidFill>
              <a:latin typeface="Montserrat"/>
              <a:ea typeface="Montserrat"/>
              <a:cs typeface="Montserrat"/>
              <a:sym typeface="Montserrat"/>
            </a:endParaRPr>
          </a:p>
        </p:txBody>
      </p:sp>
      <p:sp>
        <p:nvSpPr>
          <p:cNvPr id="584" name="Google Shape;584;p93"/>
          <p:cNvSpPr/>
          <p:nvPr/>
        </p:nvSpPr>
        <p:spPr>
          <a:xfrm>
            <a:off x="5643750" y="3154050"/>
            <a:ext cx="328200" cy="285900"/>
          </a:xfrm>
          <a:prstGeom prst="ellipse">
            <a:avLst/>
          </a:pr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lt1"/>
                </a:solidFill>
                <a:latin typeface="Montserrat"/>
                <a:ea typeface="Montserrat"/>
                <a:cs typeface="Montserrat"/>
                <a:sym typeface="Montserrat"/>
              </a:rPr>
              <a:t>3</a:t>
            </a:r>
            <a:endParaRPr sz="600" b="1">
              <a:solidFill>
                <a:schemeClr val="lt1"/>
              </a:solidFill>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588"/>
        <p:cNvGrpSpPr/>
        <p:nvPr/>
      </p:nvGrpSpPr>
      <p:grpSpPr>
        <a:xfrm>
          <a:off x="0" y="0"/>
          <a:ext cx="0" cy="0"/>
          <a:chOff x="0" y="0"/>
          <a:chExt cx="0" cy="0"/>
        </a:xfrm>
      </p:grpSpPr>
      <p:sp>
        <p:nvSpPr>
          <p:cNvPr id="589" name="Google Shape;589;p94"/>
          <p:cNvSpPr txBox="1"/>
          <p:nvPr/>
        </p:nvSpPr>
        <p:spPr>
          <a:xfrm>
            <a:off x="412950" y="417150"/>
            <a:ext cx="8318100" cy="453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pt-BR" sz="2600" b="1">
                <a:solidFill>
                  <a:schemeClr val="lt1"/>
                </a:solidFill>
                <a:latin typeface="Space Mono"/>
                <a:ea typeface="Space Mono"/>
                <a:cs typeface="Space Mono"/>
                <a:sym typeface="Space Mono"/>
              </a:rPr>
              <a:t>SUBMISSÃO DAS PROPOSTAS </a:t>
            </a:r>
            <a:endParaRPr sz="2600">
              <a:solidFill>
                <a:schemeClr val="lt1"/>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300">
              <a:solidFill>
                <a:schemeClr val="lt1"/>
              </a:solidFill>
              <a:latin typeface="Poppins"/>
              <a:ea typeface="Poppins"/>
              <a:cs typeface="Poppins"/>
              <a:sym typeface="Poppins"/>
            </a:endParaRPr>
          </a:p>
          <a:p>
            <a:pPr marL="457200" lvl="0" indent="-311150" algn="l" rtl="0">
              <a:spcBef>
                <a:spcPts val="0"/>
              </a:spcBef>
              <a:spcAft>
                <a:spcPts val="0"/>
              </a:spcAft>
              <a:buClr>
                <a:schemeClr val="lt1"/>
              </a:buClr>
              <a:buSzPts val="1300"/>
              <a:buFont typeface="Poppins"/>
              <a:buAutoNum type="arabicPeriod"/>
            </a:pPr>
            <a:r>
              <a:rPr lang="pt-BR" sz="1300">
                <a:solidFill>
                  <a:schemeClr val="lt1"/>
                </a:solidFill>
                <a:highlight>
                  <a:srgbClr val="183EFF"/>
                </a:highlight>
                <a:latin typeface="Poppins"/>
                <a:ea typeface="Poppins"/>
                <a:cs typeface="Poppins"/>
                <a:sym typeface="Poppins"/>
              </a:rPr>
              <a:t>Objetivos e justificativa: </a:t>
            </a:r>
            <a:r>
              <a:rPr lang="pt-BR" sz="1300">
                <a:solidFill>
                  <a:schemeClr val="lt1"/>
                </a:solidFill>
                <a:latin typeface="Poppins"/>
                <a:ea typeface="Poppins"/>
                <a:cs typeface="Poppins"/>
                <a:sym typeface="Poppins"/>
              </a:rPr>
              <a:t>definição clara do propósito do projeto e sua relevância no contexto social e territorial (relação direta entre a atividade e o problema diagnosticado)</a:t>
            </a:r>
            <a:endParaRPr sz="1300">
              <a:solidFill>
                <a:schemeClr val="lt1"/>
              </a:solidFill>
              <a:latin typeface="Poppins"/>
              <a:ea typeface="Poppins"/>
              <a:cs typeface="Poppins"/>
              <a:sym typeface="Poppins"/>
            </a:endParaRPr>
          </a:p>
          <a:p>
            <a:pPr marL="0" lvl="0" indent="0" algn="l" rtl="0">
              <a:spcBef>
                <a:spcPts val="0"/>
              </a:spcBef>
              <a:spcAft>
                <a:spcPts val="0"/>
              </a:spcAft>
              <a:buNone/>
            </a:pPr>
            <a:endParaRPr sz="1300">
              <a:solidFill>
                <a:schemeClr val="lt1"/>
              </a:solidFill>
              <a:latin typeface="Poppins"/>
              <a:ea typeface="Poppins"/>
              <a:cs typeface="Poppins"/>
              <a:sym typeface="Poppins"/>
            </a:endParaRPr>
          </a:p>
          <a:p>
            <a:pPr marL="457200" lvl="0" indent="-311150" algn="l" rtl="0">
              <a:spcBef>
                <a:spcPts val="0"/>
              </a:spcBef>
              <a:spcAft>
                <a:spcPts val="0"/>
              </a:spcAft>
              <a:buClr>
                <a:schemeClr val="lt1"/>
              </a:buClr>
              <a:buSzPts val="1300"/>
              <a:buFont typeface="Poppins"/>
              <a:buAutoNum type="arabicPeriod"/>
            </a:pPr>
            <a:r>
              <a:rPr lang="pt-BR" sz="1300">
                <a:solidFill>
                  <a:schemeClr val="lt1"/>
                </a:solidFill>
                <a:highlight>
                  <a:srgbClr val="183EFF"/>
                </a:highlight>
                <a:latin typeface="Poppins"/>
                <a:ea typeface="Poppins"/>
                <a:cs typeface="Poppins"/>
                <a:sym typeface="Poppins"/>
              </a:rPr>
              <a:t>Projeto:</a:t>
            </a:r>
            <a:r>
              <a:rPr lang="pt-BR" sz="1300">
                <a:solidFill>
                  <a:schemeClr val="lt1"/>
                </a:solidFill>
                <a:latin typeface="Poppins"/>
                <a:ea typeface="Poppins"/>
                <a:cs typeface="Poppins"/>
                <a:sym typeface="Poppins"/>
              </a:rPr>
              <a:t> descrição minuciosa do projeto que se pretende realizar e a identificação clara das questões que a iniciativa pretende direcionar.</a:t>
            </a:r>
            <a:endParaRPr sz="1300">
              <a:solidFill>
                <a:schemeClr val="lt1"/>
              </a:solidFill>
              <a:latin typeface="Poppins"/>
              <a:ea typeface="Poppins"/>
              <a:cs typeface="Poppins"/>
              <a:sym typeface="Poppins"/>
            </a:endParaRPr>
          </a:p>
          <a:p>
            <a:pPr marL="457200" lvl="0" indent="0" algn="l" rtl="0">
              <a:spcBef>
                <a:spcPts val="0"/>
              </a:spcBef>
              <a:spcAft>
                <a:spcPts val="0"/>
              </a:spcAft>
              <a:buNone/>
            </a:pPr>
            <a:endParaRPr sz="1300">
              <a:solidFill>
                <a:schemeClr val="lt1"/>
              </a:solidFill>
              <a:latin typeface="Poppins"/>
              <a:ea typeface="Poppins"/>
              <a:cs typeface="Poppins"/>
              <a:sym typeface="Poppins"/>
            </a:endParaRPr>
          </a:p>
          <a:p>
            <a:pPr marL="457200" lvl="0" indent="-311150" algn="l" rtl="0">
              <a:spcBef>
                <a:spcPts val="0"/>
              </a:spcBef>
              <a:spcAft>
                <a:spcPts val="0"/>
              </a:spcAft>
              <a:buClr>
                <a:schemeClr val="lt1"/>
              </a:buClr>
              <a:buSzPts val="1300"/>
              <a:buFont typeface="Poppins"/>
              <a:buAutoNum type="arabicPeriod"/>
            </a:pPr>
            <a:r>
              <a:rPr lang="pt-BR" sz="1300">
                <a:solidFill>
                  <a:schemeClr val="lt1"/>
                </a:solidFill>
                <a:highlight>
                  <a:srgbClr val="183EFF"/>
                </a:highlight>
                <a:latin typeface="Poppins"/>
                <a:ea typeface="Poppins"/>
                <a:cs typeface="Poppins"/>
                <a:sym typeface="Poppins"/>
              </a:rPr>
              <a:t>Impacto e produtos gerados: </a:t>
            </a:r>
            <a:r>
              <a:rPr lang="pt-BR" sz="1300">
                <a:solidFill>
                  <a:schemeClr val="lt1"/>
                </a:solidFill>
                <a:latin typeface="Poppins"/>
                <a:ea typeface="Poppins"/>
                <a:cs typeface="Poppins"/>
                <a:sym typeface="Poppins"/>
              </a:rPr>
              <a:t>estimativa dos benefícios esperados e resultados concretos que serão entregues e a sua relação com as necessidades do contexto territorial.</a:t>
            </a:r>
            <a:endParaRPr sz="1300">
              <a:solidFill>
                <a:schemeClr val="lt1"/>
              </a:solidFill>
              <a:latin typeface="Poppins"/>
              <a:ea typeface="Poppins"/>
              <a:cs typeface="Poppins"/>
              <a:sym typeface="Poppins"/>
            </a:endParaRPr>
          </a:p>
          <a:p>
            <a:pPr marL="457200" lvl="0" indent="0" algn="l" rtl="0">
              <a:spcBef>
                <a:spcPts val="0"/>
              </a:spcBef>
              <a:spcAft>
                <a:spcPts val="0"/>
              </a:spcAft>
              <a:buNone/>
            </a:pPr>
            <a:endParaRPr sz="1300">
              <a:solidFill>
                <a:schemeClr val="lt1"/>
              </a:solidFill>
              <a:latin typeface="Poppins"/>
              <a:ea typeface="Poppins"/>
              <a:cs typeface="Poppins"/>
              <a:sym typeface="Poppins"/>
            </a:endParaRPr>
          </a:p>
          <a:p>
            <a:pPr marL="457200" lvl="0" indent="-311150" algn="l" rtl="0">
              <a:spcBef>
                <a:spcPts val="0"/>
              </a:spcBef>
              <a:spcAft>
                <a:spcPts val="0"/>
              </a:spcAft>
              <a:buClr>
                <a:schemeClr val="lt1"/>
              </a:buClr>
              <a:buSzPts val="1300"/>
              <a:buFont typeface="Poppins"/>
              <a:buAutoNum type="arabicPeriod"/>
            </a:pPr>
            <a:r>
              <a:rPr lang="pt-BR" sz="1300">
                <a:solidFill>
                  <a:schemeClr val="lt1"/>
                </a:solidFill>
                <a:highlight>
                  <a:srgbClr val="183EFF"/>
                </a:highlight>
                <a:latin typeface="Poppins"/>
                <a:ea typeface="Poppins"/>
                <a:cs typeface="Poppins"/>
                <a:sym typeface="Poppins"/>
              </a:rPr>
              <a:t>Cronograma de atividades:</a:t>
            </a:r>
            <a:r>
              <a:rPr lang="pt-BR" sz="1300">
                <a:solidFill>
                  <a:schemeClr val="lt1"/>
                </a:solidFill>
                <a:latin typeface="Poppins"/>
                <a:ea typeface="Poppins"/>
                <a:cs typeface="Poppins"/>
                <a:sym typeface="Poppins"/>
              </a:rPr>
              <a:t> planejamento das etapas de execução, incluindo momentos de prestação de contas.</a:t>
            </a:r>
            <a:endParaRPr sz="1300">
              <a:solidFill>
                <a:schemeClr val="lt1"/>
              </a:solidFill>
              <a:latin typeface="Poppins"/>
              <a:ea typeface="Poppins"/>
              <a:cs typeface="Poppins"/>
              <a:sym typeface="Poppins"/>
            </a:endParaRPr>
          </a:p>
          <a:p>
            <a:pPr marL="457200" lvl="0" indent="0" algn="l" rtl="0">
              <a:spcBef>
                <a:spcPts val="0"/>
              </a:spcBef>
              <a:spcAft>
                <a:spcPts val="0"/>
              </a:spcAft>
              <a:buNone/>
            </a:pPr>
            <a:endParaRPr sz="1300">
              <a:solidFill>
                <a:schemeClr val="lt1"/>
              </a:solidFill>
              <a:latin typeface="Poppins"/>
              <a:ea typeface="Poppins"/>
              <a:cs typeface="Poppins"/>
              <a:sym typeface="Poppins"/>
            </a:endParaRPr>
          </a:p>
          <a:p>
            <a:pPr marL="457200" lvl="0" indent="-311150" algn="l" rtl="0">
              <a:spcBef>
                <a:spcPts val="0"/>
              </a:spcBef>
              <a:spcAft>
                <a:spcPts val="0"/>
              </a:spcAft>
              <a:buClr>
                <a:schemeClr val="lt1"/>
              </a:buClr>
              <a:buSzPts val="1300"/>
              <a:buFont typeface="Poppins"/>
              <a:buAutoNum type="arabicPeriod"/>
            </a:pPr>
            <a:r>
              <a:rPr lang="pt-BR" sz="1300">
                <a:solidFill>
                  <a:schemeClr val="lt1"/>
                </a:solidFill>
                <a:highlight>
                  <a:srgbClr val="183EFF"/>
                </a:highlight>
                <a:latin typeface="Poppins"/>
                <a:ea typeface="Poppins"/>
                <a:cs typeface="Poppins"/>
                <a:sym typeface="Poppins"/>
              </a:rPr>
              <a:t>Equipe técnica e funções: </a:t>
            </a:r>
            <a:r>
              <a:rPr lang="pt-BR" sz="1300">
                <a:solidFill>
                  <a:schemeClr val="lt1"/>
                </a:solidFill>
                <a:latin typeface="Poppins"/>
                <a:ea typeface="Poppins"/>
                <a:cs typeface="Poppins"/>
                <a:sym typeface="Poppins"/>
              </a:rPr>
              <a:t>descrição dos profissionais, funções e remunerações</a:t>
            </a:r>
            <a:endParaRPr sz="1300">
              <a:solidFill>
                <a:schemeClr val="lt1"/>
              </a:solidFill>
              <a:latin typeface="Poppins"/>
              <a:ea typeface="Poppins"/>
              <a:cs typeface="Poppins"/>
              <a:sym typeface="Poppins"/>
            </a:endParaRPr>
          </a:p>
          <a:p>
            <a:pPr marL="457200" lvl="0" indent="0" algn="l" rtl="0">
              <a:spcBef>
                <a:spcPts val="0"/>
              </a:spcBef>
              <a:spcAft>
                <a:spcPts val="0"/>
              </a:spcAft>
              <a:buNone/>
            </a:pPr>
            <a:endParaRPr sz="1300">
              <a:solidFill>
                <a:schemeClr val="lt1"/>
              </a:solidFill>
              <a:latin typeface="Poppins"/>
              <a:ea typeface="Poppins"/>
              <a:cs typeface="Poppins"/>
              <a:sym typeface="Poppins"/>
            </a:endParaRPr>
          </a:p>
          <a:p>
            <a:pPr marL="457200" lvl="0" indent="-311150" algn="l" rtl="0">
              <a:spcBef>
                <a:spcPts val="0"/>
              </a:spcBef>
              <a:spcAft>
                <a:spcPts val="0"/>
              </a:spcAft>
              <a:buClr>
                <a:schemeClr val="lt1"/>
              </a:buClr>
              <a:buSzPts val="1300"/>
              <a:buFont typeface="Poppins"/>
              <a:buAutoNum type="arabicPeriod"/>
            </a:pPr>
            <a:r>
              <a:rPr lang="pt-BR" sz="1300">
                <a:solidFill>
                  <a:schemeClr val="lt1"/>
                </a:solidFill>
                <a:highlight>
                  <a:srgbClr val="183EFF"/>
                </a:highlight>
                <a:latin typeface="Poppins"/>
                <a:ea typeface="Poppins"/>
                <a:cs typeface="Poppins"/>
                <a:sym typeface="Poppins"/>
              </a:rPr>
              <a:t>Orçamento detalhado:</a:t>
            </a:r>
            <a:r>
              <a:rPr lang="pt-BR" sz="1300">
                <a:solidFill>
                  <a:schemeClr val="lt1"/>
                </a:solidFill>
                <a:latin typeface="Poppins"/>
                <a:ea typeface="Poppins"/>
                <a:cs typeface="Poppins"/>
                <a:sym typeface="Poppins"/>
              </a:rPr>
              <a:t> previsão de gastos balanceado e dividido em categorias adequadas.</a:t>
            </a:r>
            <a:br>
              <a:rPr lang="pt-BR" sz="1300">
                <a:solidFill>
                  <a:schemeClr val="lt1"/>
                </a:solidFill>
                <a:latin typeface="Poppins"/>
                <a:ea typeface="Poppins"/>
                <a:cs typeface="Poppins"/>
                <a:sym typeface="Poppins"/>
              </a:rPr>
            </a:br>
            <a:endParaRPr sz="800">
              <a:solidFill>
                <a:schemeClr val="lt1"/>
              </a:solidFill>
              <a:latin typeface="Poppins"/>
              <a:ea typeface="Poppins"/>
              <a:cs typeface="Poppins"/>
              <a:sym typeface="Poppins"/>
            </a:endParaRPr>
          </a:p>
          <a:p>
            <a:pPr marL="457200" lvl="0" indent="-311150" algn="just" rtl="0">
              <a:lnSpc>
                <a:spcPct val="115000"/>
              </a:lnSpc>
              <a:spcBef>
                <a:spcPts val="0"/>
              </a:spcBef>
              <a:spcAft>
                <a:spcPts val="0"/>
              </a:spcAft>
              <a:buClr>
                <a:schemeClr val="lt1"/>
              </a:buClr>
              <a:buSzPts val="1300"/>
              <a:buFont typeface="Poppins"/>
              <a:buAutoNum type="arabicPeriod"/>
            </a:pPr>
            <a:r>
              <a:rPr lang="pt-BR" sz="1300">
                <a:solidFill>
                  <a:schemeClr val="lt1"/>
                </a:solidFill>
                <a:highlight>
                  <a:srgbClr val="4A86E8"/>
                </a:highlight>
                <a:latin typeface="Poppins"/>
                <a:ea typeface="Poppins"/>
                <a:cs typeface="Poppins"/>
                <a:sym typeface="Poppins"/>
              </a:rPr>
              <a:t>+     Por que executar o projeto:</a:t>
            </a:r>
            <a:r>
              <a:rPr lang="pt-BR" sz="1200" b="1">
                <a:solidFill>
                  <a:schemeClr val="lt1"/>
                </a:solidFill>
              </a:rPr>
              <a:t> </a:t>
            </a:r>
            <a:r>
              <a:rPr lang="pt-BR" sz="1300">
                <a:solidFill>
                  <a:schemeClr val="lt1"/>
                </a:solidFill>
                <a:latin typeface="Poppins"/>
                <a:ea typeface="Poppins"/>
                <a:cs typeface="Poppins"/>
                <a:sym typeface="Poppins"/>
              </a:rPr>
              <a:t>correlacionar as entregas do projeto aos critérios de edital ou exaltar seus diferenciais</a:t>
            </a:r>
            <a:endParaRPr sz="1300">
              <a:solidFill>
                <a:schemeClr val="lt1"/>
              </a:solidFill>
              <a:latin typeface="Poppins"/>
              <a:ea typeface="Poppins"/>
              <a:cs typeface="Poppins"/>
              <a:sym typeface="Poppin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593"/>
        <p:cNvGrpSpPr/>
        <p:nvPr/>
      </p:nvGrpSpPr>
      <p:grpSpPr>
        <a:xfrm>
          <a:off x="0" y="0"/>
          <a:ext cx="0" cy="0"/>
          <a:chOff x="0" y="0"/>
          <a:chExt cx="0" cy="0"/>
        </a:xfrm>
      </p:grpSpPr>
      <p:sp>
        <p:nvSpPr>
          <p:cNvPr id="594" name="Google Shape;594;p95"/>
          <p:cNvSpPr txBox="1"/>
          <p:nvPr/>
        </p:nvSpPr>
        <p:spPr>
          <a:xfrm>
            <a:off x="508550" y="970100"/>
            <a:ext cx="7148700" cy="123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5200">
                <a:solidFill>
                  <a:schemeClr val="lt1"/>
                </a:solidFill>
                <a:latin typeface="Poppins Black"/>
                <a:ea typeface="Poppins Black"/>
                <a:cs typeface="Poppins Black"/>
                <a:sym typeface="Poppins Black"/>
              </a:rPr>
              <a:t>é hora de colocar a mão na massa</a:t>
            </a:r>
            <a:r>
              <a:rPr lang="pt-BR" sz="5200">
                <a:solidFill>
                  <a:schemeClr val="dk1"/>
                </a:solidFill>
                <a:latin typeface="Poppins Black"/>
                <a:ea typeface="Poppins Black"/>
                <a:cs typeface="Poppins Black"/>
                <a:sym typeface="Poppins Black"/>
              </a:rPr>
              <a:t>!</a:t>
            </a:r>
            <a:endParaRPr sz="5200" b="1" i="1">
              <a:solidFill>
                <a:schemeClr val="lt1"/>
              </a:solidFill>
              <a:latin typeface="Space Mono"/>
              <a:ea typeface="Space Mono"/>
              <a:cs typeface="Space Mono"/>
              <a:sym typeface="Space Mono"/>
            </a:endParaRPr>
          </a:p>
        </p:txBody>
      </p:sp>
      <p:sp>
        <p:nvSpPr>
          <p:cNvPr id="595" name="Google Shape;595;p95"/>
          <p:cNvSpPr txBox="1"/>
          <p:nvPr/>
        </p:nvSpPr>
        <p:spPr>
          <a:xfrm>
            <a:off x="508550" y="2855050"/>
            <a:ext cx="48384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pt-BR" sz="3200" b="1">
                <a:solidFill>
                  <a:schemeClr val="lt1"/>
                </a:solidFill>
                <a:latin typeface="Space Grotesk"/>
                <a:ea typeface="Space Grotesk"/>
                <a:cs typeface="Space Grotesk"/>
                <a:sym typeface="Space Grotesk"/>
              </a:rPr>
              <a:t>definam os grupos</a:t>
            </a:r>
            <a:endParaRPr sz="3200" b="1">
              <a:solidFill>
                <a:schemeClr val="lt1"/>
              </a:solidFill>
              <a:latin typeface="Space Grotesk"/>
              <a:ea typeface="Space Grotesk"/>
              <a:cs typeface="Space Grotesk"/>
              <a:sym typeface="Space Grotesk"/>
            </a:endParaRPr>
          </a:p>
          <a:p>
            <a:pPr marL="0" lvl="0" indent="0" algn="l" rtl="0">
              <a:spcBef>
                <a:spcPts val="0"/>
              </a:spcBef>
              <a:spcAft>
                <a:spcPts val="0"/>
              </a:spcAft>
              <a:buClr>
                <a:schemeClr val="dk1"/>
              </a:buClr>
              <a:buSzPts val="1100"/>
              <a:buFont typeface="Arial"/>
              <a:buNone/>
            </a:pPr>
            <a:r>
              <a:rPr lang="pt-BR" sz="1900">
                <a:solidFill>
                  <a:schemeClr val="lt1"/>
                </a:solidFill>
                <a:latin typeface="Poppins"/>
                <a:ea typeface="Poppins"/>
                <a:cs typeface="Poppins"/>
                <a:sym typeface="Poppins"/>
              </a:rPr>
              <a:t>agora vamos ler o edital, definir o que fazer e quais as temáticas trabalhar</a:t>
            </a:r>
            <a:endParaRPr sz="1200">
              <a:solidFill>
                <a:schemeClr val="dk2"/>
              </a:solidFill>
              <a:latin typeface="Poppins"/>
              <a:ea typeface="Poppins"/>
              <a:cs typeface="Poppins"/>
              <a:sym typeface="Poppin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599"/>
        <p:cNvGrpSpPr/>
        <p:nvPr/>
      </p:nvGrpSpPr>
      <p:grpSpPr>
        <a:xfrm>
          <a:off x="0" y="0"/>
          <a:ext cx="0" cy="0"/>
          <a:chOff x="0" y="0"/>
          <a:chExt cx="0" cy="0"/>
        </a:xfrm>
      </p:grpSpPr>
      <p:sp>
        <p:nvSpPr>
          <p:cNvPr id="600" name="Google Shape;600;p96"/>
          <p:cNvSpPr/>
          <p:nvPr/>
        </p:nvSpPr>
        <p:spPr>
          <a:xfrm>
            <a:off x="0" y="0"/>
            <a:ext cx="2335800" cy="51435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1" name="Google Shape;601;p96"/>
          <p:cNvSpPr txBox="1"/>
          <p:nvPr/>
        </p:nvSpPr>
        <p:spPr>
          <a:xfrm>
            <a:off x="275925" y="2163213"/>
            <a:ext cx="16440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800" b="1">
                <a:solidFill>
                  <a:schemeClr val="lt1"/>
                </a:solidFill>
                <a:latin typeface="Space Grotesk"/>
                <a:ea typeface="Space Grotesk"/>
                <a:cs typeface="Space Grotesk"/>
                <a:sym typeface="Space Grotesk"/>
              </a:rPr>
              <a:t>1. </a:t>
            </a:r>
            <a:r>
              <a:rPr lang="pt-BR" sz="1300" b="1">
                <a:solidFill>
                  <a:schemeClr val="lt1"/>
                </a:solidFill>
                <a:latin typeface="Space Grotesk"/>
                <a:ea typeface="Space Grotesk"/>
                <a:cs typeface="Space Grotesk"/>
                <a:sym typeface="Space Grotesk"/>
              </a:rPr>
              <a:t>Alinhamento sobre projetos</a:t>
            </a:r>
            <a:endParaRPr sz="1300" b="1">
              <a:solidFill>
                <a:schemeClr val="lt1"/>
              </a:solidFill>
              <a:latin typeface="Space Grotesk"/>
              <a:ea typeface="Space Grotesk"/>
              <a:cs typeface="Space Grotesk"/>
              <a:sym typeface="Space Grotesk"/>
            </a:endParaRPr>
          </a:p>
        </p:txBody>
      </p:sp>
      <p:sp>
        <p:nvSpPr>
          <p:cNvPr id="602" name="Google Shape;602;p96"/>
          <p:cNvSpPr/>
          <p:nvPr/>
        </p:nvSpPr>
        <p:spPr>
          <a:xfrm>
            <a:off x="275275" y="401725"/>
            <a:ext cx="1689300" cy="4314600"/>
          </a:xfrm>
          <a:prstGeom prst="rect">
            <a:avLst/>
          </a:prstGeom>
          <a:noFill/>
          <a:ln w="28575" cap="flat" cmpd="sng">
            <a:solidFill>
              <a:srgbClr val="FFD400"/>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3" name="Google Shape;603;p96"/>
          <p:cNvSpPr/>
          <p:nvPr/>
        </p:nvSpPr>
        <p:spPr>
          <a:xfrm>
            <a:off x="0" y="0"/>
            <a:ext cx="9144000" cy="5143500"/>
          </a:xfrm>
          <a:prstGeom prst="rect">
            <a:avLst/>
          </a:prstGeom>
          <a:solidFill>
            <a:srgbClr val="00D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Poppins ExtraBold"/>
              <a:ea typeface="Poppins ExtraBold"/>
              <a:cs typeface="Poppins ExtraBold"/>
              <a:sym typeface="Poppins ExtraBold"/>
            </a:endParaRPr>
          </a:p>
        </p:txBody>
      </p:sp>
      <p:sp>
        <p:nvSpPr>
          <p:cNvPr id="604" name="Google Shape;604;p96"/>
          <p:cNvSpPr txBox="1"/>
          <p:nvPr/>
        </p:nvSpPr>
        <p:spPr>
          <a:xfrm>
            <a:off x="275925" y="1266025"/>
            <a:ext cx="4018200" cy="2586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4800">
                <a:solidFill>
                  <a:schemeClr val="lt1"/>
                </a:solidFill>
                <a:latin typeface="Poppins ExtraBold"/>
                <a:ea typeface="Poppins ExtraBold"/>
                <a:cs typeface="Poppins ExtraBold"/>
                <a:sym typeface="Poppins ExtraBold"/>
              </a:rPr>
              <a:t>2.</a:t>
            </a:r>
            <a:r>
              <a:rPr lang="pt-BR" sz="2400">
                <a:solidFill>
                  <a:schemeClr val="lt1"/>
                </a:solidFill>
                <a:latin typeface="Poppins ExtraBold"/>
                <a:ea typeface="Poppins ExtraBold"/>
                <a:cs typeface="Poppins ExtraBold"/>
                <a:sym typeface="Poppins ExtraBold"/>
              </a:rPr>
              <a:t> </a:t>
            </a:r>
            <a:endParaRPr sz="1600">
              <a:solidFill>
                <a:schemeClr val="lt1"/>
              </a:solidFill>
              <a:latin typeface="Poppins ExtraBold"/>
              <a:ea typeface="Poppins ExtraBold"/>
              <a:cs typeface="Poppins ExtraBold"/>
              <a:sym typeface="Poppins ExtraBold"/>
            </a:endParaRPr>
          </a:p>
          <a:p>
            <a:pPr marL="0" lvl="0" indent="0" algn="ctr" rtl="0">
              <a:spcBef>
                <a:spcPts val="0"/>
              </a:spcBef>
              <a:spcAft>
                <a:spcPts val="0"/>
              </a:spcAft>
              <a:buNone/>
            </a:pPr>
            <a:r>
              <a:rPr lang="pt-BR" sz="3600">
                <a:solidFill>
                  <a:schemeClr val="lt1"/>
                </a:solidFill>
                <a:latin typeface="Poppins ExtraBold"/>
                <a:ea typeface="Poppins ExtraBold"/>
                <a:cs typeface="Poppins ExtraBold"/>
                <a:sym typeface="Poppins ExtraBold"/>
              </a:rPr>
              <a:t>leitura e entendimento do edital</a:t>
            </a:r>
            <a:endParaRPr sz="3600">
              <a:solidFill>
                <a:schemeClr val="lt1"/>
              </a:solidFill>
              <a:latin typeface="Poppins ExtraBold"/>
              <a:ea typeface="Poppins ExtraBold"/>
              <a:cs typeface="Poppins ExtraBold"/>
              <a:sym typeface="Poppins ExtraBo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608"/>
        <p:cNvGrpSpPr/>
        <p:nvPr/>
      </p:nvGrpSpPr>
      <p:grpSpPr>
        <a:xfrm>
          <a:off x="0" y="0"/>
          <a:ext cx="0" cy="0"/>
          <a:chOff x="0" y="0"/>
          <a:chExt cx="0" cy="0"/>
        </a:xfrm>
      </p:grpSpPr>
      <p:sp>
        <p:nvSpPr>
          <p:cNvPr id="609" name="Google Shape;609;p97"/>
          <p:cNvSpPr txBox="1"/>
          <p:nvPr/>
        </p:nvSpPr>
        <p:spPr>
          <a:xfrm>
            <a:off x="341425" y="2063850"/>
            <a:ext cx="31374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800" b="1">
                <a:solidFill>
                  <a:schemeClr val="lt1"/>
                </a:solidFill>
                <a:latin typeface="Space Grotesk"/>
                <a:ea typeface="Space Grotesk"/>
                <a:cs typeface="Space Grotesk"/>
                <a:sym typeface="Space Grotesk"/>
              </a:rPr>
              <a:t>cada grupo deve escolher </a:t>
            </a:r>
            <a:r>
              <a:rPr lang="pt-BR" sz="1800" b="1">
                <a:solidFill>
                  <a:srgbClr val="183EFF"/>
                </a:solidFill>
                <a:latin typeface="Space Grotesk"/>
                <a:ea typeface="Space Grotesk"/>
                <a:cs typeface="Space Grotesk"/>
                <a:sym typeface="Space Grotesk"/>
              </a:rPr>
              <a:t>pelo menos uma linha </a:t>
            </a:r>
            <a:r>
              <a:rPr lang="pt-BR" sz="1800" b="1">
                <a:solidFill>
                  <a:schemeClr val="lt1"/>
                </a:solidFill>
                <a:latin typeface="Space Grotesk"/>
                <a:ea typeface="Space Grotesk"/>
                <a:cs typeface="Space Grotesk"/>
                <a:sym typeface="Space Grotesk"/>
              </a:rPr>
              <a:t>temática do edital</a:t>
            </a:r>
            <a:endParaRPr sz="1800" b="1">
              <a:solidFill>
                <a:schemeClr val="lt1"/>
              </a:solidFill>
              <a:latin typeface="Space Grotesk"/>
              <a:ea typeface="Space Grotesk"/>
              <a:cs typeface="Space Grotesk"/>
              <a:sym typeface="Space Grotesk"/>
            </a:endParaRPr>
          </a:p>
        </p:txBody>
      </p:sp>
      <p:sp>
        <p:nvSpPr>
          <p:cNvPr id="610" name="Google Shape;610;p97"/>
          <p:cNvSpPr txBox="1"/>
          <p:nvPr/>
        </p:nvSpPr>
        <p:spPr>
          <a:xfrm>
            <a:off x="3864875" y="294150"/>
            <a:ext cx="4918200" cy="4555200"/>
          </a:xfrm>
          <a:prstGeom prst="rect">
            <a:avLst/>
          </a:prstGeom>
          <a:noFill/>
          <a:ln>
            <a:noFill/>
          </a:ln>
        </p:spPr>
        <p:txBody>
          <a:bodyPr spcFirstLastPara="1" wrap="square" lIns="91425" tIns="91425" rIns="91425" bIns="91425" anchor="ctr" anchorCtr="0">
            <a:noAutofit/>
          </a:bodyPr>
          <a:lstStyle/>
          <a:p>
            <a:pPr marL="457200" lvl="0" indent="-317500" algn="l" rtl="0">
              <a:lnSpc>
                <a:spcPct val="200000"/>
              </a:lnSpc>
              <a:spcBef>
                <a:spcPts val="0"/>
              </a:spcBef>
              <a:spcAft>
                <a:spcPts val="0"/>
              </a:spcAft>
              <a:buClr>
                <a:schemeClr val="lt1"/>
              </a:buClr>
              <a:buSzPts val="1400"/>
              <a:buFont typeface="Poppins ExtraBold"/>
              <a:buAutoNum type="arabicPeriod"/>
            </a:pPr>
            <a:r>
              <a:rPr lang="pt-BR">
                <a:solidFill>
                  <a:schemeClr val="lt1"/>
                </a:solidFill>
                <a:highlight>
                  <a:srgbClr val="183EFF"/>
                </a:highlight>
                <a:latin typeface="Poppins ExtraBold"/>
                <a:ea typeface="Poppins ExtraBold"/>
                <a:cs typeface="Poppins ExtraBold"/>
                <a:sym typeface="Poppins ExtraBold"/>
              </a:rPr>
              <a:t>Soberania Alimentar e Agroecologia</a:t>
            </a:r>
            <a:endParaRPr>
              <a:solidFill>
                <a:schemeClr val="lt1"/>
              </a:solidFill>
              <a:highlight>
                <a:srgbClr val="183EFF"/>
              </a:highlight>
              <a:latin typeface="Poppins ExtraBold"/>
              <a:ea typeface="Poppins ExtraBold"/>
              <a:cs typeface="Poppins ExtraBold"/>
              <a:sym typeface="Poppins ExtraBold"/>
            </a:endParaRPr>
          </a:p>
          <a:p>
            <a:pPr marL="457200" lvl="0" indent="-317500" algn="l" rtl="0">
              <a:lnSpc>
                <a:spcPct val="200000"/>
              </a:lnSpc>
              <a:spcBef>
                <a:spcPts val="0"/>
              </a:spcBef>
              <a:spcAft>
                <a:spcPts val="0"/>
              </a:spcAft>
              <a:buClr>
                <a:schemeClr val="lt1"/>
              </a:buClr>
              <a:buSzPts val="1400"/>
              <a:buFont typeface="Poppins ExtraBold"/>
              <a:buAutoNum type="arabicPeriod"/>
            </a:pPr>
            <a:r>
              <a:rPr lang="pt-BR">
                <a:solidFill>
                  <a:schemeClr val="lt1"/>
                </a:solidFill>
                <a:highlight>
                  <a:srgbClr val="183EFF"/>
                </a:highlight>
                <a:latin typeface="Poppins ExtraBold"/>
                <a:ea typeface="Poppins ExtraBold"/>
                <a:cs typeface="Poppins ExtraBold"/>
                <a:sym typeface="Poppins ExtraBold"/>
              </a:rPr>
              <a:t>Educação Popular e Formação Cidadã</a:t>
            </a:r>
            <a:endParaRPr>
              <a:solidFill>
                <a:schemeClr val="lt1"/>
              </a:solidFill>
              <a:highlight>
                <a:srgbClr val="183EFF"/>
              </a:highlight>
              <a:latin typeface="Poppins ExtraBold"/>
              <a:ea typeface="Poppins ExtraBold"/>
              <a:cs typeface="Poppins ExtraBold"/>
              <a:sym typeface="Poppins ExtraBold"/>
            </a:endParaRPr>
          </a:p>
          <a:p>
            <a:pPr marL="457200" lvl="0" indent="-317500" algn="l" rtl="0">
              <a:lnSpc>
                <a:spcPct val="200000"/>
              </a:lnSpc>
              <a:spcBef>
                <a:spcPts val="0"/>
              </a:spcBef>
              <a:spcAft>
                <a:spcPts val="0"/>
              </a:spcAft>
              <a:buClr>
                <a:schemeClr val="lt1"/>
              </a:buClr>
              <a:buSzPts val="1400"/>
              <a:buFont typeface="Poppins ExtraBold"/>
              <a:buAutoNum type="arabicPeriod"/>
            </a:pPr>
            <a:r>
              <a:rPr lang="pt-BR">
                <a:solidFill>
                  <a:schemeClr val="lt1"/>
                </a:solidFill>
                <a:highlight>
                  <a:srgbClr val="183EFF"/>
                </a:highlight>
                <a:latin typeface="Poppins ExtraBold"/>
                <a:ea typeface="Poppins ExtraBold"/>
                <a:cs typeface="Poppins ExtraBold"/>
                <a:sym typeface="Poppins ExtraBold"/>
              </a:rPr>
              <a:t>Saúde Comunitária e Bem-Estar</a:t>
            </a:r>
            <a:endParaRPr>
              <a:solidFill>
                <a:schemeClr val="lt1"/>
              </a:solidFill>
              <a:highlight>
                <a:srgbClr val="183EFF"/>
              </a:highlight>
              <a:latin typeface="Poppins ExtraBold"/>
              <a:ea typeface="Poppins ExtraBold"/>
              <a:cs typeface="Poppins ExtraBold"/>
              <a:sym typeface="Poppins ExtraBold"/>
            </a:endParaRPr>
          </a:p>
          <a:p>
            <a:pPr marL="457200" lvl="0" indent="-317500" algn="l" rtl="0">
              <a:lnSpc>
                <a:spcPct val="200000"/>
              </a:lnSpc>
              <a:spcBef>
                <a:spcPts val="0"/>
              </a:spcBef>
              <a:spcAft>
                <a:spcPts val="0"/>
              </a:spcAft>
              <a:buClr>
                <a:schemeClr val="lt1"/>
              </a:buClr>
              <a:buSzPts val="1400"/>
              <a:buFont typeface="Poppins ExtraBold"/>
              <a:buAutoNum type="arabicPeriod"/>
            </a:pPr>
            <a:r>
              <a:rPr lang="pt-BR">
                <a:solidFill>
                  <a:schemeClr val="lt1"/>
                </a:solidFill>
                <a:highlight>
                  <a:srgbClr val="183EFF"/>
                </a:highlight>
                <a:latin typeface="Poppins ExtraBold"/>
                <a:ea typeface="Poppins ExtraBold"/>
                <a:cs typeface="Poppins ExtraBold"/>
                <a:sym typeface="Poppins ExtraBold"/>
              </a:rPr>
              <a:t>Inclusão Produtiva e Economia Solidária</a:t>
            </a:r>
            <a:endParaRPr>
              <a:solidFill>
                <a:schemeClr val="lt1"/>
              </a:solidFill>
              <a:highlight>
                <a:srgbClr val="183EFF"/>
              </a:highlight>
              <a:latin typeface="Poppins ExtraBold"/>
              <a:ea typeface="Poppins ExtraBold"/>
              <a:cs typeface="Poppins ExtraBold"/>
              <a:sym typeface="Poppins ExtraBold"/>
            </a:endParaRPr>
          </a:p>
          <a:p>
            <a:pPr marL="457200" lvl="0" indent="-317500" algn="l" rtl="0">
              <a:lnSpc>
                <a:spcPct val="200000"/>
              </a:lnSpc>
              <a:spcBef>
                <a:spcPts val="0"/>
              </a:spcBef>
              <a:spcAft>
                <a:spcPts val="0"/>
              </a:spcAft>
              <a:buClr>
                <a:schemeClr val="lt1"/>
              </a:buClr>
              <a:buSzPts val="1400"/>
              <a:buFont typeface="Poppins ExtraBold"/>
              <a:buAutoNum type="arabicPeriod"/>
            </a:pPr>
            <a:r>
              <a:rPr lang="pt-BR">
                <a:solidFill>
                  <a:schemeClr val="lt1"/>
                </a:solidFill>
                <a:highlight>
                  <a:srgbClr val="183EFF"/>
                </a:highlight>
                <a:latin typeface="Poppins ExtraBold"/>
                <a:ea typeface="Poppins ExtraBold"/>
                <a:cs typeface="Poppins ExtraBold"/>
                <a:sym typeface="Poppins ExtraBold"/>
              </a:rPr>
              <a:t>Tecnologias Sociais e Sustentabilidade</a:t>
            </a:r>
            <a:endParaRPr>
              <a:solidFill>
                <a:schemeClr val="lt1"/>
              </a:solidFill>
              <a:highlight>
                <a:srgbClr val="183EFF"/>
              </a:highlight>
              <a:latin typeface="Poppins ExtraBold"/>
              <a:ea typeface="Poppins ExtraBold"/>
              <a:cs typeface="Poppins ExtraBold"/>
              <a:sym typeface="Poppins ExtraBold"/>
            </a:endParaRPr>
          </a:p>
          <a:p>
            <a:pPr marL="457200" lvl="0" indent="-317500" algn="l" rtl="0">
              <a:lnSpc>
                <a:spcPct val="200000"/>
              </a:lnSpc>
              <a:spcBef>
                <a:spcPts val="0"/>
              </a:spcBef>
              <a:spcAft>
                <a:spcPts val="0"/>
              </a:spcAft>
              <a:buClr>
                <a:schemeClr val="lt1"/>
              </a:buClr>
              <a:buSzPts val="1400"/>
              <a:buFont typeface="Poppins ExtraBold"/>
              <a:buAutoNum type="arabicPeriod"/>
            </a:pPr>
            <a:r>
              <a:rPr lang="pt-BR">
                <a:solidFill>
                  <a:schemeClr val="lt1"/>
                </a:solidFill>
                <a:highlight>
                  <a:srgbClr val="183EFF"/>
                </a:highlight>
                <a:latin typeface="Poppins ExtraBold"/>
                <a:ea typeface="Poppins ExtraBold"/>
                <a:cs typeface="Poppins ExtraBold"/>
                <a:sym typeface="Poppins ExtraBold"/>
              </a:rPr>
              <a:t>Proteção de Grupos Vulnerabilizados</a:t>
            </a:r>
            <a:endParaRPr>
              <a:solidFill>
                <a:schemeClr val="lt1"/>
              </a:solidFill>
              <a:highlight>
                <a:srgbClr val="183EFF"/>
              </a:highlight>
              <a:latin typeface="Poppins ExtraBold"/>
              <a:ea typeface="Poppins ExtraBold"/>
              <a:cs typeface="Poppins ExtraBold"/>
              <a:sym typeface="Poppins ExtraBold"/>
            </a:endParaRPr>
          </a:p>
          <a:p>
            <a:pPr marL="457200" lvl="0" indent="-317500" algn="l" rtl="0">
              <a:lnSpc>
                <a:spcPct val="200000"/>
              </a:lnSpc>
              <a:spcBef>
                <a:spcPts val="0"/>
              </a:spcBef>
              <a:spcAft>
                <a:spcPts val="0"/>
              </a:spcAft>
              <a:buClr>
                <a:schemeClr val="lt1"/>
              </a:buClr>
              <a:buSzPts val="1400"/>
              <a:buFont typeface="Poppins ExtraBold"/>
              <a:buAutoNum type="arabicPeriod"/>
            </a:pPr>
            <a:r>
              <a:rPr lang="pt-BR">
                <a:solidFill>
                  <a:schemeClr val="lt1"/>
                </a:solidFill>
                <a:highlight>
                  <a:srgbClr val="183EFF"/>
                </a:highlight>
                <a:latin typeface="Poppins ExtraBold"/>
                <a:ea typeface="Poppins ExtraBold"/>
                <a:cs typeface="Poppins ExtraBold"/>
                <a:sym typeface="Poppins ExtraBold"/>
              </a:rPr>
              <a:t>Esporte e Lazer Social</a:t>
            </a:r>
            <a:endParaRPr>
              <a:solidFill>
                <a:schemeClr val="lt1"/>
              </a:solidFill>
              <a:highlight>
                <a:srgbClr val="183EFF"/>
              </a:highlight>
              <a:latin typeface="Poppins ExtraBold"/>
              <a:ea typeface="Poppins ExtraBold"/>
              <a:cs typeface="Poppins ExtraBold"/>
              <a:sym typeface="Poppins ExtraBold"/>
            </a:endParaRPr>
          </a:p>
          <a:p>
            <a:pPr marL="457200" lvl="0" indent="-317500" algn="l" rtl="0">
              <a:lnSpc>
                <a:spcPct val="100000"/>
              </a:lnSpc>
              <a:spcBef>
                <a:spcPts val="0"/>
              </a:spcBef>
              <a:spcAft>
                <a:spcPts val="0"/>
              </a:spcAft>
              <a:buClr>
                <a:schemeClr val="lt1"/>
              </a:buClr>
              <a:buSzPts val="1400"/>
              <a:buFont typeface="Poppins ExtraBold"/>
              <a:buAutoNum type="arabicPeriod"/>
            </a:pPr>
            <a:r>
              <a:rPr lang="pt-BR">
                <a:solidFill>
                  <a:schemeClr val="lt1"/>
                </a:solidFill>
                <a:highlight>
                  <a:srgbClr val="183EFF"/>
                </a:highlight>
                <a:latin typeface="Poppins ExtraBold"/>
                <a:ea typeface="Poppins ExtraBold"/>
                <a:cs typeface="Poppins ExtraBold"/>
                <a:sym typeface="Poppins ExtraBold"/>
              </a:rPr>
              <a:t>Outras temáticas relacionadas ao contexto de desenvolvimento social</a:t>
            </a:r>
            <a:endParaRPr sz="1100">
              <a:solidFill>
                <a:schemeClr val="lt1"/>
              </a:solidFill>
              <a:highlight>
                <a:srgbClr val="183EFF"/>
              </a:highlight>
              <a:latin typeface="Poppins ExtraBold"/>
              <a:ea typeface="Poppins ExtraBold"/>
              <a:cs typeface="Poppins ExtraBold"/>
              <a:sym typeface="Poppins ExtraBold"/>
            </a:endParaRPr>
          </a:p>
          <a:p>
            <a:pPr marL="0" marR="0" lvl="0" indent="0" algn="l" rtl="0">
              <a:lnSpc>
                <a:spcPct val="115000"/>
              </a:lnSpc>
              <a:spcBef>
                <a:spcPts val="0"/>
              </a:spcBef>
              <a:spcAft>
                <a:spcPts val="0"/>
              </a:spcAft>
              <a:buNone/>
            </a:pPr>
            <a:endParaRPr sz="1100" b="1">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614"/>
        <p:cNvGrpSpPr/>
        <p:nvPr/>
      </p:nvGrpSpPr>
      <p:grpSpPr>
        <a:xfrm>
          <a:off x="0" y="0"/>
          <a:ext cx="0" cy="0"/>
          <a:chOff x="0" y="0"/>
          <a:chExt cx="0" cy="0"/>
        </a:xfrm>
      </p:grpSpPr>
      <p:sp>
        <p:nvSpPr>
          <p:cNvPr id="615" name="Google Shape;615;p98"/>
          <p:cNvSpPr txBox="1"/>
          <p:nvPr/>
        </p:nvSpPr>
        <p:spPr>
          <a:xfrm>
            <a:off x="3051479" y="3948350"/>
            <a:ext cx="2744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616" name="Google Shape;616;p98"/>
          <p:cNvSpPr txBox="1"/>
          <p:nvPr/>
        </p:nvSpPr>
        <p:spPr>
          <a:xfrm>
            <a:off x="707875" y="366925"/>
            <a:ext cx="7431900" cy="985200"/>
          </a:xfrm>
          <a:prstGeom prst="rect">
            <a:avLst/>
          </a:prstGeom>
          <a:noFill/>
          <a:ln>
            <a:noFill/>
          </a:ln>
        </p:spPr>
        <p:txBody>
          <a:bodyPr spcFirstLastPara="1" wrap="square" lIns="91425" tIns="91425" rIns="91425" bIns="91425" anchor="ctr" anchorCtr="0">
            <a:spAutoFit/>
          </a:bodyPr>
          <a:lstStyle/>
          <a:p>
            <a:pPr marL="0" lvl="0" indent="0" algn="ctr" rtl="0">
              <a:spcBef>
                <a:spcPts val="0"/>
              </a:spcBef>
              <a:spcAft>
                <a:spcPts val="0"/>
              </a:spcAft>
              <a:buNone/>
            </a:pPr>
            <a:r>
              <a:rPr lang="pt-BR" sz="5200" b="1">
                <a:solidFill>
                  <a:schemeClr val="lt1"/>
                </a:solidFill>
                <a:latin typeface="Space Mono"/>
                <a:ea typeface="Space Mono"/>
                <a:cs typeface="Space Mono"/>
                <a:sym typeface="Space Mono"/>
              </a:rPr>
              <a:t>leitura coletiva</a:t>
            </a:r>
            <a:endParaRPr sz="5200" b="1">
              <a:solidFill>
                <a:schemeClr val="lt1"/>
              </a:solidFill>
              <a:latin typeface="Space Mono"/>
              <a:ea typeface="Space Mono"/>
              <a:cs typeface="Space Mono"/>
              <a:sym typeface="Space Mono"/>
            </a:endParaRPr>
          </a:p>
        </p:txBody>
      </p:sp>
      <p:sp>
        <p:nvSpPr>
          <p:cNvPr id="617" name="Google Shape;617;p98"/>
          <p:cNvSpPr txBox="1"/>
          <p:nvPr/>
        </p:nvSpPr>
        <p:spPr>
          <a:xfrm>
            <a:off x="3308575" y="1634275"/>
            <a:ext cx="2314500" cy="215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2800"/>
              <a:t>⏳</a:t>
            </a:r>
            <a:endParaRPr sz="128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40000"/>
        </a:solidFill>
        <a:effectLst/>
      </p:bgPr>
    </p:bg>
    <p:spTree>
      <p:nvGrpSpPr>
        <p:cNvPr id="1" name="Shape 621"/>
        <p:cNvGrpSpPr/>
        <p:nvPr/>
      </p:nvGrpSpPr>
      <p:grpSpPr>
        <a:xfrm>
          <a:off x="0" y="0"/>
          <a:ext cx="0" cy="0"/>
          <a:chOff x="0" y="0"/>
          <a:chExt cx="0" cy="0"/>
        </a:xfrm>
      </p:grpSpPr>
      <p:sp>
        <p:nvSpPr>
          <p:cNvPr id="622" name="Google Shape;622;p99"/>
          <p:cNvSpPr/>
          <p:nvPr/>
        </p:nvSpPr>
        <p:spPr>
          <a:xfrm>
            <a:off x="0" y="0"/>
            <a:ext cx="2335800" cy="51435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3" name="Google Shape;623;p99"/>
          <p:cNvSpPr txBox="1"/>
          <p:nvPr/>
        </p:nvSpPr>
        <p:spPr>
          <a:xfrm>
            <a:off x="275925" y="2163213"/>
            <a:ext cx="16440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800" b="1">
                <a:solidFill>
                  <a:schemeClr val="lt1"/>
                </a:solidFill>
                <a:latin typeface="Space Grotesk"/>
                <a:ea typeface="Space Grotesk"/>
                <a:cs typeface="Space Grotesk"/>
                <a:sym typeface="Space Grotesk"/>
              </a:rPr>
              <a:t>1. </a:t>
            </a:r>
            <a:r>
              <a:rPr lang="pt-BR" sz="1300" b="1">
                <a:solidFill>
                  <a:schemeClr val="lt1"/>
                </a:solidFill>
                <a:latin typeface="Space Grotesk"/>
                <a:ea typeface="Space Grotesk"/>
                <a:cs typeface="Space Grotesk"/>
                <a:sym typeface="Space Grotesk"/>
              </a:rPr>
              <a:t>Alinhamento sobre projetos</a:t>
            </a:r>
            <a:endParaRPr sz="1300" b="1">
              <a:solidFill>
                <a:schemeClr val="lt1"/>
              </a:solidFill>
              <a:latin typeface="Space Grotesk"/>
              <a:ea typeface="Space Grotesk"/>
              <a:cs typeface="Space Grotesk"/>
              <a:sym typeface="Space Grotesk"/>
            </a:endParaRPr>
          </a:p>
        </p:txBody>
      </p:sp>
      <p:sp>
        <p:nvSpPr>
          <p:cNvPr id="624" name="Google Shape;624;p99"/>
          <p:cNvSpPr/>
          <p:nvPr/>
        </p:nvSpPr>
        <p:spPr>
          <a:xfrm>
            <a:off x="275275" y="401725"/>
            <a:ext cx="1689300" cy="4314600"/>
          </a:xfrm>
          <a:prstGeom prst="rect">
            <a:avLst/>
          </a:prstGeom>
          <a:noFill/>
          <a:ln w="28575" cap="flat" cmpd="sng">
            <a:solidFill>
              <a:srgbClr val="FFD400"/>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5" name="Google Shape;625;p99"/>
          <p:cNvSpPr/>
          <p:nvPr/>
        </p:nvSpPr>
        <p:spPr>
          <a:xfrm>
            <a:off x="0" y="0"/>
            <a:ext cx="9144000" cy="51435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Poppins ExtraBold"/>
              <a:ea typeface="Poppins ExtraBold"/>
              <a:cs typeface="Poppins ExtraBold"/>
              <a:sym typeface="Poppins ExtraBold"/>
            </a:endParaRPr>
          </a:p>
        </p:txBody>
      </p:sp>
      <p:sp>
        <p:nvSpPr>
          <p:cNvPr id="626" name="Google Shape;626;p99"/>
          <p:cNvSpPr txBox="1"/>
          <p:nvPr/>
        </p:nvSpPr>
        <p:spPr>
          <a:xfrm>
            <a:off x="275925" y="1266025"/>
            <a:ext cx="4482600" cy="3140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pt-BR" sz="3600">
                <a:solidFill>
                  <a:schemeClr val="lt1"/>
                </a:solidFill>
                <a:latin typeface="Poppins ExtraBold"/>
                <a:ea typeface="Poppins ExtraBold"/>
                <a:cs typeface="Poppins ExtraBold"/>
                <a:sym typeface="Poppins ExtraBold"/>
              </a:rPr>
              <a:t>3. Desenvolvimento da proposta de projeto</a:t>
            </a:r>
            <a:endParaRPr sz="3600">
              <a:solidFill>
                <a:schemeClr val="lt1"/>
              </a:solidFill>
              <a:latin typeface="Poppins ExtraBold"/>
              <a:ea typeface="Poppins ExtraBold"/>
              <a:cs typeface="Poppins ExtraBold"/>
              <a:sym typeface="Poppins ExtraBold"/>
            </a:endParaRPr>
          </a:p>
          <a:p>
            <a:pPr marL="0" lvl="0" indent="0" algn="ctr" rtl="0">
              <a:spcBef>
                <a:spcPts val="0"/>
              </a:spcBef>
              <a:spcAft>
                <a:spcPts val="0"/>
              </a:spcAft>
              <a:buNone/>
            </a:pPr>
            <a:endParaRPr sz="4800">
              <a:solidFill>
                <a:schemeClr val="lt1"/>
              </a:solidFill>
              <a:latin typeface="Poppins ExtraBold"/>
              <a:ea typeface="Poppins ExtraBold"/>
              <a:cs typeface="Poppins ExtraBold"/>
              <a:sym typeface="Poppins ExtraBo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E22FC"/>
        </a:solidFill>
        <a:effectLst/>
      </p:bgPr>
    </p:bg>
    <p:spTree>
      <p:nvGrpSpPr>
        <p:cNvPr id="1" name="Shape 630"/>
        <p:cNvGrpSpPr/>
        <p:nvPr/>
      </p:nvGrpSpPr>
      <p:grpSpPr>
        <a:xfrm>
          <a:off x="0" y="0"/>
          <a:ext cx="0" cy="0"/>
          <a:chOff x="0" y="0"/>
          <a:chExt cx="0" cy="0"/>
        </a:xfrm>
      </p:grpSpPr>
      <p:pic>
        <p:nvPicPr>
          <p:cNvPr id="631" name="Google Shape;631;p100"/>
          <p:cNvPicPr preferRelativeResize="0"/>
          <p:nvPr/>
        </p:nvPicPr>
        <p:blipFill>
          <a:blip r:embed="rId3">
            <a:alphaModFix/>
          </a:blip>
          <a:stretch>
            <a:fillRect/>
          </a:stretch>
        </p:blipFill>
        <p:spPr>
          <a:xfrm>
            <a:off x="707525" y="65375"/>
            <a:ext cx="7762525" cy="5034525"/>
          </a:xfrm>
          <a:prstGeom prst="rect">
            <a:avLst/>
          </a:prstGeom>
          <a:noFill/>
          <a:ln>
            <a:noFill/>
          </a:ln>
        </p:spPr>
      </p:pic>
      <p:sp>
        <p:nvSpPr>
          <p:cNvPr id="632" name="Google Shape;632;p100"/>
          <p:cNvSpPr/>
          <p:nvPr/>
        </p:nvSpPr>
        <p:spPr>
          <a:xfrm>
            <a:off x="6420975" y="193307"/>
            <a:ext cx="1932900" cy="3783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636"/>
        <p:cNvGrpSpPr/>
        <p:nvPr/>
      </p:nvGrpSpPr>
      <p:grpSpPr>
        <a:xfrm>
          <a:off x="0" y="0"/>
          <a:ext cx="0" cy="0"/>
          <a:chOff x="0" y="0"/>
          <a:chExt cx="0" cy="0"/>
        </a:xfrm>
      </p:grpSpPr>
      <p:sp>
        <p:nvSpPr>
          <p:cNvPr id="637" name="Google Shape;637;p101"/>
          <p:cNvSpPr txBox="1"/>
          <p:nvPr/>
        </p:nvSpPr>
        <p:spPr>
          <a:xfrm>
            <a:off x="486750" y="410650"/>
            <a:ext cx="8013000" cy="1293000"/>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pt-BR" sz="3600" b="1">
                <a:solidFill>
                  <a:schemeClr val="lt1"/>
                </a:solidFill>
                <a:latin typeface="Space Mono"/>
                <a:ea typeface="Space Mono"/>
                <a:cs typeface="Space Mono"/>
                <a:sym typeface="Space Mono"/>
              </a:rPr>
              <a:t>acordos para nossa oficina ser um sucesso 😎</a:t>
            </a:r>
            <a:endParaRPr sz="3600" b="1">
              <a:solidFill>
                <a:schemeClr val="lt1"/>
              </a:solidFill>
              <a:latin typeface="Space Mono"/>
              <a:ea typeface="Space Mono"/>
              <a:cs typeface="Space Mono"/>
              <a:sym typeface="Space Mono"/>
            </a:endParaRPr>
          </a:p>
        </p:txBody>
      </p:sp>
      <p:sp>
        <p:nvSpPr>
          <p:cNvPr id="638" name="Google Shape;638;p101"/>
          <p:cNvSpPr txBox="1"/>
          <p:nvPr/>
        </p:nvSpPr>
        <p:spPr>
          <a:xfrm>
            <a:off x="1002550" y="2090700"/>
            <a:ext cx="2887200" cy="1166100"/>
          </a:xfrm>
          <a:prstGeom prst="rect">
            <a:avLst/>
          </a:prstGeom>
          <a:noFill/>
          <a:ln>
            <a:noFill/>
          </a:ln>
        </p:spPr>
        <p:txBody>
          <a:bodyPr spcFirstLastPara="1" wrap="square" lIns="68575" tIns="68575" rIns="68575" bIns="68575" anchor="t" anchorCtr="0">
            <a:spAutoFit/>
          </a:bodyPr>
          <a:lstStyle/>
          <a:p>
            <a:pPr marL="0" lvl="0" indent="0" algn="ctr" rtl="0">
              <a:lnSpc>
                <a:spcPct val="115000"/>
              </a:lnSpc>
              <a:spcBef>
                <a:spcPts val="0"/>
              </a:spcBef>
              <a:spcAft>
                <a:spcPts val="0"/>
              </a:spcAft>
              <a:buClr>
                <a:schemeClr val="dk1"/>
              </a:buClr>
              <a:buSzPts val="1100"/>
              <a:buFont typeface="Arial"/>
              <a:buNone/>
            </a:pPr>
            <a:r>
              <a:rPr lang="pt-BR" sz="1500">
                <a:solidFill>
                  <a:schemeClr val="lt1"/>
                </a:solidFill>
                <a:highlight>
                  <a:srgbClr val="00D000"/>
                </a:highlight>
                <a:latin typeface="Poppins ExtraBold"/>
                <a:ea typeface="Poppins ExtraBold"/>
                <a:cs typeface="Poppins ExtraBold"/>
                <a:sym typeface="Poppins ExtraBold"/>
              </a:rPr>
              <a:t>1. respeitar o tempo para darmos conta de toda a construção</a:t>
            </a:r>
            <a:endParaRPr sz="1500">
              <a:solidFill>
                <a:schemeClr val="lt1"/>
              </a:solidFill>
              <a:highlight>
                <a:srgbClr val="00D000"/>
              </a:highlight>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500">
              <a:solidFill>
                <a:schemeClr val="lt1"/>
              </a:solidFill>
              <a:highlight>
                <a:srgbClr val="00D000"/>
              </a:highlight>
              <a:latin typeface="Poppins ExtraBold"/>
              <a:ea typeface="Poppins ExtraBold"/>
              <a:cs typeface="Poppins ExtraBold"/>
              <a:sym typeface="Poppins ExtraBold"/>
            </a:endParaRPr>
          </a:p>
        </p:txBody>
      </p:sp>
      <p:sp>
        <p:nvSpPr>
          <p:cNvPr id="639" name="Google Shape;639;p101"/>
          <p:cNvSpPr txBox="1"/>
          <p:nvPr/>
        </p:nvSpPr>
        <p:spPr>
          <a:xfrm>
            <a:off x="5366700" y="3606550"/>
            <a:ext cx="2616900" cy="1166100"/>
          </a:xfrm>
          <a:prstGeom prst="rect">
            <a:avLst/>
          </a:prstGeom>
          <a:noFill/>
          <a:ln>
            <a:noFill/>
          </a:ln>
        </p:spPr>
        <p:txBody>
          <a:bodyPr spcFirstLastPara="1" wrap="square" lIns="68575" tIns="68575" rIns="68575" bIns="68575" anchor="t" anchorCtr="0">
            <a:spAutoFit/>
          </a:bodyPr>
          <a:lstStyle/>
          <a:p>
            <a:pPr marL="0" lvl="0" indent="0" algn="ctr" rtl="0">
              <a:lnSpc>
                <a:spcPct val="115000"/>
              </a:lnSpc>
              <a:spcBef>
                <a:spcPts val="0"/>
              </a:spcBef>
              <a:spcAft>
                <a:spcPts val="0"/>
              </a:spcAft>
              <a:buNone/>
            </a:pPr>
            <a:r>
              <a:rPr lang="pt-BR" sz="1500">
                <a:solidFill>
                  <a:schemeClr val="lt1"/>
                </a:solidFill>
                <a:highlight>
                  <a:srgbClr val="00D000"/>
                </a:highlight>
                <a:latin typeface="Poppins ExtraBold"/>
                <a:ea typeface="Poppins ExtraBold"/>
                <a:cs typeface="Poppins ExtraBold"/>
                <a:sym typeface="Poppins ExtraBold"/>
              </a:rPr>
              <a:t>4. vamos usar post-its para registrar nossas construções no painel</a:t>
            </a:r>
            <a:endParaRPr sz="1500">
              <a:solidFill>
                <a:schemeClr val="lt1"/>
              </a:solidFill>
              <a:highlight>
                <a:srgbClr val="00D000"/>
              </a:highlight>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500">
              <a:solidFill>
                <a:schemeClr val="lt1"/>
              </a:solidFill>
              <a:highlight>
                <a:srgbClr val="00D000"/>
              </a:highlight>
              <a:latin typeface="Poppins ExtraBold"/>
              <a:ea typeface="Poppins ExtraBold"/>
              <a:cs typeface="Poppins ExtraBold"/>
              <a:sym typeface="Poppins ExtraBold"/>
            </a:endParaRPr>
          </a:p>
        </p:txBody>
      </p:sp>
      <p:sp>
        <p:nvSpPr>
          <p:cNvPr id="640" name="Google Shape;640;p101"/>
          <p:cNvSpPr txBox="1"/>
          <p:nvPr/>
        </p:nvSpPr>
        <p:spPr>
          <a:xfrm>
            <a:off x="1120300" y="3562975"/>
            <a:ext cx="2651700" cy="900300"/>
          </a:xfrm>
          <a:prstGeom prst="rect">
            <a:avLst/>
          </a:prstGeom>
          <a:noFill/>
          <a:ln>
            <a:noFill/>
          </a:ln>
        </p:spPr>
        <p:txBody>
          <a:bodyPr spcFirstLastPara="1" wrap="square" lIns="68575" tIns="68575" rIns="68575" bIns="68575" anchor="t" anchorCtr="0">
            <a:spAutoFit/>
          </a:bodyPr>
          <a:lstStyle/>
          <a:p>
            <a:pPr marL="0" lvl="0" indent="0" algn="ctr" rtl="0">
              <a:lnSpc>
                <a:spcPct val="115000"/>
              </a:lnSpc>
              <a:spcBef>
                <a:spcPts val="0"/>
              </a:spcBef>
              <a:spcAft>
                <a:spcPts val="0"/>
              </a:spcAft>
              <a:buNone/>
            </a:pPr>
            <a:r>
              <a:rPr lang="pt-BR" sz="1500">
                <a:solidFill>
                  <a:schemeClr val="lt1"/>
                </a:solidFill>
                <a:highlight>
                  <a:srgbClr val="00D000"/>
                </a:highlight>
                <a:latin typeface="Poppins ExtraBold"/>
                <a:ea typeface="Poppins ExtraBold"/>
                <a:cs typeface="Poppins ExtraBold"/>
                <a:sym typeface="Poppins ExtraBold"/>
              </a:rPr>
              <a:t>2. trabalharemos com o painel impresso que está com cada grupo</a:t>
            </a:r>
            <a:endParaRPr sz="1500">
              <a:solidFill>
                <a:schemeClr val="lt1"/>
              </a:solidFill>
              <a:highlight>
                <a:srgbClr val="00D000"/>
              </a:highlight>
              <a:latin typeface="Poppins ExtraBold"/>
              <a:ea typeface="Poppins ExtraBold"/>
              <a:cs typeface="Poppins ExtraBold"/>
              <a:sym typeface="Poppins ExtraBold"/>
            </a:endParaRPr>
          </a:p>
        </p:txBody>
      </p:sp>
      <p:sp>
        <p:nvSpPr>
          <p:cNvPr id="641" name="Google Shape;641;p101"/>
          <p:cNvSpPr txBox="1"/>
          <p:nvPr/>
        </p:nvSpPr>
        <p:spPr>
          <a:xfrm>
            <a:off x="5331900" y="2090700"/>
            <a:ext cx="2651700" cy="1166100"/>
          </a:xfrm>
          <a:prstGeom prst="rect">
            <a:avLst/>
          </a:prstGeom>
          <a:noFill/>
          <a:ln>
            <a:noFill/>
          </a:ln>
        </p:spPr>
        <p:txBody>
          <a:bodyPr spcFirstLastPara="1" wrap="square" lIns="68575" tIns="68575" rIns="68575" bIns="68575" anchor="t" anchorCtr="0">
            <a:spAutoFit/>
          </a:bodyPr>
          <a:lstStyle/>
          <a:p>
            <a:pPr marL="0" lvl="0" indent="0" algn="ctr" rtl="0">
              <a:lnSpc>
                <a:spcPct val="115000"/>
              </a:lnSpc>
              <a:spcBef>
                <a:spcPts val="0"/>
              </a:spcBef>
              <a:spcAft>
                <a:spcPts val="0"/>
              </a:spcAft>
              <a:buNone/>
            </a:pPr>
            <a:r>
              <a:rPr lang="pt-BR" sz="1500">
                <a:solidFill>
                  <a:schemeClr val="lt1"/>
                </a:solidFill>
                <a:highlight>
                  <a:srgbClr val="00D000"/>
                </a:highlight>
                <a:latin typeface="Poppins ExtraBold"/>
                <a:ea typeface="Poppins ExtraBold"/>
                <a:cs typeface="Poppins ExtraBold"/>
                <a:sym typeface="Poppins ExtraBold"/>
              </a:rPr>
              <a:t>3. vamos trabalhar por etapas, então, só preencha no painel o que fizer parte da etapa</a:t>
            </a:r>
            <a:endParaRPr sz="1500">
              <a:solidFill>
                <a:schemeClr val="lt1"/>
              </a:solidFill>
              <a:highlight>
                <a:srgbClr val="00D000"/>
              </a:highlight>
              <a:latin typeface="Poppins ExtraBold"/>
              <a:ea typeface="Poppins ExtraBold"/>
              <a:cs typeface="Poppins ExtraBold"/>
              <a:sym typeface="Poppins ExtraBo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645"/>
        <p:cNvGrpSpPr/>
        <p:nvPr/>
      </p:nvGrpSpPr>
      <p:grpSpPr>
        <a:xfrm>
          <a:off x="0" y="0"/>
          <a:ext cx="0" cy="0"/>
          <a:chOff x="0" y="0"/>
          <a:chExt cx="0" cy="0"/>
        </a:xfrm>
      </p:grpSpPr>
      <p:sp>
        <p:nvSpPr>
          <p:cNvPr id="646" name="Google Shape;646;p102"/>
          <p:cNvSpPr txBox="1"/>
          <p:nvPr/>
        </p:nvSpPr>
        <p:spPr>
          <a:xfrm>
            <a:off x="1166300" y="1088000"/>
            <a:ext cx="77403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4700">
                <a:solidFill>
                  <a:schemeClr val="lt1"/>
                </a:solidFill>
                <a:latin typeface="Poppins ExtraBold"/>
                <a:ea typeface="Poppins ExtraBold"/>
                <a:cs typeface="Poppins ExtraBold"/>
                <a:sym typeface="Poppins ExtraBold"/>
              </a:rPr>
              <a:t>Pensando sobre o que fazer de forma ampla:</a:t>
            </a:r>
            <a:r>
              <a:rPr lang="pt-BR" sz="4700" b="1">
                <a:solidFill>
                  <a:schemeClr val="lt1"/>
                </a:solidFill>
                <a:latin typeface="Space Grotesk"/>
                <a:ea typeface="Space Grotesk"/>
                <a:cs typeface="Space Grotesk"/>
                <a:sym typeface="Space Grotesk"/>
              </a:rPr>
              <a:t> </a:t>
            </a:r>
            <a:r>
              <a:rPr lang="pt-BR" sz="4700" b="1">
                <a:solidFill>
                  <a:schemeClr val="lt1"/>
                </a:solidFill>
                <a:latin typeface="Space Mono"/>
                <a:ea typeface="Space Mono"/>
                <a:cs typeface="Space Mono"/>
                <a:sym typeface="Space Mono"/>
              </a:rPr>
              <a:t>um toró de ideias</a:t>
            </a:r>
            <a:r>
              <a:rPr lang="pt-BR" sz="5600"/>
              <a:t>⚡</a:t>
            </a:r>
            <a:endParaRPr sz="5600" b="1">
              <a:solidFill>
                <a:schemeClr val="lt1"/>
              </a:solidFill>
              <a:latin typeface="Space Mono"/>
              <a:ea typeface="Space Mono"/>
              <a:cs typeface="Space Mono"/>
              <a:sym typeface="Space Mono"/>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650"/>
        <p:cNvGrpSpPr/>
        <p:nvPr/>
      </p:nvGrpSpPr>
      <p:grpSpPr>
        <a:xfrm>
          <a:off x="0" y="0"/>
          <a:ext cx="0" cy="0"/>
          <a:chOff x="0" y="0"/>
          <a:chExt cx="0" cy="0"/>
        </a:xfrm>
      </p:grpSpPr>
      <p:sp>
        <p:nvSpPr>
          <p:cNvPr id="651" name="Google Shape;651;p103"/>
          <p:cNvSpPr txBox="1"/>
          <p:nvPr/>
        </p:nvSpPr>
        <p:spPr>
          <a:xfrm>
            <a:off x="872575" y="1046875"/>
            <a:ext cx="4664700" cy="3589500"/>
          </a:xfrm>
          <a:prstGeom prst="rect">
            <a:avLst/>
          </a:prstGeom>
          <a:noFill/>
          <a:ln>
            <a:noFill/>
          </a:ln>
        </p:spPr>
        <p:txBody>
          <a:bodyPr spcFirstLastPara="1" wrap="square" lIns="91425" tIns="91425" rIns="91425" bIns="91425" anchor="t" anchorCtr="0">
            <a:spAutoFit/>
          </a:bodyPr>
          <a:lstStyle/>
          <a:p>
            <a:pPr marL="457200" lvl="0" indent="-406400" algn="l" rtl="0">
              <a:lnSpc>
                <a:spcPct val="115000"/>
              </a:lnSpc>
              <a:spcBef>
                <a:spcPts val="0"/>
              </a:spcBef>
              <a:spcAft>
                <a:spcPts val="0"/>
              </a:spcAft>
              <a:buClr>
                <a:schemeClr val="lt1"/>
              </a:buClr>
              <a:buSzPts val="2800"/>
              <a:buFont typeface="Poppins ExtraBold"/>
              <a:buAutoNum type="arabicPeriod"/>
            </a:pPr>
            <a:r>
              <a:rPr lang="pt-BR" sz="2800">
                <a:solidFill>
                  <a:schemeClr val="lt1"/>
                </a:solidFill>
                <a:latin typeface="Poppins ExtraBold"/>
                <a:ea typeface="Poppins ExtraBold"/>
                <a:cs typeface="Poppins ExtraBold"/>
                <a:sym typeface="Poppins ExtraBold"/>
              </a:rPr>
              <a:t>O que fazer?</a:t>
            </a:r>
            <a:endParaRPr sz="2800">
              <a:solidFill>
                <a:schemeClr val="lt1"/>
              </a:solidFill>
              <a:latin typeface="Poppins ExtraBold"/>
              <a:ea typeface="Poppins ExtraBold"/>
              <a:cs typeface="Poppins ExtraBold"/>
              <a:sym typeface="Poppins ExtraBold"/>
            </a:endParaRPr>
          </a:p>
          <a:p>
            <a:pPr marL="457200" lvl="0" indent="-406400" algn="l" rtl="0">
              <a:lnSpc>
                <a:spcPct val="115000"/>
              </a:lnSpc>
              <a:spcBef>
                <a:spcPts val="0"/>
              </a:spcBef>
              <a:spcAft>
                <a:spcPts val="0"/>
              </a:spcAft>
              <a:buClr>
                <a:schemeClr val="lt1"/>
              </a:buClr>
              <a:buSzPts val="2800"/>
              <a:buFont typeface="Poppins ExtraBold"/>
              <a:buAutoNum type="arabicPeriod"/>
            </a:pPr>
            <a:r>
              <a:rPr lang="pt-BR" sz="2800">
                <a:solidFill>
                  <a:schemeClr val="lt1"/>
                </a:solidFill>
                <a:latin typeface="Poppins ExtraBold"/>
                <a:ea typeface="Poppins ExtraBold"/>
                <a:cs typeface="Poppins ExtraBold"/>
                <a:sym typeface="Poppins ExtraBold"/>
              </a:rPr>
              <a:t>Por que fazer?</a:t>
            </a:r>
            <a:endParaRPr sz="2800">
              <a:solidFill>
                <a:schemeClr val="lt1"/>
              </a:solidFill>
              <a:latin typeface="Poppins ExtraBold"/>
              <a:ea typeface="Poppins ExtraBold"/>
              <a:cs typeface="Poppins ExtraBold"/>
              <a:sym typeface="Poppins ExtraBold"/>
            </a:endParaRPr>
          </a:p>
          <a:p>
            <a:pPr marL="457200" lvl="0" indent="-406400" algn="l" rtl="0">
              <a:lnSpc>
                <a:spcPct val="115000"/>
              </a:lnSpc>
              <a:spcBef>
                <a:spcPts val="0"/>
              </a:spcBef>
              <a:spcAft>
                <a:spcPts val="0"/>
              </a:spcAft>
              <a:buClr>
                <a:schemeClr val="lt1"/>
              </a:buClr>
              <a:buSzPts val="2800"/>
              <a:buFont typeface="Poppins ExtraBold"/>
              <a:buAutoNum type="arabicPeriod"/>
            </a:pPr>
            <a:r>
              <a:rPr lang="pt-BR" sz="2800">
                <a:solidFill>
                  <a:schemeClr val="lt1"/>
                </a:solidFill>
                <a:latin typeface="Poppins ExtraBold"/>
                <a:ea typeface="Poppins ExtraBold"/>
                <a:cs typeface="Poppins ExtraBold"/>
                <a:sym typeface="Poppins ExtraBold"/>
              </a:rPr>
              <a:t>Onde fazer?</a:t>
            </a:r>
            <a:endParaRPr sz="2800">
              <a:solidFill>
                <a:schemeClr val="lt1"/>
              </a:solidFill>
              <a:latin typeface="Poppins ExtraBold"/>
              <a:ea typeface="Poppins ExtraBold"/>
              <a:cs typeface="Poppins ExtraBold"/>
              <a:sym typeface="Poppins ExtraBold"/>
            </a:endParaRPr>
          </a:p>
          <a:p>
            <a:pPr marL="457200" lvl="0" indent="-406400" algn="l" rtl="0">
              <a:lnSpc>
                <a:spcPct val="115000"/>
              </a:lnSpc>
              <a:spcBef>
                <a:spcPts val="0"/>
              </a:spcBef>
              <a:spcAft>
                <a:spcPts val="0"/>
              </a:spcAft>
              <a:buClr>
                <a:schemeClr val="lt1"/>
              </a:buClr>
              <a:buSzPts val="2800"/>
              <a:buFont typeface="Poppins ExtraBold"/>
              <a:buAutoNum type="arabicPeriod"/>
            </a:pPr>
            <a:r>
              <a:rPr lang="pt-BR" sz="2800">
                <a:solidFill>
                  <a:schemeClr val="lt1"/>
                </a:solidFill>
                <a:latin typeface="Poppins ExtraBold"/>
                <a:ea typeface="Poppins ExtraBold"/>
                <a:cs typeface="Poppins ExtraBold"/>
                <a:sym typeface="Poppins ExtraBold"/>
              </a:rPr>
              <a:t>Quando fazer?</a:t>
            </a:r>
            <a:endParaRPr sz="2800">
              <a:solidFill>
                <a:schemeClr val="lt1"/>
              </a:solidFill>
              <a:latin typeface="Poppins ExtraBold"/>
              <a:ea typeface="Poppins ExtraBold"/>
              <a:cs typeface="Poppins ExtraBold"/>
              <a:sym typeface="Poppins ExtraBold"/>
            </a:endParaRPr>
          </a:p>
          <a:p>
            <a:pPr marL="457200" lvl="0" indent="-406400" algn="l" rtl="0">
              <a:lnSpc>
                <a:spcPct val="115000"/>
              </a:lnSpc>
              <a:spcBef>
                <a:spcPts val="0"/>
              </a:spcBef>
              <a:spcAft>
                <a:spcPts val="0"/>
              </a:spcAft>
              <a:buClr>
                <a:schemeClr val="lt1"/>
              </a:buClr>
              <a:buSzPts val="2800"/>
              <a:buFont typeface="Poppins ExtraBold"/>
              <a:buAutoNum type="arabicPeriod"/>
            </a:pPr>
            <a:r>
              <a:rPr lang="pt-BR" sz="2800">
                <a:solidFill>
                  <a:schemeClr val="lt1"/>
                </a:solidFill>
                <a:latin typeface="Poppins ExtraBold"/>
                <a:ea typeface="Poppins ExtraBold"/>
                <a:cs typeface="Poppins ExtraBold"/>
                <a:sym typeface="Poppins ExtraBold"/>
              </a:rPr>
              <a:t>Quem irá fazer?</a:t>
            </a:r>
            <a:endParaRPr sz="2800">
              <a:solidFill>
                <a:schemeClr val="lt1"/>
              </a:solidFill>
              <a:latin typeface="Poppins ExtraBold"/>
              <a:ea typeface="Poppins ExtraBold"/>
              <a:cs typeface="Poppins ExtraBold"/>
              <a:sym typeface="Poppins ExtraBold"/>
            </a:endParaRPr>
          </a:p>
          <a:p>
            <a:pPr marL="457200" lvl="0" indent="-406400" algn="l" rtl="0">
              <a:lnSpc>
                <a:spcPct val="115000"/>
              </a:lnSpc>
              <a:spcBef>
                <a:spcPts val="0"/>
              </a:spcBef>
              <a:spcAft>
                <a:spcPts val="0"/>
              </a:spcAft>
              <a:buClr>
                <a:schemeClr val="lt1"/>
              </a:buClr>
              <a:buSzPts val="2800"/>
              <a:buFont typeface="Poppins ExtraBold"/>
              <a:buAutoNum type="arabicPeriod"/>
            </a:pPr>
            <a:r>
              <a:rPr lang="pt-BR" sz="2800">
                <a:solidFill>
                  <a:schemeClr val="lt1"/>
                </a:solidFill>
                <a:latin typeface="Poppins ExtraBold"/>
                <a:ea typeface="Poppins ExtraBold"/>
                <a:cs typeface="Poppins ExtraBold"/>
                <a:sym typeface="Poppins ExtraBold"/>
              </a:rPr>
              <a:t>Como fazer?</a:t>
            </a:r>
            <a:endParaRPr sz="2800">
              <a:solidFill>
                <a:schemeClr val="lt1"/>
              </a:solidFill>
              <a:latin typeface="Poppins ExtraBold"/>
              <a:ea typeface="Poppins ExtraBold"/>
              <a:cs typeface="Poppins ExtraBold"/>
              <a:sym typeface="Poppins ExtraBold"/>
            </a:endParaRPr>
          </a:p>
          <a:p>
            <a:pPr marL="457200" lvl="0" indent="-406400" algn="l" rtl="0">
              <a:lnSpc>
                <a:spcPct val="115000"/>
              </a:lnSpc>
              <a:spcBef>
                <a:spcPts val="0"/>
              </a:spcBef>
              <a:spcAft>
                <a:spcPts val="0"/>
              </a:spcAft>
              <a:buClr>
                <a:schemeClr val="lt1"/>
              </a:buClr>
              <a:buSzPts val="2800"/>
              <a:buFont typeface="Poppins ExtraBold"/>
              <a:buAutoNum type="arabicPeriod"/>
            </a:pPr>
            <a:r>
              <a:rPr lang="pt-BR" sz="2800">
                <a:solidFill>
                  <a:schemeClr val="lt1"/>
                </a:solidFill>
                <a:latin typeface="Poppins ExtraBold"/>
                <a:ea typeface="Poppins ExtraBold"/>
                <a:cs typeface="Poppins ExtraBold"/>
                <a:sym typeface="Poppins ExtraBold"/>
              </a:rPr>
              <a:t>Quanto preciso?</a:t>
            </a:r>
            <a:endParaRPr sz="2800">
              <a:solidFill>
                <a:schemeClr val="lt1"/>
              </a:solidFill>
              <a:latin typeface="Poppins ExtraBold"/>
              <a:ea typeface="Poppins ExtraBold"/>
              <a:cs typeface="Poppins ExtraBold"/>
              <a:sym typeface="Poppins ExtraBold"/>
            </a:endParaRPr>
          </a:p>
        </p:txBody>
      </p:sp>
      <p:sp>
        <p:nvSpPr>
          <p:cNvPr id="652" name="Google Shape;652;p103"/>
          <p:cNvSpPr txBox="1"/>
          <p:nvPr/>
        </p:nvSpPr>
        <p:spPr>
          <a:xfrm>
            <a:off x="791625" y="445325"/>
            <a:ext cx="70209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2000" b="1">
                <a:solidFill>
                  <a:schemeClr val="lt1"/>
                </a:solidFill>
                <a:latin typeface="Space Mono"/>
                <a:ea typeface="Space Mono"/>
                <a:cs typeface="Space Mono"/>
                <a:sym typeface="Space Mono"/>
              </a:rPr>
              <a:t>EM CONJUNTO, DIALOGUEM BREVEMENTE SOBRE:</a:t>
            </a:r>
            <a:endParaRPr sz="2000" b="1">
              <a:solidFill>
                <a:schemeClr val="lt1"/>
              </a:solidFill>
              <a:latin typeface="Space Mono"/>
              <a:ea typeface="Space Mono"/>
              <a:cs typeface="Space Mono"/>
              <a:sym typeface="Space Mono"/>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56"/>
        <p:cNvGrpSpPr/>
        <p:nvPr/>
      </p:nvGrpSpPr>
      <p:grpSpPr>
        <a:xfrm>
          <a:off x="0" y="0"/>
          <a:ext cx="0" cy="0"/>
          <a:chOff x="0" y="0"/>
          <a:chExt cx="0" cy="0"/>
        </a:xfrm>
      </p:grpSpPr>
      <p:pic>
        <p:nvPicPr>
          <p:cNvPr id="657" name="Google Shape;657;p104"/>
          <p:cNvPicPr preferRelativeResize="0"/>
          <p:nvPr/>
        </p:nvPicPr>
        <p:blipFill>
          <a:blip r:embed="rId3">
            <a:alphaModFix/>
          </a:blip>
          <a:stretch>
            <a:fillRect/>
          </a:stretch>
        </p:blipFill>
        <p:spPr>
          <a:xfrm>
            <a:off x="843450" y="110075"/>
            <a:ext cx="7457101" cy="4836450"/>
          </a:xfrm>
          <a:prstGeom prst="rect">
            <a:avLst/>
          </a:prstGeom>
          <a:noFill/>
          <a:ln>
            <a:noFill/>
          </a:ln>
        </p:spPr>
      </p:pic>
      <p:sp>
        <p:nvSpPr>
          <p:cNvPr id="658" name="Google Shape;658;p104"/>
          <p:cNvSpPr/>
          <p:nvPr/>
        </p:nvSpPr>
        <p:spPr>
          <a:xfrm>
            <a:off x="721775" y="459325"/>
            <a:ext cx="1375800" cy="4540200"/>
          </a:xfrm>
          <a:prstGeom prst="rect">
            <a:avLst/>
          </a:prstGeom>
          <a:noFill/>
          <a:ln w="2857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9" name="Google Shape;659;p104"/>
          <p:cNvSpPr/>
          <p:nvPr/>
        </p:nvSpPr>
        <p:spPr>
          <a:xfrm>
            <a:off x="6331075" y="228075"/>
            <a:ext cx="1848300" cy="377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663"/>
        <p:cNvGrpSpPr/>
        <p:nvPr/>
      </p:nvGrpSpPr>
      <p:grpSpPr>
        <a:xfrm>
          <a:off x="0" y="0"/>
          <a:ext cx="0" cy="0"/>
          <a:chOff x="0" y="0"/>
          <a:chExt cx="0" cy="0"/>
        </a:xfrm>
      </p:grpSpPr>
      <p:sp>
        <p:nvSpPr>
          <p:cNvPr id="664" name="Google Shape;664;p105"/>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665" name="Google Shape;665;p105"/>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4200" b="1" i="1">
                <a:solidFill>
                  <a:schemeClr val="lt1"/>
                </a:solidFill>
                <a:latin typeface="Space Mono"/>
                <a:ea typeface="Space Mono"/>
                <a:cs typeface="Space Mono"/>
                <a:sym typeface="Space Mono"/>
              </a:rPr>
              <a:t>toró de ideias</a:t>
            </a:r>
            <a:r>
              <a:rPr lang="pt-BR" sz="5600">
                <a:solidFill>
                  <a:schemeClr val="dk1"/>
                </a:solidFill>
              </a:rPr>
              <a:t>⚡</a:t>
            </a:r>
            <a:endParaRPr sz="4200" b="1" i="1">
              <a:solidFill>
                <a:schemeClr val="lt1"/>
              </a:solidFill>
              <a:latin typeface="Space Mono"/>
              <a:ea typeface="Space Mono"/>
              <a:cs typeface="Space Mono"/>
              <a:sym typeface="Space Mono"/>
            </a:endParaRPr>
          </a:p>
        </p:txBody>
      </p:sp>
      <p:sp>
        <p:nvSpPr>
          <p:cNvPr id="666" name="Google Shape;666;p105"/>
          <p:cNvSpPr txBox="1"/>
          <p:nvPr/>
        </p:nvSpPr>
        <p:spPr>
          <a:xfrm>
            <a:off x="4246676" y="1755050"/>
            <a:ext cx="2378700" cy="224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13400"/>
              <a:t>⏳</a:t>
            </a:r>
            <a:endParaRPr sz="13400"/>
          </a:p>
        </p:txBody>
      </p:sp>
      <p:sp>
        <p:nvSpPr>
          <p:cNvPr id="667" name="Google Shape;667;p105"/>
          <p:cNvSpPr txBox="1"/>
          <p:nvPr/>
        </p:nvSpPr>
        <p:spPr>
          <a:xfrm>
            <a:off x="2201313" y="1874300"/>
            <a:ext cx="2252100" cy="2008800"/>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0"/>
              </a:spcBef>
              <a:spcAft>
                <a:spcPts val="0"/>
              </a:spcAft>
              <a:buClr>
                <a:schemeClr val="lt1"/>
              </a:buClr>
              <a:buSzPts val="1500"/>
              <a:buFont typeface="Poppins"/>
              <a:buAutoNum type="arabicPeriod"/>
            </a:pPr>
            <a:r>
              <a:rPr lang="pt-BR" sz="1500">
                <a:solidFill>
                  <a:schemeClr val="lt1"/>
                </a:solidFill>
                <a:latin typeface="Poppins"/>
                <a:ea typeface="Poppins"/>
                <a:cs typeface="Poppins"/>
                <a:sym typeface="Poppins"/>
              </a:rPr>
              <a:t>O que fazer?</a:t>
            </a:r>
            <a:endParaRPr sz="1500">
              <a:solidFill>
                <a:schemeClr val="lt1"/>
              </a:solidFill>
              <a:latin typeface="Poppins"/>
              <a:ea typeface="Poppins"/>
              <a:cs typeface="Poppins"/>
              <a:sym typeface="Poppins"/>
            </a:endParaRPr>
          </a:p>
          <a:p>
            <a:pPr marL="457200" lvl="0" indent="-323850" algn="l" rtl="0">
              <a:lnSpc>
                <a:spcPct val="115000"/>
              </a:lnSpc>
              <a:spcBef>
                <a:spcPts val="0"/>
              </a:spcBef>
              <a:spcAft>
                <a:spcPts val="0"/>
              </a:spcAft>
              <a:buClr>
                <a:schemeClr val="lt1"/>
              </a:buClr>
              <a:buSzPts val="1500"/>
              <a:buFont typeface="Poppins"/>
              <a:buAutoNum type="arabicPeriod"/>
            </a:pPr>
            <a:r>
              <a:rPr lang="pt-BR" sz="1500">
                <a:solidFill>
                  <a:schemeClr val="lt1"/>
                </a:solidFill>
                <a:latin typeface="Poppins"/>
                <a:ea typeface="Poppins"/>
                <a:cs typeface="Poppins"/>
                <a:sym typeface="Poppins"/>
              </a:rPr>
              <a:t>Por que fazer?</a:t>
            </a:r>
            <a:endParaRPr sz="1500">
              <a:solidFill>
                <a:schemeClr val="lt1"/>
              </a:solidFill>
              <a:latin typeface="Poppins"/>
              <a:ea typeface="Poppins"/>
              <a:cs typeface="Poppins"/>
              <a:sym typeface="Poppins"/>
            </a:endParaRPr>
          </a:p>
          <a:p>
            <a:pPr marL="457200" lvl="0" indent="-323850" algn="l" rtl="0">
              <a:lnSpc>
                <a:spcPct val="115000"/>
              </a:lnSpc>
              <a:spcBef>
                <a:spcPts val="0"/>
              </a:spcBef>
              <a:spcAft>
                <a:spcPts val="0"/>
              </a:spcAft>
              <a:buClr>
                <a:schemeClr val="lt1"/>
              </a:buClr>
              <a:buSzPts val="1500"/>
              <a:buFont typeface="Poppins"/>
              <a:buAutoNum type="arabicPeriod"/>
            </a:pPr>
            <a:r>
              <a:rPr lang="pt-BR" sz="1500">
                <a:solidFill>
                  <a:schemeClr val="lt1"/>
                </a:solidFill>
                <a:latin typeface="Poppins"/>
                <a:ea typeface="Poppins"/>
                <a:cs typeface="Poppins"/>
                <a:sym typeface="Poppins"/>
              </a:rPr>
              <a:t>Onde fazer?</a:t>
            </a:r>
            <a:endParaRPr sz="1500">
              <a:solidFill>
                <a:schemeClr val="lt1"/>
              </a:solidFill>
              <a:latin typeface="Poppins"/>
              <a:ea typeface="Poppins"/>
              <a:cs typeface="Poppins"/>
              <a:sym typeface="Poppins"/>
            </a:endParaRPr>
          </a:p>
          <a:p>
            <a:pPr marL="457200" lvl="0" indent="-323850" algn="l" rtl="0">
              <a:lnSpc>
                <a:spcPct val="115000"/>
              </a:lnSpc>
              <a:spcBef>
                <a:spcPts val="0"/>
              </a:spcBef>
              <a:spcAft>
                <a:spcPts val="0"/>
              </a:spcAft>
              <a:buClr>
                <a:schemeClr val="lt1"/>
              </a:buClr>
              <a:buSzPts val="1500"/>
              <a:buFont typeface="Poppins"/>
              <a:buAutoNum type="arabicPeriod"/>
            </a:pPr>
            <a:r>
              <a:rPr lang="pt-BR" sz="1500">
                <a:solidFill>
                  <a:schemeClr val="lt1"/>
                </a:solidFill>
                <a:latin typeface="Poppins"/>
                <a:ea typeface="Poppins"/>
                <a:cs typeface="Poppins"/>
                <a:sym typeface="Poppins"/>
              </a:rPr>
              <a:t>Quando fazer?</a:t>
            </a:r>
            <a:endParaRPr sz="1500">
              <a:solidFill>
                <a:schemeClr val="lt1"/>
              </a:solidFill>
              <a:latin typeface="Poppins"/>
              <a:ea typeface="Poppins"/>
              <a:cs typeface="Poppins"/>
              <a:sym typeface="Poppins"/>
            </a:endParaRPr>
          </a:p>
          <a:p>
            <a:pPr marL="457200" lvl="0" indent="-323850" algn="l" rtl="0">
              <a:lnSpc>
                <a:spcPct val="115000"/>
              </a:lnSpc>
              <a:spcBef>
                <a:spcPts val="0"/>
              </a:spcBef>
              <a:spcAft>
                <a:spcPts val="0"/>
              </a:spcAft>
              <a:buClr>
                <a:schemeClr val="lt1"/>
              </a:buClr>
              <a:buSzPts val="1500"/>
              <a:buFont typeface="Poppins"/>
              <a:buAutoNum type="arabicPeriod"/>
            </a:pPr>
            <a:r>
              <a:rPr lang="pt-BR" sz="1500">
                <a:solidFill>
                  <a:schemeClr val="lt1"/>
                </a:solidFill>
                <a:latin typeface="Poppins"/>
                <a:ea typeface="Poppins"/>
                <a:cs typeface="Poppins"/>
                <a:sym typeface="Poppins"/>
              </a:rPr>
              <a:t>Quem irá fazer?</a:t>
            </a:r>
            <a:endParaRPr sz="1500">
              <a:solidFill>
                <a:schemeClr val="lt1"/>
              </a:solidFill>
              <a:latin typeface="Poppins"/>
              <a:ea typeface="Poppins"/>
              <a:cs typeface="Poppins"/>
              <a:sym typeface="Poppins"/>
            </a:endParaRPr>
          </a:p>
          <a:p>
            <a:pPr marL="457200" lvl="0" indent="-323850" algn="l" rtl="0">
              <a:lnSpc>
                <a:spcPct val="115000"/>
              </a:lnSpc>
              <a:spcBef>
                <a:spcPts val="0"/>
              </a:spcBef>
              <a:spcAft>
                <a:spcPts val="0"/>
              </a:spcAft>
              <a:buClr>
                <a:schemeClr val="lt1"/>
              </a:buClr>
              <a:buSzPts val="1500"/>
              <a:buFont typeface="Poppins"/>
              <a:buAutoNum type="arabicPeriod"/>
            </a:pPr>
            <a:r>
              <a:rPr lang="pt-BR" sz="1500">
                <a:solidFill>
                  <a:schemeClr val="lt1"/>
                </a:solidFill>
                <a:latin typeface="Poppins"/>
                <a:ea typeface="Poppins"/>
                <a:cs typeface="Poppins"/>
                <a:sym typeface="Poppins"/>
              </a:rPr>
              <a:t>Como fazer?</a:t>
            </a:r>
            <a:endParaRPr sz="1500">
              <a:solidFill>
                <a:schemeClr val="lt1"/>
              </a:solidFill>
              <a:latin typeface="Poppins"/>
              <a:ea typeface="Poppins"/>
              <a:cs typeface="Poppins"/>
              <a:sym typeface="Poppins"/>
            </a:endParaRPr>
          </a:p>
          <a:p>
            <a:pPr marL="457200" lvl="0" indent="-323850" algn="l" rtl="0">
              <a:lnSpc>
                <a:spcPct val="115000"/>
              </a:lnSpc>
              <a:spcBef>
                <a:spcPts val="0"/>
              </a:spcBef>
              <a:spcAft>
                <a:spcPts val="0"/>
              </a:spcAft>
              <a:buClr>
                <a:schemeClr val="lt1"/>
              </a:buClr>
              <a:buSzPts val="1500"/>
              <a:buFont typeface="Poppins"/>
              <a:buAutoNum type="arabicPeriod"/>
            </a:pPr>
            <a:r>
              <a:rPr lang="pt-BR" sz="1500">
                <a:solidFill>
                  <a:schemeClr val="lt1"/>
                </a:solidFill>
                <a:latin typeface="Poppins"/>
                <a:ea typeface="Poppins"/>
                <a:cs typeface="Poppins"/>
                <a:sym typeface="Poppins"/>
              </a:rPr>
              <a:t>Quanto preciso?</a:t>
            </a:r>
            <a:endParaRPr sz="1500">
              <a:solidFill>
                <a:schemeClr val="lt1"/>
              </a:solidFill>
              <a:latin typeface="Poppins"/>
              <a:ea typeface="Poppins"/>
              <a:cs typeface="Poppins"/>
              <a:sym typeface="Poppin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671"/>
        <p:cNvGrpSpPr/>
        <p:nvPr/>
      </p:nvGrpSpPr>
      <p:grpSpPr>
        <a:xfrm>
          <a:off x="0" y="0"/>
          <a:ext cx="0" cy="0"/>
          <a:chOff x="0" y="0"/>
          <a:chExt cx="0" cy="0"/>
        </a:xfrm>
      </p:grpSpPr>
      <p:sp>
        <p:nvSpPr>
          <p:cNvPr id="672" name="Google Shape;672;p106"/>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1 minutos</a:t>
            </a:r>
            <a:endParaRPr sz="2800">
              <a:solidFill>
                <a:schemeClr val="lt1"/>
              </a:solidFill>
              <a:latin typeface="Poppins ExtraBold"/>
              <a:ea typeface="Poppins ExtraBold"/>
              <a:cs typeface="Poppins ExtraBold"/>
              <a:sym typeface="Poppins ExtraBold"/>
            </a:endParaRPr>
          </a:p>
        </p:txBody>
      </p:sp>
      <p:sp>
        <p:nvSpPr>
          <p:cNvPr id="673" name="Google Shape;673;p106"/>
          <p:cNvSpPr txBox="1"/>
          <p:nvPr/>
        </p:nvSpPr>
        <p:spPr>
          <a:xfrm>
            <a:off x="660750"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4200" b="1" i="1">
                <a:solidFill>
                  <a:schemeClr val="lt1"/>
                </a:solidFill>
                <a:latin typeface="Space Mono"/>
                <a:ea typeface="Space Mono"/>
                <a:cs typeface="Space Mono"/>
                <a:sym typeface="Space Mono"/>
              </a:rPr>
              <a:t>passagem rápida</a:t>
            </a:r>
            <a:r>
              <a:rPr lang="pt-BR" sz="5600">
                <a:solidFill>
                  <a:schemeClr val="dk1"/>
                </a:solidFill>
              </a:rPr>
              <a:t>⚡</a:t>
            </a:r>
            <a:endParaRPr sz="4200" b="1" i="1">
              <a:solidFill>
                <a:schemeClr val="lt1"/>
              </a:solidFill>
              <a:latin typeface="Space Mono"/>
              <a:ea typeface="Space Mono"/>
              <a:cs typeface="Space Mono"/>
              <a:sym typeface="Space Mono"/>
            </a:endParaRPr>
          </a:p>
        </p:txBody>
      </p:sp>
      <p:sp>
        <p:nvSpPr>
          <p:cNvPr id="674" name="Google Shape;674;p106"/>
          <p:cNvSpPr txBox="1"/>
          <p:nvPr/>
        </p:nvSpPr>
        <p:spPr>
          <a:xfrm>
            <a:off x="3220376" y="1746075"/>
            <a:ext cx="2378700" cy="224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13400"/>
              <a:t>⏳</a:t>
            </a:r>
            <a:endParaRPr sz="134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78"/>
        <p:cNvGrpSpPr/>
        <p:nvPr/>
      </p:nvGrpSpPr>
      <p:grpSpPr>
        <a:xfrm>
          <a:off x="0" y="0"/>
          <a:ext cx="0" cy="0"/>
          <a:chOff x="0" y="0"/>
          <a:chExt cx="0" cy="0"/>
        </a:xfrm>
      </p:grpSpPr>
      <p:sp>
        <p:nvSpPr>
          <p:cNvPr id="679" name="Google Shape;679;p107"/>
          <p:cNvSpPr txBox="1"/>
          <p:nvPr/>
        </p:nvSpPr>
        <p:spPr>
          <a:xfrm>
            <a:off x="489150" y="1270250"/>
            <a:ext cx="8165700" cy="646500"/>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pt-BR" sz="3000">
                <a:solidFill>
                  <a:schemeClr val="lt1"/>
                </a:solidFill>
                <a:latin typeface="Space Grotesk SemiBold"/>
                <a:ea typeface="Space Grotesk SemiBold"/>
                <a:cs typeface="Space Grotesk SemiBold"/>
                <a:sym typeface="Space Grotesk SemiBold"/>
              </a:rPr>
              <a:t>BLOCOS DE UM PROJETO</a:t>
            </a:r>
            <a:endParaRPr sz="3000">
              <a:solidFill>
                <a:schemeClr val="lt1"/>
              </a:solidFill>
              <a:latin typeface="Space Grotesk SemiBold"/>
              <a:ea typeface="Space Grotesk SemiBold"/>
              <a:cs typeface="Space Grotesk SemiBold"/>
              <a:sym typeface="Space Grotesk SemiBold"/>
            </a:endParaRPr>
          </a:p>
        </p:txBody>
      </p:sp>
      <p:sp>
        <p:nvSpPr>
          <p:cNvPr id="680" name="Google Shape;680;p107"/>
          <p:cNvSpPr txBox="1"/>
          <p:nvPr/>
        </p:nvSpPr>
        <p:spPr>
          <a:xfrm>
            <a:off x="876950" y="2631825"/>
            <a:ext cx="17418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Clr>
                <a:schemeClr val="dk1"/>
              </a:buClr>
              <a:buSzPts val="1100"/>
              <a:buFont typeface="Arial"/>
              <a:buNone/>
            </a:pPr>
            <a:r>
              <a:rPr lang="pt-BR" sz="1100">
                <a:solidFill>
                  <a:schemeClr val="lt1"/>
                </a:solidFill>
                <a:latin typeface="Space Grotesk"/>
                <a:ea typeface="Space Grotesk"/>
                <a:cs typeface="Space Grotesk"/>
                <a:sym typeface="Space Grotesk"/>
              </a:rPr>
              <a:t>O QUE É: JUSTIFICATIVA E  OBJETIVOS</a:t>
            </a:r>
            <a:endParaRPr sz="11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100">
              <a:solidFill>
                <a:schemeClr val="lt1"/>
              </a:solidFill>
              <a:latin typeface="Space Grotesk"/>
              <a:ea typeface="Space Grotesk"/>
              <a:cs typeface="Space Grotesk"/>
              <a:sym typeface="Space Grotesk"/>
            </a:endParaRPr>
          </a:p>
        </p:txBody>
      </p:sp>
      <p:sp>
        <p:nvSpPr>
          <p:cNvPr id="681" name="Google Shape;681;p107"/>
          <p:cNvSpPr/>
          <p:nvPr/>
        </p:nvSpPr>
        <p:spPr>
          <a:xfrm>
            <a:off x="1253438" y="2404625"/>
            <a:ext cx="988800" cy="8988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2" name="Google Shape;682;p107"/>
          <p:cNvSpPr/>
          <p:nvPr/>
        </p:nvSpPr>
        <p:spPr>
          <a:xfrm>
            <a:off x="3181788" y="2404625"/>
            <a:ext cx="988800" cy="898800"/>
          </a:xfrm>
          <a:prstGeom prst="ellipse">
            <a:avLst/>
          </a:prstGeom>
          <a:noFill/>
          <a:ln w="9525" cap="flat" cmpd="sng">
            <a:solidFill>
              <a:srgbClr val="7F7F7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683" name="Google Shape;683;p107"/>
          <p:cNvSpPr/>
          <p:nvPr/>
        </p:nvSpPr>
        <p:spPr>
          <a:xfrm>
            <a:off x="5068138" y="2404625"/>
            <a:ext cx="988800" cy="898800"/>
          </a:xfrm>
          <a:prstGeom prst="ellipse">
            <a:avLst/>
          </a:prstGeom>
          <a:noFill/>
          <a:ln w="9525" cap="flat" cmpd="sng">
            <a:solidFill>
              <a:srgbClr val="7F7F7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684" name="Google Shape;684;p107"/>
          <p:cNvSpPr txBox="1"/>
          <p:nvPr/>
        </p:nvSpPr>
        <p:spPr>
          <a:xfrm>
            <a:off x="4875375" y="2631825"/>
            <a:ext cx="1373400" cy="569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rgbClr val="3F3F3F"/>
                </a:solidFill>
                <a:latin typeface="Space Grotesk"/>
                <a:ea typeface="Space Grotesk"/>
                <a:cs typeface="Space Grotesk"/>
                <a:sym typeface="Space Grotesk"/>
              </a:rPr>
              <a:t>O PROJETO EM DETALHES</a:t>
            </a:r>
            <a:endParaRPr sz="1000">
              <a:solidFill>
                <a:srgbClr val="3F3F3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3F3F3F"/>
              </a:solidFill>
              <a:latin typeface="Space Grotesk"/>
              <a:ea typeface="Space Grotesk"/>
              <a:cs typeface="Space Grotesk"/>
              <a:sym typeface="Space Grotesk"/>
            </a:endParaRPr>
          </a:p>
        </p:txBody>
      </p:sp>
      <p:sp>
        <p:nvSpPr>
          <p:cNvPr id="685" name="Google Shape;685;p107"/>
          <p:cNvSpPr txBox="1"/>
          <p:nvPr/>
        </p:nvSpPr>
        <p:spPr>
          <a:xfrm>
            <a:off x="2860350" y="2631825"/>
            <a:ext cx="16317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rgbClr val="3F3F3F"/>
                </a:solidFill>
                <a:latin typeface="Space Grotesk"/>
                <a:ea typeface="Space Grotesk"/>
                <a:cs typeface="Space Grotesk"/>
                <a:sym typeface="Space Grotesk"/>
              </a:rPr>
              <a:t>DIAGNÓSTICO TERRITORIAL</a:t>
            </a:r>
            <a:endParaRPr sz="1200">
              <a:solidFill>
                <a:srgbClr val="3F3F3F"/>
              </a:solidFill>
              <a:latin typeface="Space Grotesk"/>
              <a:ea typeface="Space Grotesk"/>
              <a:cs typeface="Space Grotesk"/>
              <a:sym typeface="Space Grotesk"/>
            </a:endParaRPr>
          </a:p>
        </p:txBody>
      </p:sp>
      <p:sp>
        <p:nvSpPr>
          <p:cNvPr id="686" name="Google Shape;686;p107"/>
          <p:cNvSpPr txBox="1"/>
          <p:nvPr/>
        </p:nvSpPr>
        <p:spPr>
          <a:xfrm>
            <a:off x="6761625" y="2631825"/>
            <a:ext cx="1701300" cy="569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rgbClr val="3F3F3F"/>
                </a:solidFill>
                <a:latin typeface="Space Grotesk"/>
                <a:ea typeface="Space Grotesk"/>
                <a:cs typeface="Space Grotesk"/>
                <a:sym typeface="Space Grotesk"/>
              </a:rPr>
              <a:t>POR QUE EXECUTAR ESSE PROJETO?</a:t>
            </a:r>
            <a:endParaRPr sz="1000">
              <a:solidFill>
                <a:srgbClr val="3F3F3F"/>
              </a:solidFill>
              <a:latin typeface="Space Grotesk"/>
              <a:ea typeface="Space Grotesk"/>
              <a:cs typeface="Space Grotesk"/>
              <a:sym typeface="Space Grotesk"/>
            </a:endParaRPr>
          </a:p>
        </p:txBody>
      </p:sp>
      <p:sp>
        <p:nvSpPr>
          <p:cNvPr id="687" name="Google Shape;687;p107"/>
          <p:cNvSpPr/>
          <p:nvPr/>
        </p:nvSpPr>
        <p:spPr>
          <a:xfrm>
            <a:off x="7117882" y="2404625"/>
            <a:ext cx="988800" cy="898800"/>
          </a:xfrm>
          <a:prstGeom prst="ellipse">
            <a:avLst/>
          </a:prstGeom>
          <a:noFill/>
          <a:ln w="9525" cap="flat" cmpd="sng">
            <a:solidFill>
              <a:srgbClr val="7F7F7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8" name="Google Shape;688;p107"/>
          <p:cNvSpPr/>
          <p:nvPr/>
        </p:nvSpPr>
        <p:spPr>
          <a:xfrm rot="-1147565">
            <a:off x="7412430" y="3248695"/>
            <a:ext cx="613463" cy="212426"/>
          </a:xfrm>
          <a:prstGeom prst="rect">
            <a:avLst/>
          </a:prstGeom>
          <a:solidFill>
            <a:schemeClr val="dk1"/>
          </a:solidFill>
          <a:ln w="9525" cap="flat" cmpd="sng">
            <a:solidFill>
              <a:srgbClr val="7F7F7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800">
                <a:solidFill>
                  <a:srgbClr val="3F3F3F"/>
                </a:solidFill>
              </a:rPr>
              <a:t>EXTRA</a:t>
            </a:r>
            <a:endParaRPr sz="800">
              <a:solidFill>
                <a:srgbClr val="3F3F3F"/>
              </a:solidFill>
            </a:endParaRPr>
          </a:p>
        </p:txBody>
      </p:sp>
      <p:sp>
        <p:nvSpPr>
          <p:cNvPr id="689" name="Google Shape;689;p107"/>
          <p:cNvSpPr/>
          <p:nvPr/>
        </p:nvSpPr>
        <p:spPr>
          <a:xfrm>
            <a:off x="1822450" y="3154050"/>
            <a:ext cx="328200" cy="285900"/>
          </a:xfrm>
          <a:prstGeom prst="ellipse">
            <a:avLst/>
          </a:pr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lt1"/>
                </a:solidFill>
                <a:latin typeface="Montserrat"/>
                <a:ea typeface="Montserrat"/>
                <a:cs typeface="Montserrat"/>
                <a:sym typeface="Montserrat"/>
              </a:rPr>
              <a:t>1</a:t>
            </a:r>
            <a:endParaRPr sz="600" b="1">
              <a:solidFill>
                <a:schemeClr val="lt1"/>
              </a:solidFill>
              <a:latin typeface="Montserrat"/>
              <a:ea typeface="Montserrat"/>
              <a:cs typeface="Montserrat"/>
              <a:sym typeface="Montserrat"/>
            </a:endParaRPr>
          </a:p>
        </p:txBody>
      </p:sp>
      <p:sp>
        <p:nvSpPr>
          <p:cNvPr id="690" name="Google Shape;690;p107"/>
          <p:cNvSpPr/>
          <p:nvPr/>
        </p:nvSpPr>
        <p:spPr>
          <a:xfrm>
            <a:off x="3778900" y="3154050"/>
            <a:ext cx="328200" cy="285900"/>
          </a:xfrm>
          <a:prstGeom prst="ellipse">
            <a:avLst/>
          </a:prstGeom>
          <a:solidFill>
            <a:schemeClr val="dk1"/>
          </a:solidFill>
          <a:ln w="9525" cap="flat" cmpd="sng">
            <a:solidFill>
              <a:srgbClr val="7F7F7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rgbClr val="3F3F3F"/>
                </a:solidFill>
                <a:latin typeface="Montserrat"/>
                <a:ea typeface="Montserrat"/>
                <a:cs typeface="Montserrat"/>
                <a:sym typeface="Montserrat"/>
              </a:rPr>
              <a:t>2</a:t>
            </a:r>
            <a:endParaRPr sz="600" b="1">
              <a:solidFill>
                <a:srgbClr val="3F3F3F"/>
              </a:solidFill>
              <a:latin typeface="Montserrat"/>
              <a:ea typeface="Montserrat"/>
              <a:cs typeface="Montserrat"/>
              <a:sym typeface="Montserrat"/>
            </a:endParaRPr>
          </a:p>
        </p:txBody>
      </p:sp>
      <p:sp>
        <p:nvSpPr>
          <p:cNvPr id="691" name="Google Shape;691;p107"/>
          <p:cNvSpPr/>
          <p:nvPr/>
        </p:nvSpPr>
        <p:spPr>
          <a:xfrm>
            <a:off x="5643750" y="3154050"/>
            <a:ext cx="328200" cy="285900"/>
          </a:xfrm>
          <a:prstGeom prst="ellipse">
            <a:avLst/>
          </a:prstGeom>
          <a:solidFill>
            <a:schemeClr val="dk1"/>
          </a:solidFill>
          <a:ln w="9525" cap="flat" cmpd="sng">
            <a:solidFill>
              <a:srgbClr val="7F7F7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rgbClr val="3F3F3F"/>
                </a:solidFill>
                <a:latin typeface="Montserrat"/>
                <a:ea typeface="Montserrat"/>
                <a:cs typeface="Montserrat"/>
                <a:sym typeface="Montserrat"/>
              </a:rPr>
              <a:t>3</a:t>
            </a:r>
            <a:endParaRPr sz="600" b="1">
              <a:solidFill>
                <a:srgbClr val="3F3F3F"/>
              </a:solidFill>
              <a:latin typeface="Montserrat"/>
              <a:ea typeface="Montserrat"/>
              <a:cs typeface="Montserrat"/>
              <a:sym typeface="Montserra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695"/>
        <p:cNvGrpSpPr/>
        <p:nvPr/>
      </p:nvGrpSpPr>
      <p:grpSpPr>
        <a:xfrm>
          <a:off x="0" y="0"/>
          <a:ext cx="0" cy="0"/>
          <a:chOff x="0" y="0"/>
          <a:chExt cx="0" cy="0"/>
        </a:xfrm>
      </p:grpSpPr>
      <p:sp>
        <p:nvSpPr>
          <p:cNvPr id="696" name="Google Shape;696;p108"/>
          <p:cNvSpPr txBox="1"/>
          <p:nvPr/>
        </p:nvSpPr>
        <p:spPr>
          <a:xfrm>
            <a:off x="711300" y="1096950"/>
            <a:ext cx="7721400" cy="3387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endParaRPr sz="1000" i="1">
              <a:solidFill>
                <a:schemeClr val="lt1"/>
              </a:solidFill>
              <a:latin typeface="Poppins"/>
              <a:ea typeface="Poppins"/>
              <a:cs typeface="Poppins"/>
              <a:sym typeface="Poppins"/>
            </a:endParaRPr>
          </a:p>
        </p:txBody>
      </p:sp>
      <p:sp>
        <p:nvSpPr>
          <p:cNvPr id="697" name="Google Shape;697;p108"/>
          <p:cNvSpPr txBox="1"/>
          <p:nvPr/>
        </p:nvSpPr>
        <p:spPr>
          <a:xfrm>
            <a:off x="711300" y="229475"/>
            <a:ext cx="4584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600" b="1">
                <a:solidFill>
                  <a:schemeClr val="lt1"/>
                </a:solidFill>
                <a:latin typeface="Space Mono"/>
                <a:ea typeface="Space Mono"/>
                <a:cs typeface="Space Mono"/>
                <a:sym typeface="Space Mono"/>
              </a:rPr>
              <a:t>justificativa</a:t>
            </a:r>
            <a:endParaRPr sz="3600" i="1">
              <a:solidFill>
                <a:schemeClr val="lt1"/>
              </a:solidFill>
              <a:latin typeface="Space Mono"/>
              <a:ea typeface="Space Mono"/>
              <a:cs typeface="Space Mono"/>
              <a:sym typeface="Space Mono"/>
            </a:endParaRPr>
          </a:p>
        </p:txBody>
      </p:sp>
      <p:sp>
        <p:nvSpPr>
          <p:cNvPr id="698" name="Google Shape;698;p108"/>
          <p:cNvSpPr txBox="1"/>
          <p:nvPr/>
        </p:nvSpPr>
        <p:spPr>
          <a:xfrm>
            <a:off x="798475" y="1168100"/>
            <a:ext cx="7897500" cy="35865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1300">
                <a:solidFill>
                  <a:schemeClr val="lt1"/>
                </a:solidFill>
                <a:highlight>
                  <a:srgbClr val="183EFF"/>
                </a:highlight>
                <a:latin typeface="Poppins"/>
                <a:ea typeface="Poppins"/>
                <a:cs typeface="Poppins"/>
                <a:sym typeface="Poppins"/>
              </a:rPr>
              <a:t>1. Problema que quero resolver:</a:t>
            </a:r>
            <a:r>
              <a:rPr lang="pt-BR" sz="1300">
                <a:solidFill>
                  <a:schemeClr val="lt1"/>
                </a:solidFill>
                <a:latin typeface="Poppins"/>
                <a:ea typeface="Poppins"/>
                <a:cs typeface="Poppins"/>
                <a:sym typeface="Poppins"/>
              </a:rPr>
              <a:t> é a descrição da situação concreta, negativa ou insuficiente que precisa ser transformada, juntamente com a explicação de por que enfrentá-la é importante, urgente ou estratégica para um território, política pública ou comunidade.</a:t>
            </a:r>
            <a:endParaRPr sz="1300">
              <a:solidFill>
                <a:schemeClr val="lt1"/>
              </a:solidFill>
              <a:latin typeface="Poppins"/>
              <a:ea typeface="Poppins"/>
              <a:cs typeface="Poppins"/>
              <a:sym typeface="Poppins"/>
            </a:endParaRPr>
          </a:p>
          <a:p>
            <a:pPr marL="0" lvl="0" indent="0" algn="just" rtl="0">
              <a:spcBef>
                <a:spcPts val="0"/>
              </a:spcBef>
              <a:spcAft>
                <a:spcPts val="0"/>
              </a:spcAft>
              <a:buNone/>
            </a:pPr>
            <a:endParaRPr sz="1300">
              <a:solidFill>
                <a:schemeClr val="lt1"/>
              </a:solidFill>
              <a:latin typeface="Poppins"/>
              <a:ea typeface="Poppins"/>
              <a:cs typeface="Poppins"/>
              <a:sym typeface="Poppins"/>
            </a:endParaRPr>
          </a:p>
          <a:p>
            <a:pPr marL="0" lvl="0" indent="0" algn="just" rtl="0">
              <a:spcBef>
                <a:spcPts val="0"/>
              </a:spcBef>
              <a:spcAft>
                <a:spcPts val="0"/>
              </a:spcAft>
              <a:buNone/>
            </a:pPr>
            <a:r>
              <a:rPr lang="pt-BR" sz="1300">
                <a:solidFill>
                  <a:schemeClr val="lt1"/>
                </a:solidFill>
                <a:highlight>
                  <a:srgbClr val="183EFF"/>
                </a:highlight>
                <a:latin typeface="Poppins"/>
                <a:ea typeface="Poppins"/>
                <a:cs typeface="Poppins"/>
                <a:sym typeface="Poppins"/>
              </a:rPr>
              <a:t>2. Público envolvido (beneficiários diretos e indiretos):</a:t>
            </a:r>
            <a:r>
              <a:rPr lang="pt-BR" sz="1300">
                <a:solidFill>
                  <a:schemeClr val="lt1"/>
                </a:solidFill>
                <a:latin typeface="Poppins"/>
                <a:ea typeface="Poppins"/>
                <a:cs typeface="Poppins"/>
                <a:sym typeface="Poppins"/>
              </a:rPr>
              <a:t> é a identificação clara de quem será afetado positivamente pelo projeto; perfil, necessidades, vulnerabilidades, capacidades e relação com o problema identificado.</a:t>
            </a:r>
            <a:endParaRPr sz="1300">
              <a:solidFill>
                <a:schemeClr val="lt1"/>
              </a:solidFill>
              <a:latin typeface="Poppins"/>
              <a:ea typeface="Poppins"/>
              <a:cs typeface="Poppins"/>
              <a:sym typeface="Poppins"/>
            </a:endParaRPr>
          </a:p>
          <a:p>
            <a:pPr marL="0" lvl="0" indent="0" algn="just" rtl="0">
              <a:spcBef>
                <a:spcPts val="0"/>
              </a:spcBef>
              <a:spcAft>
                <a:spcPts val="0"/>
              </a:spcAft>
              <a:buNone/>
            </a:pPr>
            <a:endParaRPr sz="1300">
              <a:solidFill>
                <a:schemeClr val="lt1"/>
              </a:solidFill>
              <a:latin typeface="Poppins"/>
              <a:ea typeface="Poppins"/>
              <a:cs typeface="Poppins"/>
              <a:sym typeface="Poppins"/>
            </a:endParaRPr>
          </a:p>
          <a:p>
            <a:pPr marL="0" lvl="0" indent="0" algn="just" rtl="0">
              <a:spcBef>
                <a:spcPts val="0"/>
              </a:spcBef>
              <a:spcAft>
                <a:spcPts val="0"/>
              </a:spcAft>
              <a:buNone/>
            </a:pPr>
            <a:r>
              <a:rPr lang="pt-BR" sz="1300">
                <a:solidFill>
                  <a:schemeClr val="lt1"/>
                </a:solidFill>
                <a:highlight>
                  <a:srgbClr val="183EFF"/>
                </a:highlight>
                <a:latin typeface="Poppins"/>
                <a:ea typeface="Poppins"/>
                <a:cs typeface="Poppins"/>
                <a:sym typeface="Poppins"/>
              </a:rPr>
              <a:t>3. Objeto do projeto:</a:t>
            </a:r>
            <a:r>
              <a:rPr lang="pt-BR" sz="1300">
                <a:solidFill>
                  <a:schemeClr val="lt1"/>
                </a:solidFill>
                <a:latin typeface="Poppins"/>
                <a:ea typeface="Poppins"/>
                <a:cs typeface="Poppins"/>
                <a:sym typeface="Poppins"/>
              </a:rPr>
              <a:t> é o foco específico da intervenção (aquilo sobre o qual o projeto vai atuar diretamente | </a:t>
            </a:r>
            <a:r>
              <a:rPr lang="pt-BR" sz="1300" i="1">
                <a:solidFill>
                  <a:schemeClr val="lt1"/>
                </a:solidFill>
                <a:latin typeface="Poppins"/>
                <a:ea typeface="Poppins"/>
                <a:cs typeface="Poppins"/>
                <a:sym typeface="Poppins"/>
              </a:rPr>
              <a:t>por exemplo: formação de jovens, criação de uma horta comunitária, etc.</a:t>
            </a:r>
            <a:r>
              <a:rPr lang="pt-BR" sz="1300">
                <a:solidFill>
                  <a:schemeClr val="lt1"/>
                </a:solidFill>
                <a:latin typeface="Poppins"/>
                <a:ea typeface="Poppins"/>
                <a:cs typeface="Poppins"/>
                <a:sym typeface="Poppins"/>
              </a:rPr>
              <a:t>). É aquilo que será executado pelo projeto.</a:t>
            </a:r>
            <a:endParaRPr sz="1300">
              <a:solidFill>
                <a:schemeClr val="lt1"/>
              </a:solidFill>
              <a:latin typeface="Poppins"/>
              <a:ea typeface="Poppins"/>
              <a:cs typeface="Poppins"/>
              <a:sym typeface="Poppins"/>
            </a:endParaRPr>
          </a:p>
          <a:p>
            <a:pPr marL="0" lvl="0" indent="0" algn="just" rtl="0">
              <a:spcBef>
                <a:spcPts val="0"/>
              </a:spcBef>
              <a:spcAft>
                <a:spcPts val="0"/>
              </a:spcAft>
              <a:buNone/>
            </a:pPr>
            <a:endParaRPr sz="1300">
              <a:solidFill>
                <a:schemeClr val="lt1"/>
              </a:solidFill>
              <a:latin typeface="Poppins"/>
              <a:ea typeface="Poppins"/>
              <a:cs typeface="Poppins"/>
              <a:sym typeface="Poppins"/>
            </a:endParaRPr>
          </a:p>
          <a:p>
            <a:pPr marL="0" lvl="0" indent="0" algn="just" rtl="0">
              <a:spcBef>
                <a:spcPts val="0"/>
              </a:spcBef>
              <a:spcAft>
                <a:spcPts val="0"/>
              </a:spcAft>
              <a:buNone/>
            </a:pPr>
            <a:r>
              <a:rPr lang="pt-BR" sz="1300">
                <a:solidFill>
                  <a:schemeClr val="lt1"/>
                </a:solidFill>
                <a:highlight>
                  <a:srgbClr val="183EFF"/>
                </a:highlight>
                <a:latin typeface="Poppins"/>
                <a:ea typeface="Poppins"/>
                <a:cs typeface="Poppins"/>
                <a:sym typeface="Poppins"/>
              </a:rPr>
              <a:t>4. Objetivo geral:</a:t>
            </a:r>
            <a:r>
              <a:rPr lang="pt-BR" sz="1300">
                <a:solidFill>
                  <a:schemeClr val="lt1"/>
                </a:solidFill>
                <a:latin typeface="Poppins"/>
                <a:ea typeface="Poppins"/>
                <a:cs typeface="Poppins"/>
                <a:sym typeface="Poppins"/>
              </a:rPr>
              <a:t> é a grande mudança ou transformação que o projeto pretende alcançar ao final, orientando todas as ações.</a:t>
            </a:r>
            <a:endParaRPr sz="1300">
              <a:solidFill>
                <a:schemeClr val="lt1"/>
              </a:solidFill>
              <a:latin typeface="Poppins"/>
              <a:ea typeface="Poppins"/>
              <a:cs typeface="Poppins"/>
              <a:sym typeface="Poppins"/>
            </a:endParaRPr>
          </a:p>
          <a:p>
            <a:pPr marL="0" lvl="0" indent="0" algn="just" rtl="0">
              <a:spcBef>
                <a:spcPts val="0"/>
              </a:spcBef>
              <a:spcAft>
                <a:spcPts val="0"/>
              </a:spcAft>
              <a:buNone/>
            </a:pPr>
            <a:endParaRPr sz="1300">
              <a:solidFill>
                <a:schemeClr val="lt1"/>
              </a:solidFill>
              <a:latin typeface="Poppins"/>
              <a:ea typeface="Poppins"/>
              <a:cs typeface="Poppins"/>
              <a:sym typeface="Poppins"/>
            </a:endParaRPr>
          </a:p>
          <a:p>
            <a:pPr marL="0" lvl="0" indent="0" algn="just" rtl="0">
              <a:spcBef>
                <a:spcPts val="0"/>
              </a:spcBef>
              <a:spcAft>
                <a:spcPts val="0"/>
              </a:spcAft>
              <a:buNone/>
            </a:pPr>
            <a:r>
              <a:rPr lang="pt-BR" sz="1300">
                <a:solidFill>
                  <a:schemeClr val="lt1"/>
                </a:solidFill>
                <a:highlight>
                  <a:srgbClr val="183EFF"/>
                </a:highlight>
                <a:latin typeface="Poppins"/>
                <a:ea typeface="Poppins"/>
                <a:cs typeface="Poppins"/>
                <a:sym typeface="Poppins"/>
              </a:rPr>
              <a:t>5. Objetivos específicos:</a:t>
            </a:r>
            <a:r>
              <a:rPr lang="pt-BR" sz="1300">
                <a:solidFill>
                  <a:schemeClr val="lt1"/>
                </a:solidFill>
                <a:latin typeface="Poppins"/>
                <a:ea typeface="Poppins"/>
                <a:cs typeface="Poppins"/>
                <a:sym typeface="Poppins"/>
              </a:rPr>
              <a:t> são as etapas ou resultados intermediários que, somados, levam ao cumprimento do objetivo geral.</a:t>
            </a:r>
            <a:endParaRPr sz="1300" strike="sngStrike">
              <a:solidFill>
                <a:schemeClr val="lt1"/>
              </a:solidFill>
              <a:latin typeface="Poppins"/>
              <a:ea typeface="Poppins"/>
              <a:cs typeface="Poppins"/>
              <a:sym typeface="Poppin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02"/>
        <p:cNvGrpSpPr/>
        <p:nvPr/>
      </p:nvGrpSpPr>
      <p:grpSpPr>
        <a:xfrm>
          <a:off x="0" y="0"/>
          <a:ext cx="0" cy="0"/>
          <a:chOff x="0" y="0"/>
          <a:chExt cx="0" cy="0"/>
        </a:xfrm>
      </p:grpSpPr>
      <p:pic>
        <p:nvPicPr>
          <p:cNvPr id="703" name="Google Shape;703;p109"/>
          <p:cNvPicPr preferRelativeResize="0"/>
          <p:nvPr/>
        </p:nvPicPr>
        <p:blipFill>
          <a:blip r:embed="rId3">
            <a:alphaModFix/>
          </a:blip>
          <a:stretch>
            <a:fillRect/>
          </a:stretch>
        </p:blipFill>
        <p:spPr>
          <a:xfrm>
            <a:off x="960463" y="229425"/>
            <a:ext cx="7223075" cy="4684650"/>
          </a:xfrm>
          <a:prstGeom prst="rect">
            <a:avLst/>
          </a:prstGeom>
          <a:noFill/>
          <a:ln>
            <a:noFill/>
          </a:ln>
        </p:spPr>
      </p:pic>
      <p:sp>
        <p:nvSpPr>
          <p:cNvPr id="704" name="Google Shape;704;p109"/>
          <p:cNvSpPr/>
          <p:nvPr/>
        </p:nvSpPr>
        <p:spPr>
          <a:xfrm>
            <a:off x="2108175" y="649825"/>
            <a:ext cx="1661700" cy="4339200"/>
          </a:xfrm>
          <a:prstGeom prst="rect">
            <a:avLst/>
          </a:prstGeom>
          <a:noFill/>
          <a:ln w="2857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5" name="Google Shape;705;p109"/>
          <p:cNvSpPr/>
          <p:nvPr/>
        </p:nvSpPr>
        <p:spPr>
          <a:xfrm>
            <a:off x="6220975" y="322450"/>
            <a:ext cx="1848300" cy="377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09"/>
        <p:cNvGrpSpPr/>
        <p:nvPr/>
      </p:nvGrpSpPr>
      <p:grpSpPr>
        <a:xfrm>
          <a:off x="0" y="0"/>
          <a:ext cx="0" cy="0"/>
          <a:chOff x="0" y="0"/>
          <a:chExt cx="0" cy="0"/>
        </a:xfrm>
      </p:grpSpPr>
      <p:pic>
        <p:nvPicPr>
          <p:cNvPr id="710" name="Google Shape;710;p110"/>
          <p:cNvPicPr preferRelativeResize="0"/>
          <p:nvPr/>
        </p:nvPicPr>
        <p:blipFill rotWithShape="1">
          <a:blip r:embed="rId3">
            <a:alphaModFix/>
          </a:blip>
          <a:srcRect l="14930" t="11087" r="60530"/>
          <a:stretch/>
        </p:blipFill>
        <p:spPr>
          <a:xfrm>
            <a:off x="849025" y="312400"/>
            <a:ext cx="2035099" cy="4782050"/>
          </a:xfrm>
          <a:prstGeom prst="rect">
            <a:avLst/>
          </a:prstGeom>
          <a:noFill/>
          <a:ln>
            <a:noFill/>
          </a:ln>
        </p:spPr>
      </p:pic>
      <p:sp>
        <p:nvSpPr>
          <p:cNvPr id="711" name="Google Shape;711;p110"/>
          <p:cNvSpPr/>
          <p:nvPr/>
        </p:nvSpPr>
        <p:spPr>
          <a:xfrm>
            <a:off x="908100" y="358000"/>
            <a:ext cx="1939500" cy="1280700"/>
          </a:xfrm>
          <a:prstGeom prst="rect">
            <a:avLst/>
          </a:prstGeom>
          <a:noFill/>
          <a:ln w="762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2" name="Google Shape;712;p110"/>
          <p:cNvSpPr txBox="1"/>
          <p:nvPr/>
        </p:nvSpPr>
        <p:spPr>
          <a:xfrm>
            <a:off x="4045050" y="1461675"/>
            <a:ext cx="4356000" cy="22743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lt1"/>
                </a:solidFill>
                <a:highlight>
                  <a:srgbClr val="183EFF"/>
                </a:highlight>
                <a:latin typeface="Poppins"/>
                <a:ea typeface="Poppins"/>
                <a:cs typeface="Poppins"/>
                <a:sym typeface="Poppins"/>
              </a:rPr>
              <a:t>1. Problemas que queremos resolver:</a:t>
            </a:r>
            <a:r>
              <a:rPr lang="pt-BR" sz="1500">
                <a:solidFill>
                  <a:schemeClr val="lt1"/>
                </a:solidFill>
                <a:highlight>
                  <a:srgbClr val="183EFF"/>
                </a:highlight>
                <a:latin typeface="Poppins"/>
                <a:ea typeface="Poppins"/>
                <a:cs typeface="Poppins"/>
                <a:sym typeface="Poppins"/>
              </a:rPr>
              <a:t> </a:t>
            </a:r>
            <a:endParaRPr sz="1500">
              <a:solidFill>
                <a:schemeClr val="lt1"/>
              </a:solidFill>
              <a:highlight>
                <a:srgbClr val="183EFF"/>
              </a:highlight>
              <a:latin typeface="Poppins"/>
              <a:ea typeface="Poppins"/>
              <a:cs typeface="Poppins"/>
              <a:sym typeface="Poppins"/>
            </a:endParaRPr>
          </a:p>
          <a:p>
            <a:pPr marL="0" lvl="0" indent="0" algn="just" rtl="0">
              <a:lnSpc>
                <a:spcPct val="115000"/>
              </a:lnSpc>
              <a:spcBef>
                <a:spcPts val="0"/>
              </a:spcBef>
              <a:spcAft>
                <a:spcPts val="0"/>
              </a:spcAft>
              <a:buNone/>
            </a:pPr>
            <a:r>
              <a:rPr lang="pt-BR" sz="1500">
                <a:solidFill>
                  <a:schemeClr val="dk1"/>
                </a:solidFill>
                <a:latin typeface="Poppins"/>
                <a:ea typeface="Poppins"/>
                <a:cs typeface="Poppins"/>
                <a:sym typeface="Poppins"/>
              </a:rPr>
              <a:t>é a descrição da situação concreta, negativa ou insuficiente que precisa ser transformada, juntamente com a explicação de por que enfrentá-la é importante, urgente ou estratégica para um território, política pública ou comunidade.</a:t>
            </a:r>
            <a:endParaRPr sz="1500" strike="sngStrike">
              <a:solidFill>
                <a:schemeClr val="dk1"/>
              </a:solidFill>
              <a:latin typeface="Poppins"/>
              <a:ea typeface="Poppins"/>
              <a:cs typeface="Poppins"/>
              <a:sym typeface="Poppins"/>
            </a:endParaRPr>
          </a:p>
        </p:txBody>
      </p:sp>
      <p:cxnSp>
        <p:nvCxnSpPr>
          <p:cNvPr id="713" name="Google Shape;713;p110"/>
          <p:cNvCxnSpPr>
            <a:endCxn id="712" idx="1"/>
          </p:cNvCxnSpPr>
          <p:nvPr/>
        </p:nvCxnSpPr>
        <p:spPr>
          <a:xfrm rot="-5400000" flipH="1">
            <a:off x="2606100" y="1159875"/>
            <a:ext cx="1680600" cy="1197300"/>
          </a:xfrm>
          <a:prstGeom prst="curvedConnector2">
            <a:avLst/>
          </a:prstGeom>
          <a:noFill/>
          <a:ln w="28575" cap="flat" cmpd="sng">
            <a:solidFill>
              <a:srgbClr val="183EFF"/>
            </a:solidFill>
            <a:prstDash val="solid"/>
            <a:round/>
            <a:headEnd type="none" w="med" len="med"/>
            <a:tailEnd type="triangle" w="med" len="med"/>
          </a:ln>
        </p:spPr>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717"/>
        <p:cNvGrpSpPr/>
        <p:nvPr/>
      </p:nvGrpSpPr>
      <p:grpSpPr>
        <a:xfrm>
          <a:off x="0" y="0"/>
          <a:ext cx="0" cy="0"/>
          <a:chOff x="0" y="0"/>
          <a:chExt cx="0" cy="0"/>
        </a:xfrm>
      </p:grpSpPr>
      <p:sp>
        <p:nvSpPr>
          <p:cNvPr id="718" name="Google Shape;718;p111"/>
          <p:cNvSpPr/>
          <p:nvPr/>
        </p:nvSpPr>
        <p:spPr>
          <a:xfrm>
            <a:off x="-10025" y="0"/>
            <a:ext cx="4581900" cy="5153400"/>
          </a:xfrm>
          <a:prstGeom prst="rect">
            <a:avLst/>
          </a:prstGeom>
          <a:solidFill>
            <a:srgbClr val="183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19" name="Google Shape;719;p111"/>
          <p:cNvSpPr/>
          <p:nvPr/>
        </p:nvSpPr>
        <p:spPr>
          <a:xfrm>
            <a:off x="-10025" y="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20" name="Google Shape;720;p111"/>
          <p:cNvSpPr/>
          <p:nvPr/>
        </p:nvSpPr>
        <p:spPr>
          <a:xfrm>
            <a:off x="4571875" y="258180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21" name="Google Shape;721;p111"/>
          <p:cNvSpPr txBox="1"/>
          <p:nvPr/>
        </p:nvSpPr>
        <p:spPr>
          <a:xfrm>
            <a:off x="35067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Baixa participação de mulheres jovens na vida comunitária devido à falta de oportunidades, formação e espaços seguros no território.</a:t>
            </a:r>
            <a:endParaRPr>
              <a:solidFill>
                <a:schemeClr val="dk1"/>
              </a:solidFill>
              <a:latin typeface="Poppins ExtraBold"/>
              <a:ea typeface="Poppins ExtraBold"/>
              <a:cs typeface="Poppins ExtraBold"/>
              <a:sym typeface="Poppins ExtraBold"/>
            </a:endParaRPr>
          </a:p>
        </p:txBody>
      </p:sp>
      <p:sp>
        <p:nvSpPr>
          <p:cNvPr id="722" name="Google Shape;722;p111"/>
          <p:cNvSpPr txBox="1"/>
          <p:nvPr/>
        </p:nvSpPr>
        <p:spPr>
          <a:xfrm>
            <a:off x="4905725" y="182000"/>
            <a:ext cx="4035000" cy="2267100"/>
          </a:xfrm>
          <a:prstGeom prst="rect">
            <a:avLst/>
          </a:prstGeom>
          <a:solidFill>
            <a:srgbClr val="183EFF"/>
          </a:solid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Dificuldade de acesso de agricultores familiares a mercados locais, causando perda de renda e enfraquecimento da produção.</a:t>
            </a:r>
            <a:endParaRPr>
              <a:solidFill>
                <a:schemeClr val="lt1"/>
              </a:solidFill>
              <a:latin typeface="Poppins ExtraBold"/>
              <a:ea typeface="Poppins ExtraBold"/>
              <a:cs typeface="Poppins ExtraBold"/>
              <a:sym typeface="Poppins ExtraBold"/>
            </a:endParaRPr>
          </a:p>
        </p:txBody>
      </p:sp>
      <p:sp>
        <p:nvSpPr>
          <p:cNvPr id="723" name="Google Shape;723;p111"/>
          <p:cNvSpPr txBox="1"/>
          <p:nvPr/>
        </p:nvSpPr>
        <p:spPr>
          <a:xfrm>
            <a:off x="35067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Altos índices de evasão escolar no bairro, especialmente entre adolescentes de famílias de baixa renda.</a:t>
            </a:r>
            <a:endParaRPr>
              <a:solidFill>
                <a:schemeClr val="lt1"/>
              </a:solidFill>
              <a:latin typeface="Poppins ExtraBold"/>
              <a:ea typeface="Poppins ExtraBold"/>
              <a:cs typeface="Poppins ExtraBold"/>
              <a:sym typeface="Poppins ExtraBold"/>
            </a:endParaRPr>
          </a:p>
        </p:txBody>
      </p:sp>
      <p:sp>
        <p:nvSpPr>
          <p:cNvPr id="724" name="Google Shape;724;p111"/>
          <p:cNvSpPr txBox="1"/>
          <p:nvPr/>
        </p:nvSpPr>
        <p:spPr>
          <a:xfrm>
            <a:off x="490572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Ausência de espaços de convivência segura para idosos, aumentando isolamento social e problemas de saúde.</a:t>
            </a:r>
            <a:endParaRPr>
              <a:solidFill>
                <a:schemeClr val="dk1"/>
              </a:solidFill>
              <a:latin typeface="Poppins ExtraBold"/>
              <a:ea typeface="Poppins ExtraBold"/>
              <a:cs typeface="Poppins ExtraBold"/>
              <a:sym typeface="Poppins ExtraBold"/>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728"/>
        <p:cNvGrpSpPr/>
        <p:nvPr/>
      </p:nvGrpSpPr>
      <p:grpSpPr>
        <a:xfrm>
          <a:off x="0" y="0"/>
          <a:ext cx="0" cy="0"/>
          <a:chOff x="0" y="0"/>
          <a:chExt cx="0" cy="0"/>
        </a:xfrm>
      </p:grpSpPr>
      <p:sp>
        <p:nvSpPr>
          <p:cNvPr id="729" name="Google Shape;729;p112"/>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3 minutos</a:t>
            </a:r>
            <a:endParaRPr sz="2800">
              <a:solidFill>
                <a:schemeClr val="lt1"/>
              </a:solidFill>
              <a:latin typeface="Poppins ExtraBold"/>
              <a:ea typeface="Poppins ExtraBold"/>
              <a:cs typeface="Poppins ExtraBold"/>
              <a:sym typeface="Poppins ExtraBold"/>
            </a:endParaRPr>
          </a:p>
        </p:txBody>
      </p:sp>
      <p:sp>
        <p:nvSpPr>
          <p:cNvPr id="730" name="Google Shape;730;p112"/>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200" b="1">
                <a:solidFill>
                  <a:schemeClr val="lt1"/>
                </a:solidFill>
                <a:latin typeface="Space Mono"/>
                <a:ea typeface="Space Mono"/>
                <a:cs typeface="Space Mono"/>
                <a:sym typeface="Space Mono"/>
              </a:rPr>
              <a:t>quais problemas </a:t>
            </a:r>
            <a:endParaRPr sz="3200" b="1">
              <a:solidFill>
                <a:schemeClr val="lt1"/>
              </a:solidFill>
              <a:latin typeface="Space Mono"/>
              <a:ea typeface="Space Mono"/>
              <a:cs typeface="Space Mono"/>
              <a:sym typeface="Space Mono"/>
            </a:endParaRPr>
          </a:p>
          <a:p>
            <a:pPr marL="0" lvl="0" indent="0" algn="ctr" rtl="0">
              <a:spcBef>
                <a:spcPts val="0"/>
              </a:spcBef>
              <a:spcAft>
                <a:spcPts val="0"/>
              </a:spcAft>
              <a:buNone/>
            </a:pPr>
            <a:r>
              <a:rPr lang="pt-BR" sz="3200" b="1">
                <a:solidFill>
                  <a:schemeClr val="lt1"/>
                </a:solidFill>
                <a:latin typeface="Space Mono"/>
                <a:ea typeface="Space Mono"/>
                <a:cs typeface="Space Mono"/>
                <a:sym typeface="Space Mono"/>
              </a:rPr>
              <a:t>queremos resolver?</a:t>
            </a:r>
            <a:endParaRPr sz="3200" b="1">
              <a:solidFill>
                <a:schemeClr val="lt1"/>
              </a:solidFill>
              <a:latin typeface="Space Mono"/>
              <a:ea typeface="Space Mono"/>
              <a:cs typeface="Space Mono"/>
              <a:sym typeface="Space Mono"/>
            </a:endParaRPr>
          </a:p>
        </p:txBody>
      </p:sp>
      <p:sp>
        <p:nvSpPr>
          <p:cNvPr id="731" name="Google Shape;731;p112"/>
          <p:cNvSpPr txBox="1"/>
          <p:nvPr/>
        </p:nvSpPr>
        <p:spPr>
          <a:xfrm>
            <a:off x="3196525" y="18089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35"/>
        <p:cNvGrpSpPr/>
        <p:nvPr/>
      </p:nvGrpSpPr>
      <p:grpSpPr>
        <a:xfrm>
          <a:off x="0" y="0"/>
          <a:ext cx="0" cy="0"/>
          <a:chOff x="0" y="0"/>
          <a:chExt cx="0" cy="0"/>
        </a:xfrm>
      </p:grpSpPr>
      <p:pic>
        <p:nvPicPr>
          <p:cNvPr id="736" name="Google Shape;736;p113"/>
          <p:cNvPicPr preferRelativeResize="0"/>
          <p:nvPr/>
        </p:nvPicPr>
        <p:blipFill rotWithShape="1">
          <a:blip r:embed="rId3">
            <a:alphaModFix/>
          </a:blip>
          <a:srcRect l="15436" t="11253" r="61106" b="1586"/>
          <a:stretch/>
        </p:blipFill>
        <p:spPr>
          <a:xfrm>
            <a:off x="777325" y="-38000"/>
            <a:ext cx="2150399" cy="5181499"/>
          </a:xfrm>
          <a:prstGeom prst="rect">
            <a:avLst/>
          </a:prstGeom>
          <a:noFill/>
          <a:ln>
            <a:noFill/>
          </a:ln>
        </p:spPr>
      </p:pic>
      <p:sp>
        <p:nvSpPr>
          <p:cNvPr id="737" name="Google Shape;737;p113"/>
          <p:cNvSpPr/>
          <p:nvPr/>
        </p:nvSpPr>
        <p:spPr>
          <a:xfrm>
            <a:off x="820925" y="1397275"/>
            <a:ext cx="2106900" cy="891000"/>
          </a:xfrm>
          <a:prstGeom prst="rect">
            <a:avLst/>
          </a:prstGeom>
          <a:noFill/>
          <a:ln w="762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8" name="Google Shape;738;p113"/>
          <p:cNvSpPr txBox="1"/>
          <p:nvPr/>
        </p:nvSpPr>
        <p:spPr>
          <a:xfrm>
            <a:off x="4219400" y="1527050"/>
            <a:ext cx="4643700" cy="1743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pt-BR" sz="1500" b="1">
                <a:solidFill>
                  <a:schemeClr val="lt1"/>
                </a:solidFill>
                <a:highlight>
                  <a:srgbClr val="183EFF"/>
                </a:highlight>
                <a:latin typeface="Poppins"/>
                <a:ea typeface="Poppins"/>
                <a:cs typeface="Poppins"/>
                <a:sym typeface="Poppins"/>
              </a:rPr>
              <a:t>2. Público envolvido (beneficiários diretos e indiretos):</a:t>
            </a:r>
            <a:r>
              <a:rPr lang="pt-BR" sz="1500" b="1">
                <a:solidFill>
                  <a:schemeClr val="dk1"/>
                </a:solidFill>
                <a:latin typeface="Poppins"/>
                <a:ea typeface="Poppins"/>
                <a:cs typeface="Poppins"/>
                <a:sym typeface="Poppins"/>
              </a:rPr>
              <a:t> </a:t>
            </a:r>
            <a:r>
              <a:rPr lang="pt-BR" sz="1500">
                <a:solidFill>
                  <a:schemeClr val="dk1"/>
                </a:solidFill>
                <a:latin typeface="Poppins"/>
                <a:ea typeface="Poppins"/>
                <a:cs typeface="Poppins"/>
                <a:sym typeface="Poppins"/>
              </a:rPr>
              <a:t>é a identificação clara de quem será afetado positivamente pelo projeto; perfil, necessidades, vulnerabilidades, capacidades e relação com o problema identificado.</a:t>
            </a:r>
            <a:endParaRPr sz="1500">
              <a:solidFill>
                <a:schemeClr val="dk1"/>
              </a:solidFill>
              <a:latin typeface="Poppins"/>
              <a:ea typeface="Poppins"/>
              <a:cs typeface="Poppins"/>
              <a:sym typeface="Poppins"/>
            </a:endParaRPr>
          </a:p>
          <a:p>
            <a:pPr marL="0" lvl="0" indent="0" algn="just" rtl="0">
              <a:lnSpc>
                <a:spcPct val="115000"/>
              </a:lnSpc>
              <a:spcBef>
                <a:spcPts val="0"/>
              </a:spcBef>
              <a:spcAft>
                <a:spcPts val="0"/>
              </a:spcAft>
              <a:buNone/>
            </a:pPr>
            <a:endParaRPr sz="1500" b="1">
              <a:solidFill>
                <a:schemeClr val="dk1"/>
              </a:solidFill>
              <a:highlight>
                <a:srgbClr val="FFC000"/>
              </a:highlight>
              <a:latin typeface="Montserrat"/>
              <a:ea typeface="Montserrat"/>
              <a:cs typeface="Montserrat"/>
              <a:sym typeface="Montserrat"/>
            </a:endParaRPr>
          </a:p>
        </p:txBody>
      </p:sp>
      <p:cxnSp>
        <p:nvCxnSpPr>
          <p:cNvPr id="739" name="Google Shape;739;p113"/>
          <p:cNvCxnSpPr>
            <a:stCxn id="737" idx="3"/>
          </p:cNvCxnSpPr>
          <p:nvPr/>
        </p:nvCxnSpPr>
        <p:spPr>
          <a:xfrm>
            <a:off x="2927825" y="1842775"/>
            <a:ext cx="1198800" cy="474600"/>
          </a:xfrm>
          <a:prstGeom prst="curvedConnector3">
            <a:avLst>
              <a:gd name="adj1" fmla="val 50000"/>
            </a:avLst>
          </a:prstGeom>
          <a:noFill/>
          <a:ln w="28575" cap="flat" cmpd="sng">
            <a:solidFill>
              <a:srgbClr val="183EFF"/>
            </a:solidFill>
            <a:prstDash val="solid"/>
            <a:round/>
            <a:headEnd type="none" w="med" len="med"/>
            <a:tailEnd type="triangle" w="med" len="med"/>
          </a:ln>
        </p:spPr>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743"/>
        <p:cNvGrpSpPr/>
        <p:nvPr/>
      </p:nvGrpSpPr>
      <p:grpSpPr>
        <a:xfrm>
          <a:off x="0" y="0"/>
          <a:ext cx="0" cy="0"/>
          <a:chOff x="0" y="0"/>
          <a:chExt cx="0" cy="0"/>
        </a:xfrm>
      </p:grpSpPr>
      <p:sp>
        <p:nvSpPr>
          <p:cNvPr id="744" name="Google Shape;744;p114"/>
          <p:cNvSpPr/>
          <p:nvPr/>
        </p:nvSpPr>
        <p:spPr>
          <a:xfrm>
            <a:off x="-10025" y="0"/>
            <a:ext cx="4581900" cy="5153400"/>
          </a:xfrm>
          <a:prstGeom prst="rect">
            <a:avLst/>
          </a:prstGeom>
          <a:solidFill>
            <a:srgbClr val="183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45" name="Google Shape;745;p114"/>
          <p:cNvSpPr/>
          <p:nvPr/>
        </p:nvSpPr>
        <p:spPr>
          <a:xfrm>
            <a:off x="-10025" y="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46" name="Google Shape;746;p114"/>
          <p:cNvSpPr/>
          <p:nvPr/>
        </p:nvSpPr>
        <p:spPr>
          <a:xfrm>
            <a:off x="4571875" y="258180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47" name="Google Shape;747;p114"/>
          <p:cNvSpPr txBox="1"/>
          <p:nvPr/>
        </p:nvSpPr>
        <p:spPr>
          <a:xfrm>
            <a:off x="35067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Mulheres de 18 a 29 anos de Congós, em Macapá/AP, em situação de vulnerabilidade socioeconômica</a:t>
            </a:r>
            <a:endParaRPr>
              <a:solidFill>
                <a:schemeClr val="dk1"/>
              </a:solidFill>
              <a:latin typeface="Poppins ExtraBold"/>
              <a:ea typeface="Poppins ExtraBold"/>
              <a:cs typeface="Poppins ExtraBold"/>
              <a:sym typeface="Poppins ExtraBold"/>
            </a:endParaRPr>
          </a:p>
        </p:txBody>
      </p:sp>
      <p:sp>
        <p:nvSpPr>
          <p:cNvPr id="748" name="Google Shape;748;p114"/>
          <p:cNvSpPr txBox="1"/>
          <p:nvPr/>
        </p:nvSpPr>
        <p:spPr>
          <a:xfrm>
            <a:off x="490572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Agricultores familiares de comunidades rurais do município, com baixa escolaridade e dificuldade de inserção no mercado formal</a:t>
            </a:r>
            <a:endParaRPr>
              <a:solidFill>
                <a:schemeClr val="lt1"/>
              </a:solidFill>
              <a:latin typeface="Poppins ExtraBold"/>
              <a:ea typeface="Poppins ExtraBold"/>
              <a:cs typeface="Poppins ExtraBold"/>
              <a:sym typeface="Poppins ExtraBold"/>
            </a:endParaRPr>
          </a:p>
        </p:txBody>
      </p:sp>
      <p:sp>
        <p:nvSpPr>
          <p:cNvPr id="749" name="Google Shape;749;p114"/>
          <p:cNvSpPr txBox="1"/>
          <p:nvPr/>
        </p:nvSpPr>
        <p:spPr>
          <a:xfrm>
            <a:off x="350675" y="2779150"/>
            <a:ext cx="4035000" cy="2267100"/>
          </a:xfrm>
          <a:prstGeom prst="rect">
            <a:avLst/>
          </a:prstGeom>
          <a:solidFill>
            <a:srgbClr val="183EFF"/>
          </a:solid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Idosos acima de 60 anos de Santa Rita, Macapá/AP, que vivem sozinhos ou têm baixa rede de apoio familiar</a:t>
            </a:r>
            <a:endParaRPr>
              <a:solidFill>
                <a:schemeClr val="lt1"/>
              </a:solidFill>
              <a:latin typeface="Poppins ExtraBold"/>
              <a:ea typeface="Poppins ExtraBold"/>
              <a:cs typeface="Poppins ExtraBold"/>
              <a:sym typeface="Poppins ExtraBold"/>
            </a:endParaRPr>
          </a:p>
        </p:txBody>
      </p:sp>
      <p:sp>
        <p:nvSpPr>
          <p:cNvPr id="750" name="Google Shape;750;p114"/>
          <p:cNvSpPr txBox="1"/>
          <p:nvPr/>
        </p:nvSpPr>
        <p:spPr>
          <a:xfrm>
            <a:off x="490572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Famílias em situação de insegurança alimentar cadastradas em CRAS ou programas sociais</a:t>
            </a:r>
            <a:endParaRPr>
              <a:solidFill>
                <a:schemeClr val="dk1"/>
              </a:solidFill>
              <a:latin typeface="Poppins ExtraBold"/>
              <a:ea typeface="Poppins ExtraBold"/>
              <a:cs typeface="Poppins ExtraBold"/>
              <a:sym typeface="Poppins ExtraBold"/>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754"/>
        <p:cNvGrpSpPr/>
        <p:nvPr/>
      </p:nvGrpSpPr>
      <p:grpSpPr>
        <a:xfrm>
          <a:off x="0" y="0"/>
          <a:ext cx="0" cy="0"/>
          <a:chOff x="0" y="0"/>
          <a:chExt cx="0" cy="0"/>
        </a:xfrm>
      </p:grpSpPr>
      <p:sp>
        <p:nvSpPr>
          <p:cNvPr id="755" name="Google Shape;755;p115"/>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3 minutos</a:t>
            </a:r>
            <a:endParaRPr sz="2800">
              <a:solidFill>
                <a:schemeClr val="lt1"/>
              </a:solidFill>
              <a:latin typeface="Poppins ExtraBold"/>
              <a:ea typeface="Poppins ExtraBold"/>
              <a:cs typeface="Poppins ExtraBold"/>
              <a:sym typeface="Poppins ExtraBold"/>
            </a:endParaRPr>
          </a:p>
        </p:txBody>
      </p:sp>
      <p:sp>
        <p:nvSpPr>
          <p:cNvPr id="756" name="Google Shape;756;p115"/>
          <p:cNvSpPr txBox="1"/>
          <p:nvPr/>
        </p:nvSpPr>
        <p:spPr>
          <a:xfrm>
            <a:off x="498475" y="697425"/>
            <a:ext cx="7822500" cy="741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800" b="1">
                <a:solidFill>
                  <a:schemeClr val="lt1"/>
                </a:solidFill>
                <a:latin typeface="Space Mono"/>
                <a:ea typeface="Space Mono"/>
                <a:cs typeface="Space Mono"/>
                <a:sym typeface="Space Mono"/>
              </a:rPr>
              <a:t>públicos envolvidos </a:t>
            </a:r>
            <a:br>
              <a:rPr lang="pt-BR" b="1">
                <a:solidFill>
                  <a:schemeClr val="lt1"/>
                </a:solidFill>
                <a:latin typeface="Space Mono"/>
                <a:ea typeface="Space Mono"/>
                <a:cs typeface="Space Mono"/>
                <a:sym typeface="Space Mono"/>
              </a:rPr>
            </a:br>
            <a:r>
              <a:rPr lang="pt-BR" sz="1800" b="1">
                <a:solidFill>
                  <a:schemeClr val="lt1"/>
                </a:solidFill>
                <a:latin typeface="Space Mono"/>
                <a:ea typeface="Space Mono"/>
                <a:cs typeface="Space Mono"/>
                <a:sym typeface="Space Mono"/>
              </a:rPr>
              <a:t>(beneficiários diretos e indiretos) </a:t>
            </a:r>
            <a:endParaRPr sz="1800" b="1">
              <a:solidFill>
                <a:schemeClr val="lt1"/>
              </a:solidFill>
              <a:latin typeface="Space Mono"/>
              <a:ea typeface="Space Mono"/>
              <a:cs typeface="Space Mono"/>
              <a:sym typeface="Space Mono"/>
            </a:endParaRPr>
          </a:p>
          <a:p>
            <a:pPr marL="0" lvl="0" indent="0" algn="ctr" rtl="0">
              <a:spcBef>
                <a:spcPts val="0"/>
              </a:spcBef>
              <a:spcAft>
                <a:spcPts val="0"/>
              </a:spcAft>
              <a:buNone/>
            </a:pPr>
            <a:endParaRPr>
              <a:latin typeface="Space Mono"/>
              <a:ea typeface="Space Mono"/>
              <a:cs typeface="Space Mono"/>
              <a:sym typeface="Space Mono"/>
            </a:endParaRPr>
          </a:p>
        </p:txBody>
      </p:sp>
      <p:sp>
        <p:nvSpPr>
          <p:cNvPr id="757" name="Google Shape;757;p115"/>
          <p:cNvSpPr txBox="1"/>
          <p:nvPr/>
        </p:nvSpPr>
        <p:spPr>
          <a:xfrm>
            <a:off x="3196525" y="18089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61"/>
        <p:cNvGrpSpPr/>
        <p:nvPr/>
      </p:nvGrpSpPr>
      <p:grpSpPr>
        <a:xfrm>
          <a:off x="0" y="0"/>
          <a:ext cx="0" cy="0"/>
          <a:chOff x="0" y="0"/>
          <a:chExt cx="0" cy="0"/>
        </a:xfrm>
      </p:grpSpPr>
      <p:pic>
        <p:nvPicPr>
          <p:cNvPr id="762" name="Google Shape;762;p116"/>
          <p:cNvPicPr preferRelativeResize="0"/>
          <p:nvPr/>
        </p:nvPicPr>
        <p:blipFill rotWithShape="1">
          <a:blip r:embed="rId3">
            <a:alphaModFix/>
          </a:blip>
          <a:srcRect l="15435" t="11099" r="61104" b="880"/>
          <a:stretch/>
        </p:blipFill>
        <p:spPr>
          <a:xfrm>
            <a:off x="811100" y="0"/>
            <a:ext cx="2113873" cy="5143500"/>
          </a:xfrm>
          <a:prstGeom prst="rect">
            <a:avLst/>
          </a:prstGeom>
          <a:noFill/>
          <a:ln>
            <a:noFill/>
          </a:ln>
        </p:spPr>
      </p:pic>
      <p:sp>
        <p:nvSpPr>
          <p:cNvPr id="763" name="Google Shape;763;p116"/>
          <p:cNvSpPr/>
          <p:nvPr/>
        </p:nvSpPr>
        <p:spPr>
          <a:xfrm>
            <a:off x="870875" y="2320700"/>
            <a:ext cx="2054100" cy="857100"/>
          </a:xfrm>
          <a:prstGeom prst="rect">
            <a:avLst/>
          </a:prstGeom>
          <a:noFill/>
          <a:ln w="762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4" name="Google Shape;764;p116"/>
          <p:cNvSpPr txBox="1"/>
          <p:nvPr/>
        </p:nvSpPr>
        <p:spPr>
          <a:xfrm>
            <a:off x="4255750" y="1359925"/>
            <a:ext cx="4356000" cy="20088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lt1"/>
                </a:solidFill>
                <a:highlight>
                  <a:srgbClr val="183EFF"/>
                </a:highlight>
                <a:latin typeface="Poppins"/>
                <a:ea typeface="Poppins"/>
                <a:cs typeface="Poppins"/>
                <a:sym typeface="Poppins"/>
              </a:rPr>
              <a:t>3. Objeto do projeto:</a:t>
            </a:r>
            <a:r>
              <a:rPr lang="pt-BR" sz="1500">
                <a:solidFill>
                  <a:schemeClr val="dk1"/>
                </a:solidFill>
                <a:latin typeface="Poppins"/>
                <a:ea typeface="Poppins"/>
                <a:cs typeface="Poppins"/>
                <a:sym typeface="Poppins"/>
              </a:rPr>
              <a:t> é o foco específico da intervenção (aquilo sobre o qual o projeto vai atuar diretamente | por exemplo: formação de jovens, criação de uma horta comunitária, etc.). É aquilo que será executado pelo projeto.</a:t>
            </a:r>
            <a:endParaRPr sz="1500">
              <a:solidFill>
                <a:schemeClr val="dk1"/>
              </a:solidFill>
              <a:latin typeface="Poppins"/>
              <a:ea typeface="Poppins"/>
              <a:cs typeface="Poppins"/>
              <a:sym typeface="Poppins"/>
            </a:endParaRPr>
          </a:p>
          <a:p>
            <a:pPr marL="0" lvl="0" indent="0" algn="just" rtl="0">
              <a:lnSpc>
                <a:spcPct val="115000"/>
              </a:lnSpc>
              <a:spcBef>
                <a:spcPts val="0"/>
              </a:spcBef>
              <a:spcAft>
                <a:spcPts val="0"/>
              </a:spcAft>
              <a:buNone/>
            </a:pPr>
            <a:endParaRPr sz="1500" b="1">
              <a:solidFill>
                <a:schemeClr val="dk1"/>
              </a:solidFill>
              <a:highlight>
                <a:srgbClr val="FFC000"/>
              </a:highlight>
              <a:latin typeface="Montserrat"/>
              <a:ea typeface="Montserrat"/>
              <a:cs typeface="Montserrat"/>
              <a:sym typeface="Montserrat"/>
            </a:endParaRPr>
          </a:p>
        </p:txBody>
      </p:sp>
      <p:cxnSp>
        <p:nvCxnSpPr>
          <p:cNvPr id="765" name="Google Shape;765;p116"/>
          <p:cNvCxnSpPr>
            <a:stCxn id="763" idx="3"/>
            <a:endCxn id="764" idx="1"/>
          </p:cNvCxnSpPr>
          <p:nvPr/>
        </p:nvCxnSpPr>
        <p:spPr>
          <a:xfrm rot="10800000" flipH="1">
            <a:off x="2924975" y="2364350"/>
            <a:ext cx="1330800" cy="384900"/>
          </a:xfrm>
          <a:prstGeom prst="curvedConnector3">
            <a:avLst>
              <a:gd name="adj1" fmla="val 49999"/>
            </a:avLst>
          </a:prstGeom>
          <a:noFill/>
          <a:ln w="28575" cap="flat" cmpd="sng">
            <a:solidFill>
              <a:srgbClr val="183EFF"/>
            </a:solidFill>
            <a:prstDash val="solid"/>
            <a:round/>
            <a:headEnd type="none" w="med" len="med"/>
            <a:tailEnd type="triangle" w="med" len="med"/>
          </a:ln>
        </p:spPr>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769"/>
        <p:cNvGrpSpPr/>
        <p:nvPr/>
      </p:nvGrpSpPr>
      <p:grpSpPr>
        <a:xfrm>
          <a:off x="0" y="0"/>
          <a:ext cx="0" cy="0"/>
          <a:chOff x="0" y="0"/>
          <a:chExt cx="0" cy="0"/>
        </a:xfrm>
      </p:grpSpPr>
      <p:sp>
        <p:nvSpPr>
          <p:cNvPr id="770" name="Google Shape;770;p117"/>
          <p:cNvSpPr/>
          <p:nvPr/>
        </p:nvSpPr>
        <p:spPr>
          <a:xfrm>
            <a:off x="-10025" y="0"/>
            <a:ext cx="4581900" cy="5153400"/>
          </a:xfrm>
          <a:prstGeom prst="rect">
            <a:avLst/>
          </a:prstGeom>
          <a:solidFill>
            <a:srgbClr val="183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71" name="Google Shape;771;p117"/>
          <p:cNvSpPr/>
          <p:nvPr/>
        </p:nvSpPr>
        <p:spPr>
          <a:xfrm>
            <a:off x="-10025" y="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72" name="Google Shape;772;p117"/>
          <p:cNvSpPr/>
          <p:nvPr/>
        </p:nvSpPr>
        <p:spPr>
          <a:xfrm>
            <a:off x="4571875" y="258180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773" name="Google Shape;773;p117"/>
          <p:cNvSpPr txBox="1"/>
          <p:nvPr/>
        </p:nvSpPr>
        <p:spPr>
          <a:xfrm>
            <a:off x="35067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Formação em habilidades socioprodutivas para mulheres jovens</a:t>
            </a:r>
            <a:endParaRPr>
              <a:solidFill>
                <a:schemeClr val="dk1"/>
              </a:solidFill>
              <a:latin typeface="Poppins ExtraBold"/>
              <a:ea typeface="Poppins ExtraBold"/>
              <a:cs typeface="Poppins ExtraBold"/>
              <a:sym typeface="Poppins ExtraBold"/>
            </a:endParaRPr>
          </a:p>
        </p:txBody>
      </p:sp>
      <p:sp>
        <p:nvSpPr>
          <p:cNvPr id="774" name="Google Shape;774;p117"/>
          <p:cNvSpPr txBox="1"/>
          <p:nvPr/>
        </p:nvSpPr>
        <p:spPr>
          <a:xfrm>
            <a:off x="490572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Implantação e gestão de uma horta comunitária agroecológica</a:t>
            </a:r>
            <a:endParaRPr>
              <a:solidFill>
                <a:schemeClr val="lt1"/>
              </a:solidFill>
              <a:latin typeface="Poppins ExtraBold"/>
              <a:ea typeface="Poppins ExtraBold"/>
              <a:cs typeface="Poppins ExtraBold"/>
              <a:sym typeface="Poppins ExtraBold"/>
            </a:endParaRPr>
          </a:p>
        </p:txBody>
      </p:sp>
      <p:sp>
        <p:nvSpPr>
          <p:cNvPr id="775" name="Google Shape;775;p117"/>
          <p:cNvSpPr txBox="1"/>
          <p:nvPr/>
        </p:nvSpPr>
        <p:spPr>
          <a:xfrm>
            <a:off x="35067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Criação de um centro de convivência e atividades para idosos</a:t>
            </a:r>
            <a:endParaRPr>
              <a:solidFill>
                <a:schemeClr val="lt1"/>
              </a:solidFill>
              <a:latin typeface="Poppins ExtraBold"/>
              <a:ea typeface="Poppins ExtraBold"/>
              <a:cs typeface="Poppins ExtraBold"/>
              <a:sym typeface="Poppins ExtraBold"/>
            </a:endParaRPr>
          </a:p>
        </p:txBody>
      </p:sp>
      <p:sp>
        <p:nvSpPr>
          <p:cNvPr id="776" name="Google Shape;776;p117"/>
          <p:cNvSpPr txBox="1"/>
          <p:nvPr/>
        </p:nvSpPr>
        <p:spPr>
          <a:xfrm>
            <a:off x="490572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Oficinas de reforço escolar e apoio psicossocial para adolescentes</a:t>
            </a:r>
            <a:endParaRPr>
              <a:solidFill>
                <a:schemeClr val="dk1"/>
              </a:solidFill>
              <a:latin typeface="Poppins ExtraBold"/>
              <a:ea typeface="Poppins ExtraBold"/>
              <a:cs typeface="Poppins ExtraBold"/>
              <a:sym typeface="Poppins ExtraBol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780"/>
        <p:cNvGrpSpPr/>
        <p:nvPr/>
      </p:nvGrpSpPr>
      <p:grpSpPr>
        <a:xfrm>
          <a:off x="0" y="0"/>
          <a:ext cx="0" cy="0"/>
          <a:chOff x="0" y="0"/>
          <a:chExt cx="0" cy="0"/>
        </a:xfrm>
      </p:grpSpPr>
      <p:sp>
        <p:nvSpPr>
          <p:cNvPr id="781" name="Google Shape;781;p118"/>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3 minutos</a:t>
            </a:r>
            <a:endParaRPr sz="2800">
              <a:solidFill>
                <a:schemeClr val="lt1"/>
              </a:solidFill>
              <a:latin typeface="Poppins ExtraBold"/>
              <a:ea typeface="Poppins ExtraBold"/>
              <a:cs typeface="Poppins ExtraBold"/>
              <a:sym typeface="Poppins ExtraBold"/>
            </a:endParaRPr>
          </a:p>
        </p:txBody>
      </p:sp>
      <p:sp>
        <p:nvSpPr>
          <p:cNvPr id="782" name="Google Shape;782;p118"/>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a:solidFill>
                  <a:schemeClr val="lt1"/>
                </a:solidFill>
                <a:latin typeface="Space Mono"/>
                <a:ea typeface="Space Mono"/>
                <a:cs typeface="Space Mono"/>
                <a:sym typeface="Space Mono"/>
              </a:rPr>
              <a:t>objeto(s) do projeto</a:t>
            </a:r>
            <a:endParaRPr sz="3600" b="1">
              <a:solidFill>
                <a:schemeClr val="lt1"/>
              </a:solidFill>
              <a:latin typeface="Space Mono"/>
              <a:ea typeface="Space Mono"/>
              <a:cs typeface="Space Mono"/>
              <a:sym typeface="Space Mono"/>
            </a:endParaRPr>
          </a:p>
        </p:txBody>
      </p:sp>
      <p:sp>
        <p:nvSpPr>
          <p:cNvPr id="783" name="Google Shape;783;p118"/>
          <p:cNvSpPr txBox="1"/>
          <p:nvPr/>
        </p:nvSpPr>
        <p:spPr>
          <a:xfrm>
            <a:off x="3196525" y="18089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87"/>
        <p:cNvGrpSpPr/>
        <p:nvPr/>
      </p:nvGrpSpPr>
      <p:grpSpPr>
        <a:xfrm>
          <a:off x="0" y="0"/>
          <a:ext cx="0" cy="0"/>
          <a:chOff x="0" y="0"/>
          <a:chExt cx="0" cy="0"/>
        </a:xfrm>
      </p:grpSpPr>
      <p:pic>
        <p:nvPicPr>
          <p:cNvPr id="788" name="Google Shape;788;p119"/>
          <p:cNvPicPr preferRelativeResize="0"/>
          <p:nvPr/>
        </p:nvPicPr>
        <p:blipFill rotWithShape="1">
          <a:blip r:embed="rId3">
            <a:alphaModFix/>
          </a:blip>
          <a:srcRect l="15889" t="11253" r="61106" b="2055"/>
          <a:stretch/>
        </p:blipFill>
        <p:spPr>
          <a:xfrm>
            <a:off x="774188" y="0"/>
            <a:ext cx="2104611" cy="5143500"/>
          </a:xfrm>
          <a:prstGeom prst="rect">
            <a:avLst/>
          </a:prstGeom>
          <a:noFill/>
          <a:ln>
            <a:noFill/>
          </a:ln>
        </p:spPr>
      </p:pic>
      <p:sp>
        <p:nvSpPr>
          <p:cNvPr id="789" name="Google Shape;789;p119"/>
          <p:cNvSpPr/>
          <p:nvPr/>
        </p:nvSpPr>
        <p:spPr>
          <a:xfrm>
            <a:off x="774250" y="3256550"/>
            <a:ext cx="2104500" cy="906300"/>
          </a:xfrm>
          <a:prstGeom prst="rect">
            <a:avLst/>
          </a:prstGeom>
          <a:noFill/>
          <a:ln w="762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90" name="Google Shape;790;p119"/>
          <p:cNvSpPr txBox="1"/>
          <p:nvPr/>
        </p:nvSpPr>
        <p:spPr>
          <a:xfrm>
            <a:off x="4183075" y="2022850"/>
            <a:ext cx="4356000" cy="12807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600" b="1">
                <a:solidFill>
                  <a:schemeClr val="lt1"/>
                </a:solidFill>
                <a:highlight>
                  <a:srgbClr val="183EFF"/>
                </a:highlight>
                <a:latin typeface="Poppins"/>
                <a:ea typeface="Poppins"/>
                <a:cs typeface="Poppins"/>
                <a:sym typeface="Poppins"/>
              </a:rPr>
              <a:t>4. Objetivo geral:</a:t>
            </a:r>
            <a:r>
              <a:rPr lang="pt-BR" sz="1600">
                <a:solidFill>
                  <a:schemeClr val="dk1"/>
                </a:solidFill>
                <a:latin typeface="Poppins"/>
                <a:ea typeface="Poppins"/>
                <a:cs typeface="Poppins"/>
                <a:sym typeface="Poppins"/>
              </a:rPr>
              <a:t> é a grande mudança ou transformação que o projeto pretende alcançar ao final, orientando todas as ações</a:t>
            </a:r>
            <a:r>
              <a:rPr lang="pt-BR" sz="1500">
                <a:solidFill>
                  <a:schemeClr val="dk1"/>
                </a:solidFill>
                <a:latin typeface="Montserrat"/>
                <a:ea typeface="Montserrat"/>
                <a:cs typeface="Montserrat"/>
                <a:sym typeface="Montserrat"/>
              </a:rPr>
              <a:t>.</a:t>
            </a:r>
            <a:endParaRPr sz="1500" b="1">
              <a:solidFill>
                <a:schemeClr val="dk1"/>
              </a:solidFill>
              <a:highlight>
                <a:srgbClr val="FFC000"/>
              </a:highlight>
              <a:latin typeface="Montserrat"/>
              <a:ea typeface="Montserrat"/>
              <a:cs typeface="Montserrat"/>
              <a:sym typeface="Montserrat"/>
            </a:endParaRPr>
          </a:p>
        </p:txBody>
      </p:sp>
      <p:cxnSp>
        <p:nvCxnSpPr>
          <p:cNvPr id="791" name="Google Shape;791;p119"/>
          <p:cNvCxnSpPr>
            <a:stCxn id="789" idx="3"/>
            <a:endCxn id="790" idx="1"/>
          </p:cNvCxnSpPr>
          <p:nvPr/>
        </p:nvCxnSpPr>
        <p:spPr>
          <a:xfrm rot="10800000" flipH="1">
            <a:off x="2878750" y="2663300"/>
            <a:ext cx="1304400" cy="1046400"/>
          </a:xfrm>
          <a:prstGeom prst="curvedConnector3">
            <a:avLst>
              <a:gd name="adj1" fmla="val 49997"/>
            </a:avLst>
          </a:prstGeom>
          <a:noFill/>
          <a:ln w="28575" cap="flat" cmpd="sng">
            <a:solidFill>
              <a:srgbClr val="183EFF"/>
            </a:solidFill>
            <a:prstDash val="solid"/>
            <a:round/>
            <a:headEnd type="none" w="med" len="med"/>
            <a:tailEnd type="triangle" w="med" len="med"/>
          </a:ln>
        </p:spPr>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95"/>
        <p:cNvGrpSpPr/>
        <p:nvPr/>
      </p:nvGrpSpPr>
      <p:grpSpPr>
        <a:xfrm>
          <a:off x="0" y="0"/>
          <a:ext cx="0" cy="0"/>
          <a:chOff x="0" y="0"/>
          <a:chExt cx="0" cy="0"/>
        </a:xfrm>
      </p:grpSpPr>
      <p:sp>
        <p:nvSpPr>
          <p:cNvPr id="796" name="Google Shape;796;p120"/>
          <p:cNvSpPr txBox="1"/>
          <p:nvPr/>
        </p:nvSpPr>
        <p:spPr>
          <a:xfrm>
            <a:off x="80400" y="371900"/>
            <a:ext cx="8983200" cy="585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pt-BR" sz="2600" b="1">
                <a:solidFill>
                  <a:schemeClr val="dk1"/>
                </a:solidFill>
                <a:latin typeface="Space Mono"/>
                <a:ea typeface="Space Mono"/>
                <a:cs typeface="Space Mono"/>
                <a:sym typeface="Space Mono"/>
              </a:rPr>
              <a:t>Um bom objetivo</a:t>
            </a:r>
            <a:r>
              <a:rPr lang="pt-BR" sz="2600" b="1">
                <a:latin typeface="Space Mono"/>
                <a:ea typeface="Space Mono"/>
                <a:cs typeface="Space Mono"/>
                <a:sym typeface="Space Mono"/>
              </a:rPr>
              <a:t> </a:t>
            </a:r>
            <a:r>
              <a:rPr lang="pt-BR" sz="2600" b="1">
                <a:highlight>
                  <a:srgbClr val="FFC000"/>
                </a:highlight>
                <a:latin typeface="Space Mono"/>
                <a:ea typeface="Space Mono"/>
                <a:cs typeface="Space Mono"/>
                <a:sym typeface="Space Mono"/>
              </a:rPr>
              <a:t>pode</a:t>
            </a:r>
            <a:r>
              <a:rPr lang="pt-BR" sz="2600" b="1">
                <a:latin typeface="Space Mono"/>
                <a:ea typeface="Space Mono"/>
                <a:cs typeface="Space Mono"/>
                <a:sym typeface="Space Mono"/>
              </a:rPr>
              <a:t> </a:t>
            </a:r>
            <a:r>
              <a:rPr lang="pt-BR" sz="2600" b="1">
                <a:solidFill>
                  <a:schemeClr val="dk1"/>
                </a:solidFill>
                <a:latin typeface="Space Mono"/>
                <a:ea typeface="Space Mono"/>
                <a:cs typeface="Space Mono"/>
                <a:sym typeface="Space Mono"/>
              </a:rPr>
              <a:t>conter 3 elementos:</a:t>
            </a:r>
            <a:endParaRPr sz="2600" b="1">
              <a:solidFill>
                <a:schemeClr val="dk1"/>
              </a:solidFill>
              <a:latin typeface="Space Mono"/>
              <a:ea typeface="Space Mono"/>
              <a:cs typeface="Space Mono"/>
              <a:sym typeface="Space Mono"/>
            </a:endParaRPr>
          </a:p>
        </p:txBody>
      </p:sp>
      <p:sp>
        <p:nvSpPr>
          <p:cNvPr id="797" name="Google Shape;797;p120"/>
          <p:cNvSpPr txBox="1"/>
          <p:nvPr/>
        </p:nvSpPr>
        <p:spPr>
          <a:xfrm>
            <a:off x="196175" y="1827050"/>
            <a:ext cx="2337900" cy="1108200"/>
          </a:xfrm>
          <a:prstGeom prst="rect">
            <a:avLst/>
          </a:prstGeom>
          <a:noFill/>
          <a:ln>
            <a:noFill/>
          </a:ln>
        </p:spPr>
        <p:txBody>
          <a:bodyPr spcFirstLastPara="1" wrap="square" lIns="91425" tIns="91425" rIns="91425" bIns="91425" anchor="ctr" anchorCtr="0">
            <a:noAutofit/>
          </a:bodyPr>
          <a:lstStyle/>
          <a:p>
            <a:pPr marL="269999" lvl="0" indent="-185250" algn="ctr" rtl="0">
              <a:lnSpc>
                <a:spcPct val="150000"/>
              </a:lnSpc>
              <a:spcBef>
                <a:spcPts val="0"/>
              </a:spcBef>
              <a:spcAft>
                <a:spcPts val="0"/>
              </a:spcAft>
              <a:buClr>
                <a:schemeClr val="dk1"/>
              </a:buClr>
              <a:buSzPts val="1500"/>
              <a:buFont typeface="Montserrat"/>
              <a:buAutoNum type="arabicPeriod"/>
            </a:pPr>
            <a:r>
              <a:rPr lang="pt-BR" sz="1500" b="1">
                <a:solidFill>
                  <a:srgbClr val="0000FF"/>
                </a:solidFill>
                <a:latin typeface="Poppins"/>
                <a:ea typeface="Poppins"/>
                <a:cs typeface="Poppins"/>
                <a:sym typeface="Poppins"/>
              </a:rPr>
              <a:t>Verbo no infinitivo</a:t>
            </a:r>
            <a:r>
              <a:rPr lang="pt-BR" sz="1500">
                <a:solidFill>
                  <a:schemeClr val="dk1"/>
                </a:solidFill>
                <a:latin typeface="Poppins"/>
                <a:ea typeface="Poppins"/>
                <a:cs typeface="Poppins"/>
                <a:sym typeface="Poppins"/>
              </a:rPr>
              <a:t>: indica a ação pretendida; </a:t>
            </a:r>
            <a:endParaRPr sz="1500">
              <a:solidFill>
                <a:schemeClr val="dk1"/>
              </a:solidFill>
              <a:latin typeface="Poppins"/>
              <a:ea typeface="Poppins"/>
              <a:cs typeface="Poppins"/>
              <a:sym typeface="Poppins"/>
            </a:endParaRPr>
          </a:p>
        </p:txBody>
      </p:sp>
      <p:sp>
        <p:nvSpPr>
          <p:cNvPr id="798" name="Google Shape;798;p120"/>
          <p:cNvSpPr txBox="1"/>
          <p:nvPr/>
        </p:nvSpPr>
        <p:spPr>
          <a:xfrm>
            <a:off x="2998599" y="1827050"/>
            <a:ext cx="2587500" cy="1108200"/>
          </a:xfrm>
          <a:prstGeom prst="rect">
            <a:avLst/>
          </a:prstGeom>
          <a:noFill/>
          <a:ln>
            <a:noFill/>
          </a:ln>
        </p:spPr>
        <p:txBody>
          <a:bodyPr spcFirstLastPara="1" wrap="square" lIns="91425" tIns="91425" rIns="91425" bIns="91425" anchor="ctr" anchorCtr="0">
            <a:noAutofit/>
          </a:bodyPr>
          <a:lstStyle/>
          <a:p>
            <a:pPr marL="269999" lvl="0" indent="-185250" algn="ctr" rtl="0">
              <a:lnSpc>
                <a:spcPct val="150000"/>
              </a:lnSpc>
              <a:spcBef>
                <a:spcPts val="0"/>
              </a:spcBef>
              <a:spcAft>
                <a:spcPts val="0"/>
              </a:spcAft>
              <a:buClr>
                <a:schemeClr val="dk1"/>
              </a:buClr>
              <a:buSzPts val="1500"/>
              <a:buFont typeface="Montserrat"/>
              <a:buAutoNum type="arabicPeriod" startAt="2"/>
            </a:pPr>
            <a:r>
              <a:rPr lang="pt-BR" sz="1500">
                <a:solidFill>
                  <a:schemeClr val="dk1"/>
                </a:solidFill>
                <a:latin typeface="Poppins"/>
                <a:ea typeface="Poppins"/>
                <a:cs typeface="Poppins"/>
                <a:sym typeface="Poppins"/>
              </a:rPr>
              <a:t>Foco da </a:t>
            </a:r>
            <a:r>
              <a:rPr lang="pt-BR" sz="1500" b="1">
                <a:solidFill>
                  <a:srgbClr val="9900FF"/>
                </a:solidFill>
                <a:latin typeface="Poppins"/>
                <a:ea typeface="Poppins"/>
                <a:cs typeface="Poppins"/>
                <a:sym typeface="Poppins"/>
              </a:rPr>
              <a:t>intervenção</a:t>
            </a:r>
            <a:r>
              <a:rPr lang="pt-BR" sz="1500">
                <a:solidFill>
                  <a:schemeClr val="dk1"/>
                </a:solidFill>
                <a:latin typeface="Poppins"/>
                <a:ea typeface="Poppins"/>
                <a:cs typeface="Poppins"/>
                <a:sym typeface="Poppins"/>
              </a:rPr>
              <a:t>: sobre o que ou quem a ação incidirá;</a:t>
            </a:r>
            <a:endParaRPr sz="1500">
              <a:solidFill>
                <a:schemeClr val="dk1"/>
              </a:solidFill>
              <a:latin typeface="Poppins"/>
              <a:ea typeface="Poppins"/>
              <a:cs typeface="Poppins"/>
              <a:sym typeface="Poppins"/>
            </a:endParaRPr>
          </a:p>
        </p:txBody>
      </p:sp>
      <p:sp>
        <p:nvSpPr>
          <p:cNvPr id="799" name="Google Shape;799;p120"/>
          <p:cNvSpPr txBox="1"/>
          <p:nvPr/>
        </p:nvSpPr>
        <p:spPr>
          <a:xfrm>
            <a:off x="6085525" y="1857525"/>
            <a:ext cx="2654100" cy="1108200"/>
          </a:xfrm>
          <a:prstGeom prst="rect">
            <a:avLst/>
          </a:prstGeom>
          <a:noFill/>
          <a:ln>
            <a:noFill/>
          </a:ln>
        </p:spPr>
        <p:txBody>
          <a:bodyPr spcFirstLastPara="1" wrap="square" lIns="91425" tIns="91425" rIns="91425" bIns="91425" anchor="t" anchorCtr="0">
            <a:spAutoFit/>
          </a:bodyPr>
          <a:lstStyle/>
          <a:p>
            <a:pPr marL="269999" lvl="0" indent="-185250" algn="ctr" rtl="0">
              <a:lnSpc>
                <a:spcPct val="150000"/>
              </a:lnSpc>
              <a:spcBef>
                <a:spcPts val="0"/>
              </a:spcBef>
              <a:spcAft>
                <a:spcPts val="0"/>
              </a:spcAft>
              <a:buClr>
                <a:schemeClr val="dk1"/>
              </a:buClr>
              <a:buSzPts val="1500"/>
              <a:buFont typeface="Montserrat"/>
              <a:buAutoNum type="arabicPeriod" startAt="3"/>
            </a:pPr>
            <a:r>
              <a:rPr lang="pt-BR" sz="1500" b="1">
                <a:solidFill>
                  <a:srgbClr val="00D000"/>
                </a:solidFill>
                <a:latin typeface="Poppins"/>
                <a:ea typeface="Poppins"/>
                <a:cs typeface="Poppins"/>
                <a:sym typeface="Poppins"/>
              </a:rPr>
              <a:t>Finalidade</a:t>
            </a:r>
            <a:r>
              <a:rPr lang="pt-BR" sz="1500">
                <a:solidFill>
                  <a:srgbClr val="00D000"/>
                </a:solidFill>
                <a:latin typeface="Poppins"/>
                <a:ea typeface="Poppins"/>
                <a:cs typeface="Poppins"/>
                <a:sym typeface="Poppins"/>
              </a:rPr>
              <a:t>:</a:t>
            </a:r>
            <a:r>
              <a:rPr lang="pt-BR" sz="1500">
                <a:solidFill>
                  <a:schemeClr val="dk1"/>
                </a:solidFill>
                <a:latin typeface="Poppins"/>
                <a:ea typeface="Poppins"/>
                <a:cs typeface="Poppins"/>
                <a:sym typeface="Poppins"/>
              </a:rPr>
              <a:t> para quê a ação será feita/qual mudança se busca</a:t>
            </a:r>
            <a:endParaRPr sz="1500">
              <a:solidFill>
                <a:schemeClr val="dk1"/>
              </a:solidFill>
              <a:latin typeface="Poppins"/>
              <a:ea typeface="Poppins"/>
              <a:cs typeface="Poppins"/>
              <a:sym typeface="Poppins"/>
            </a:endParaRPr>
          </a:p>
        </p:txBody>
      </p:sp>
      <p:sp>
        <p:nvSpPr>
          <p:cNvPr id="800" name="Google Shape;800;p120"/>
          <p:cNvSpPr/>
          <p:nvPr/>
        </p:nvSpPr>
        <p:spPr>
          <a:xfrm>
            <a:off x="2584839" y="2190649"/>
            <a:ext cx="363000" cy="381000"/>
          </a:xfrm>
          <a:prstGeom prst="mathPlus">
            <a:avLst>
              <a:gd name="adj1" fmla="val 2352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
        <p:nvSpPr>
          <p:cNvPr id="801" name="Google Shape;801;p120"/>
          <p:cNvSpPr/>
          <p:nvPr/>
        </p:nvSpPr>
        <p:spPr>
          <a:xfrm>
            <a:off x="5722529" y="2190649"/>
            <a:ext cx="363000" cy="381000"/>
          </a:xfrm>
          <a:prstGeom prst="mathPlus">
            <a:avLst>
              <a:gd name="adj1" fmla="val 2352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a:ea typeface="Poppins"/>
              <a:cs typeface="Poppins"/>
              <a:sym typeface="Poppins"/>
            </a:endParaRPr>
          </a:p>
        </p:txBody>
      </p:sp>
      <p:sp>
        <p:nvSpPr>
          <p:cNvPr id="802" name="Google Shape;802;p120"/>
          <p:cNvSpPr txBox="1"/>
          <p:nvPr/>
        </p:nvSpPr>
        <p:spPr>
          <a:xfrm>
            <a:off x="0" y="3485950"/>
            <a:ext cx="9063600" cy="877200"/>
          </a:xfrm>
          <a:prstGeom prst="rect">
            <a:avLst/>
          </a:prstGeom>
          <a:noFill/>
          <a:ln>
            <a:noFill/>
          </a:ln>
        </p:spPr>
        <p:txBody>
          <a:bodyPr spcFirstLastPara="1" wrap="square" lIns="91425" tIns="91425" rIns="91425" bIns="91425" anchor="t" anchorCtr="0">
            <a:spAutoFit/>
          </a:bodyPr>
          <a:lstStyle/>
          <a:p>
            <a:pPr marL="457200" lvl="0" indent="0" algn="ctr" rtl="0">
              <a:lnSpc>
                <a:spcPct val="150000"/>
              </a:lnSpc>
              <a:spcBef>
                <a:spcPts val="0"/>
              </a:spcBef>
              <a:spcAft>
                <a:spcPts val="0"/>
              </a:spcAft>
              <a:buNone/>
            </a:pPr>
            <a:r>
              <a:rPr lang="pt-BR" sz="1700" i="1">
                <a:solidFill>
                  <a:schemeClr val="dk1"/>
                </a:solidFill>
                <a:latin typeface="Poppins"/>
                <a:ea typeface="Poppins"/>
                <a:cs typeface="Poppins"/>
                <a:sym typeface="Poppins"/>
              </a:rPr>
              <a:t>Promover </a:t>
            </a:r>
            <a:r>
              <a:rPr lang="pt-BR" sz="1800" b="1">
                <a:solidFill>
                  <a:srgbClr val="2E22FC"/>
                </a:solidFill>
                <a:latin typeface="Poppins"/>
                <a:ea typeface="Poppins"/>
                <a:cs typeface="Poppins"/>
                <a:sym typeface="Poppins"/>
              </a:rPr>
              <a:t>[1]</a:t>
            </a:r>
            <a:r>
              <a:rPr lang="pt-BR" sz="1700" i="1">
                <a:solidFill>
                  <a:schemeClr val="dk1"/>
                </a:solidFill>
                <a:latin typeface="Poppins"/>
                <a:ea typeface="Poppins"/>
                <a:cs typeface="Poppins"/>
                <a:sym typeface="Poppins"/>
              </a:rPr>
              <a:t> a formação de mulheres a frente de cooperativas de Macapá </a:t>
            </a:r>
            <a:r>
              <a:rPr lang="pt-BR" sz="1800" b="1">
                <a:solidFill>
                  <a:srgbClr val="9900FF"/>
                </a:solidFill>
                <a:latin typeface="Poppins"/>
                <a:ea typeface="Poppins"/>
                <a:cs typeface="Poppins"/>
                <a:sym typeface="Poppins"/>
              </a:rPr>
              <a:t>[2]</a:t>
            </a:r>
            <a:r>
              <a:rPr lang="pt-BR" sz="1800" b="1">
                <a:solidFill>
                  <a:schemeClr val="dk1"/>
                </a:solidFill>
                <a:latin typeface="Poppins"/>
                <a:ea typeface="Poppins"/>
                <a:cs typeface="Poppins"/>
                <a:sym typeface="Poppins"/>
              </a:rPr>
              <a:t> </a:t>
            </a:r>
            <a:r>
              <a:rPr lang="pt-BR" sz="1700" i="1">
                <a:solidFill>
                  <a:schemeClr val="dk1"/>
                </a:solidFill>
                <a:latin typeface="Poppins"/>
                <a:ea typeface="Poppins"/>
                <a:cs typeface="Poppins"/>
                <a:sym typeface="Poppins"/>
              </a:rPr>
              <a:t>para fortalecer sua gestão e produção no pós-pandemia </a:t>
            </a:r>
            <a:r>
              <a:rPr lang="pt-BR" sz="1800" b="1">
                <a:solidFill>
                  <a:srgbClr val="00D000"/>
                </a:solidFill>
                <a:latin typeface="Poppins"/>
                <a:ea typeface="Poppins"/>
                <a:cs typeface="Poppins"/>
                <a:sym typeface="Poppins"/>
              </a:rPr>
              <a:t>[3]</a:t>
            </a:r>
            <a:endParaRPr sz="1700" i="1">
              <a:solidFill>
                <a:srgbClr val="00D000"/>
              </a:solidFill>
              <a:latin typeface="Poppins"/>
              <a:ea typeface="Poppins"/>
              <a:cs typeface="Poppins"/>
              <a:sym typeface="Poppins"/>
            </a:endParaRPr>
          </a:p>
        </p:txBody>
      </p:sp>
      <p:sp>
        <p:nvSpPr>
          <p:cNvPr id="803" name="Google Shape;803;p120"/>
          <p:cNvSpPr/>
          <p:nvPr/>
        </p:nvSpPr>
        <p:spPr>
          <a:xfrm>
            <a:off x="3861549" y="4509675"/>
            <a:ext cx="1240800" cy="254100"/>
          </a:xfrm>
          <a:prstGeom prst="roundRect">
            <a:avLst>
              <a:gd name="adj" fmla="val 16667"/>
            </a:avLst>
          </a:prstGeom>
          <a:no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latin typeface="Poppins"/>
                <a:ea typeface="Poppins"/>
                <a:cs typeface="Poppins"/>
                <a:sym typeface="Poppins"/>
              </a:rPr>
              <a:t>exemplo</a:t>
            </a:r>
            <a:endParaRPr sz="1100" b="1">
              <a:latin typeface="Poppins"/>
              <a:ea typeface="Poppins"/>
              <a:cs typeface="Poppins"/>
              <a:sym typeface="Poppin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807"/>
        <p:cNvGrpSpPr/>
        <p:nvPr/>
      </p:nvGrpSpPr>
      <p:grpSpPr>
        <a:xfrm>
          <a:off x="0" y="0"/>
          <a:ext cx="0" cy="0"/>
          <a:chOff x="0" y="0"/>
          <a:chExt cx="0" cy="0"/>
        </a:xfrm>
      </p:grpSpPr>
      <p:sp>
        <p:nvSpPr>
          <p:cNvPr id="808" name="Google Shape;808;p121"/>
          <p:cNvSpPr/>
          <p:nvPr/>
        </p:nvSpPr>
        <p:spPr>
          <a:xfrm>
            <a:off x="-10025" y="0"/>
            <a:ext cx="4581900" cy="5153400"/>
          </a:xfrm>
          <a:prstGeom prst="rect">
            <a:avLst/>
          </a:prstGeom>
          <a:solidFill>
            <a:srgbClr val="183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809" name="Google Shape;809;p121"/>
          <p:cNvSpPr/>
          <p:nvPr/>
        </p:nvSpPr>
        <p:spPr>
          <a:xfrm>
            <a:off x="-10025" y="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810" name="Google Shape;810;p121"/>
          <p:cNvSpPr/>
          <p:nvPr/>
        </p:nvSpPr>
        <p:spPr>
          <a:xfrm>
            <a:off x="4571875" y="258180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811" name="Google Shape;811;p121"/>
          <p:cNvSpPr txBox="1"/>
          <p:nvPr/>
        </p:nvSpPr>
        <p:spPr>
          <a:xfrm>
            <a:off x="35067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Promover o desenvolvimento educativo e profissional de jovens do território, ampliando suas oportunidades de inserção social e econômica</a:t>
            </a:r>
            <a:endParaRPr>
              <a:solidFill>
                <a:schemeClr val="dk1"/>
              </a:solidFill>
              <a:latin typeface="Poppins ExtraBold"/>
              <a:ea typeface="Poppins ExtraBold"/>
              <a:cs typeface="Poppins ExtraBold"/>
              <a:sym typeface="Poppins ExtraBold"/>
            </a:endParaRPr>
          </a:p>
        </p:txBody>
      </p:sp>
      <p:sp>
        <p:nvSpPr>
          <p:cNvPr id="812" name="Google Shape;812;p121"/>
          <p:cNvSpPr txBox="1"/>
          <p:nvPr/>
        </p:nvSpPr>
        <p:spPr>
          <a:xfrm>
            <a:off x="490572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Fortalecer a segurança alimentar e a convivência comunitária por meio da implantação e gestão compartilhada de uma horta comunitária</a:t>
            </a:r>
            <a:endParaRPr>
              <a:solidFill>
                <a:schemeClr val="lt1"/>
              </a:solidFill>
              <a:latin typeface="Poppins ExtraBold"/>
              <a:ea typeface="Poppins ExtraBold"/>
              <a:cs typeface="Poppins ExtraBold"/>
              <a:sym typeface="Poppins ExtraBold"/>
            </a:endParaRPr>
          </a:p>
        </p:txBody>
      </p:sp>
      <p:sp>
        <p:nvSpPr>
          <p:cNvPr id="813" name="Google Shape;813;p121"/>
          <p:cNvSpPr txBox="1"/>
          <p:nvPr/>
        </p:nvSpPr>
        <p:spPr>
          <a:xfrm>
            <a:off x="35067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Estimular a produção cultural local e o acesso da comunidade às artes, promovendo expressão, identidade e participação sociocultural</a:t>
            </a:r>
            <a:endParaRPr>
              <a:solidFill>
                <a:schemeClr val="lt1"/>
              </a:solidFill>
              <a:latin typeface="Poppins ExtraBold"/>
              <a:ea typeface="Poppins ExtraBold"/>
              <a:cs typeface="Poppins ExtraBold"/>
              <a:sym typeface="Poppins ExtraBold"/>
            </a:endParaRPr>
          </a:p>
        </p:txBody>
      </p:sp>
      <p:sp>
        <p:nvSpPr>
          <p:cNvPr id="814" name="Google Shape;814;p121"/>
          <p:cNvSpPr txBox="1"/>
          <p:nvPr/>
        </p:nvSpPr>
        <p:spPr>
          <a:xfrm>
            <a:off x="490572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Estimular a inclusão digital e a inovação entre jovens, desenvolvendo competências tecnológicas que ampliem sua inserção produtiva</a:t>
            </a:r>
            <a:endParaRPr>
              <a:solidFill>
                <a:schemeClr val="dk1"/>
              </a:solidFill>
              <a:latin typeface="Poppins ExtraBold"/>
              <a:ea typeface="Poppins ExtraBold"/>
              <a:cs typeface="Poppins ExtraBold"/>
              <a:sym typeface="Poppins ExtraBold"/>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818"/>
        <p:cNvGrpSpPr/>
        <p:nvPr/>
      </p:nvGrpSpPr>
      <p:grpSpPr>
        <a:xfrm>
          <a:off x="0" y="0"/>
          <a:ext cx="0" cy="0"/>
          <a:chOff x="0" y="0"/>
          <a:chExt cx="0" cy="0"/>
        </a:xfrm>
      </p:grpSpPr>
      <p:sp>
        <p:nvSpPr>
          <p:cNvPr id="819" name="Google Shape;819;p122"/>
          <p:cNvSpPr txBox="1"/>
          <p:nvPr/>
        </p:nvSpPr>
        <p:spPr>
          <a:xfrm>
            <a:off x="2840574" y="39980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820" name="Google Shape;820;p122"/>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a:solidFill>
                  <a:schemeClr val="lt1"/>
                </a:solidFill>
                <a:latin typeface="Space Mono"/>
                <a:ea typeface="Space Mono"/>
                <a:cs typeface="Space Mono"/>
                <a:sym typeface="Space Mono"/>
              </a:rPr>
              <a:t>objetivo geral do projeto</a:t>
            </a:r>
            <a:endParaRPr sz="3600" b="1">
              <a:solidFill>
                <a:schemeClr val="lt1"/>
              </a:solidFill>
              <a:latin typeface="Space Mono"/>
              <a:ea typeface="Space Mono"/>
              <a:cs typeface="Space Mono"/>
              <a:sym typeface="Space Mono"/>
            </a:endParaRPr>
          </a:p>
        </p:txBody>
      </p:sp>
      <p:sp>
        <p:nvSpPr>
          <p:cNvPr id="821" name="Google Shape;821;p122"/>
          <p:cNvSpPr txBox="1"/>
          <p:nvPr/>
        </p:nvSpPr>
        <p:spPr>
          <a:xfrm>
            <a:off x="3034250" y="16988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825"/>
        <p:cNvGrpSpPr/>
        <p:nvPr/>
      </p:nvGrpSpPr>
      <p:grpSpPr>
        <a:xfrm>
          <a:off x="0" y="0"/>
          <a:ext cx="0" cy="0"/>
          <a:chOff x="0" y="0"/>
          <a:chExt cx="0" cy="0"/>
        </a:xfrm>
      </p:grpSpPr>
      <p:pic>
        <p:nvPicPr>
          <p:cNvPr id="826" name="Google Shape;826;p123"/>
          <p:cNvPicPr preferRelativeResize="0"/>
          <p:nvPr/>
        </p:nvPicPr>
        <p:blipFill rotWithShape="1">
          <a:blip r:embed="rId3">
            <a:alphaModFix/>
          </a:blip>
          <a:srcRect l="15889" t="11103" r="61106"/>
          <a:stretch/>
        </p:blipFill>
        <p:spPr>
          <a:xfrm>
            <a:off x="1091605" y="32000"/>
            <a:ext cx="2039544" cy="5111499"/>
          </a:xfrm>
          <a:prstGeom prst="rect">
            <a:avLst/>
          </a:prstGeom>
          <a:noFill/>
          <a:ln>
            <a:noFill/>
          </a:ln>
        </p:spPr>
      </p:pic>
      <p:sp>
        <p:nvSpPr>
          <p:cNvPr id="827" name="Google Shape;827;p123"/>
          <p:cNvSpPr/>
          <p:nvPr/>
        </p:nvSpPr>
        <p:spPr>
          <a:xfrm>
            <a:off x="1091600" y="4046500"/>
            <a:ext cx="2039700" cy="1003800"/>
          </a:xfrm>
          <a:prstGeom prst="rect">
            <a:avLst/>
          </a:prstGeom>
          <a:noFill/>
          <a:ln w="762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8" name="Google Shape;828;p123"/>
          <p:cNvSpPr txBox="1"/>
          <p:nvPr/>
        </p:nvSpPr>
        <p:spPr>
          <a:xfrm>
            <a:off x="4045050" y="1969675"/>
            <a:ext cx="4356000" cy="9465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lt1"/>
                </a:solidFill>
                <a:highlight>
                  <a:srgbClr val="183EFF"/>
                </a:highlight>
                <a:latin typeface="Montserrat"/>
                <a:ea typeface="Montserrat"/>
                <a:cs typeface="Montserrat"/>
                <a:sym typeface="Montserrat"/>
              </a:rPr>
              <a:t>5. Objetivos específicos:</a:t>
            </a:r>
            <a:r>
              <a:rPr lang="pt-BR" sz="1500">
                <a:solidFill>
                  <a:schemeClr val="dk1"/>
                </a:solidFill>
                <a:latin typeface="Montserrat"/>
                <a:ea typeface="Montserrat"/>
                <a:cs typeface="Montserrat"/>
                <a:sym typeface="Montserrat"/>
              </a:rPr>
              <a:t> são as etapas ou resultados intermediários que, somados, </a:t>
            </a:r>
            <a:r>
              <a:rPr lang="pt-BR" sz="1500" b="1">
                <a:solidFill>
                  <a:schemeClr val="dk1"/>
                </a:solidFill>
                <a:latin typeface="Montserrat"/>
                <a:ea typeface="Montserrat"/>
                <a:cs typeface="Montserrat"/>
                <a:sym typeface="Montserrat"/>
              </a:rPr>
              <a:t>levam ao cumprimento do objetivo geral.</a:t>
            </a:r>
            <a:endParaRPr sz="1500" b="1">
              <a:solidFill>
                <a:schemeClr val="dk1"/>
              </a:solidFill>
              <a:latin typeface="Montserrat"/>
              <a:ea typeface="Montserrat"/>
              <a:cs typeface="Montserrat"/>
              <a:sym typeface="Montserrat"/>
            </a:endParaRPr>
          </a:p>
        </p:txBody>
      </p:sp>
      <p:cxnSp>
        <p:nvCxnSpPr>
          <p:cNvPr id="829" name="Google Shape;829;p123"/>
          <p:cNvCxnSpPr>
            <a:stCxn id="827" idx="3"/>
            <a:endCxn id="828" idx="1"/>
          </p:cNvCxnSpPr>
          <p:nvPr/>
        </p:nvCxnSpPr>
        <p:spPr>
          <a:xfrm rot="10800000" flipH="1">
            <a:off x="3131300" y="2443000"/>
            <a:ext cx="913800" cy="2105400"/>
          </a:xfrm>
          <a:prstGeom prst="curvedConnector3">
            <a:avLst>
              <a:gd name="adj1" fmla="val 49997"/>
            </a:avLst>
          </a:prstGeom>
          <a:noFill/>
          <a:ln w="19050" cap="flat" cmpd="sng">
            <a:solidFill>
              <a:srgbClr val="183EFF"/>
            </a:solidFill>
            <a:prstDash val="solid"/>
            <a:round/>
            <a:headEnd type="none" w="med" len="med"/>
            <a:tailEnd type="triangle" w="med" len="med"/>
          </a:ln>
        </p:spPr>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833"/>
        <p:cNvGrpSpPr/>
        <p:nvPr/>
      </p:nvGrpSpPr>
      <p:grpSpPr>
        <a:xfrm>
          <a:off x="0" y="0"/>
          <a:ext cx="0" cy="0"/>
          <a:chOff x="0" y="0"/>
          <a:chExt cx="0" cy="0"/>
        </a:xfrm>
      </p:grpSpPr>
      <p:sp>
        <p:nvSpPr>
          <p:cNvPr id="834" name="Google Shape;834;p124"/>
          <p:cNvSpPr/>
          <p:nvPr/>
        </p:nvSpPr>
        <p:spPr>
          <a:xfrm>
            <a:off x="3928550" y="1253075"/>
            <a:ext cx="1375800" cy="254100"/>
          </a:xfrm>
          <a:prstGeom prst="roundRect">
            <a:avLst>
              <a:gd name="adj" fmla="val 16667"/>
            </a:avLst>
          </a:prstGeom>
          <a:solidFill>
            <a:srgbClr val="183EFF"/>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latin typeface="Montserrat"/>
                <a:ea typeface="Montserrat"/>
                <a:cs typeface="Montserrat"/>
                <a:sym typeface="Montserrat"/>
              </a:rPr>
              <a:t>objetivo geral</a:t>
            </a:r>
            <a:endParaRPr sz="1100" b="1">
              <a:solidFill>
                <a:schemeClr val="lt1"/>
              </a:solidFill>
              <a:latin typeface="Montserrat"/>
              <a:ea typeface="Montserrat"/>
              <a:cs typeface="Montserrat"/>
              <a:sym typeface="Montserrat"/>
            </a:endParaRPr>
          </a:p>
        </p:txBody>
      </p:sp>
      <p:sp>
        <p:nvSpPr>
          <p:cNvPr id="835" name="Google Shape;835;p124"/>
          <p:cNvSpPr txBox="1"/>
          <p:nvPr/>
        </p:nvSpPr>
        <p:spPr>
          <a:xfrm>
            <a:off x="618050" y="1805488"/>
            <a:ext cx="7996800" cy="354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pt-BR" sz="1100">
                <a:solidFill>
                  <a:schemeClr val="dk1"/>
                </a:solidFill>
                <a:latin typeface="Poppins ExtraBold"/>
                <a:ea typeface="Poppins ExtraBold"/>
                <a:cs typeface="Poppins ExtraBold"/>
                <a:sym typeface="Poppins ExtraBold"/>
              </a:rPr>
              <a:t>objetivos específicos são as etapas que, somados, levam ao cumprimento do objetivo geral’</a:t>
            </a:r>
            <a:endParaRPr sz="1100">
              <a:solidFill>
                <a:schemeClr val="dk1"/>
              </a:solidFill>
              <a:latin typeface="Poppins ExtraBold"/>
              <a:ea typeface="Poppins ExtraBold"/>
              <a:cs typeface="Poppins ExtraBold"/>
              <a:sym typeface="Poppins ExtraBold"/>
            </a:endParaRPr>
          </a:p>
        </p:txBody>
      </p:sp>
      <p:sp>
        <p:nvSpPr>
          <p:cNvPr id="836" name="Google Shape;836;p124"/>
          <p:cNvSpPr txBox="1"/>
          <p:nvPr/>
        </p:nvSpPr>
        <p:spPr>
          <a:xfrm>
            <a:off x="1005350" y="2395900"/>
            <a:ext cx="7609500" cy="2267100"/>
          </a:xfrm>
          <a:prstGeom prst="rect">
            <a:avLst/>
          </a:prstGeom>
          <a:noFill/>
          <a:ln>
            <a:noFill/>
          </a:ln>
        </p:spPr>
        <p:txBody>
          <a:bodyPr spcFirstLastPara="1" wrap="square" lIns="68575" tIns="68575" rIns="68575" bIns="68575" anchor="ctr" anchorCtr="0">
            <a:noAutofit/>
          </a:bodyPr>
          <a:lstStyle/>
          <a:p>
            <a:pPr marL="457200" lvl="0" indent="-304800" algn="just" rtl="0">
              <a:lnSpc>
                <a:spcPct val="150000"/>
              </a:lnSpc>
              <a:spcBef>
                <a:spcPts val="0"/>
              </a:spcBef>
              <a:spcAft>
                <a:spcPts val="0"/>
              </a:spcAft>
              <a:buClr>
                <a:schemeClr val="dk1"/>
              </a:buClr>
              <a:buSzPts val="1200"/>
              <a:buFont typeface="Poppins"/>
              <a:buAutoNum type="arabicPeriod"/>
            </a:pPr>
            <a:r>
              <a:rPr lang="pt-BR" sz="1200">
                <a:solidFill>
                  <a:schemeClr val="dk1"/>
                </a:solidFill>
                <a:latin typeface="Poppins"/>
                <a:ea typeface="Poppins"/>
                <a:cs typeface="Poppins"/>
                <a:sym typeface="Poppins"/>
              </a:rPr>
              <a:t>Realizar ciclos formativos sobre gestão, cooperativismo, economia solidária, finanças, comércio e gestão operacional voltados às mulheres cooperativadas;</a:t>
            </a:r>
            <a:endParaRPr sz="1200">
              <a:solidFill>
                <a:schemeClr val="dk1"/>
              </a:solidFill>
              <a:latin typeface="Poppins"/>
              <a:ea typeface="Poppins"/>
              <a:cs typeface="Poppins"/>
              <a:sym typeface="Poppins"/>
            </a:endParaRPr>
          </a:p>
          <a:p>
            <a:pPr marL="457200" lvl="0" indent="-304800" algn="just" rtl="0">
              <a:lnSpc>
                <a:spcPct val="150000"/>
              </a:lnSpc>
              <a:spcBef>
                <a:spcPts val="0"/>
              </a:spcBef>
              <a:spcAft>
                <a:spcPts val="0"/>
              </a:spcAft>
              <a:buClr>
                <a:schemeClr val="dk1"/>
              </a:buClr>
              <a:buSzPts val="1200"/>
              <a:buFont typeface="Poppins"/>
              <a:buAutoNum type="arabicPeriod"/>
            </a:pPr>
            <a:r>
              <a:rPr lang="pt-BR" sz="1200">
                <a:solidFill>
                  <a:schemeClr val="dk1"/>
                </a:solidFill>
                <a:latin typeface="Poppins"/>
                <a:ea typeface="Poppins"/>
                <a:cs typeface="Poppins"/>
                <a:sym typeface="Poppins"/>
              </a:rPr>
              <a:t>Oferecer mentorias individuais para apoiar a implementação das soluções discutidas nas formações;</a:t>
            </a:r>
            <a:endParaRPr sz="1200">
              <a:solidFill>
                <a:schemeClr val="dk1"/>
              </a:solidFill>
              <a:latin typeface="Poppins"/>
              <a:ea typeface="Poppins"/>
              <a:cs typeface="Poppins"/>
              <a:sym typeface="Poppins"/>
            </a:endParaRPr>
          </a:p>
          <a:p>
            <a:pPr marL="457200" lvl="0" indent="-304800" algn="just" rtl="0">
              <a:lnSpc>
                <a:spcPct val="150000"/>
              </a:lnSpc>
              <a:spcBef>
                <a:spcPts val="0"/>
              </a:spcBef>
              <a:spcAft>
                <a:spcPts val="0"/>
              </a:spcAft>
              <a:buClr>
                <a:schemeClr val="dk1"/>
              </a:buClr>
              <a:buSzPts val="1200"/>
              <a:buFont typeface="Poppins"/>
              <a:buAutoNum type="arabicPeriod"/>
            </a:pPr>
            <a:r>
              <a:rPr lang="pt-BR" sz="1200">
                <a:solidFill>
                  <a:schemeClr val="dk1"/>
                </a:solidFill>
                <a:latin typeface="Poppins"/>
                <a:ea typeface="Poppins"/>
                <a:cs typeface="Poppins"/>
                <a:sym typeface="Poppins"/>
              </a:rPr>
              <a:t>Disponibilizar apoio financeiro inicial para impulsionar a retomada, fortalecimento ou reabertura de cooperativas afetadas;</a:t>
            </a:r>
            <a:endParaRPr sz="1200">
              <a:solidFill>
                <a:schemeClr val="dk1"/>
              </a:solidFill>
              <a:latin typeface="Poppins"/>
              <a:ea typeface="Poppins"/>
              <a:cs typeface="Poppins"/>
              <a:sym typeface="Poppins"/>
            </a:endParaRPr>
          </a:p>
          <a:p>
            <a:pPr marL="457200" lvl="0" indent="-304800" algn="just" rtl="0">
              <a:lnSpc>
                <a:spcPct val="150000"/>
              </a:lnSpc>
              <a:spcBef>
                <a:spcPts val="0"/>
              </a:spcBef>
              <a:spcAft>
                <a:spcPts val="0"/>
              </a:spcAft>
              <a:buClr>
                <a:schemeClr val="dk1"/>
              </a:buClr>
              <a:buSzPts val="1200"/>
              <a:buFont typeface="Poppins"/>
              <a:buAutoNum type="arabicPeriod"/>
            </a:pPr>
            <a:r>
              <a:rPr lang="pt-BR" sz="1200">
                <a:solidFill>
                  <a:schemeClr val="dk1"/>
                </a:solidFill>
                <a:latin typeface="Poppins"/>
                <a:ea typeface="Poppins"/>
                <a:cs typeface="Poppins"/>
                <a:sym typeface="Poppins"/>
              </a:rPr>
              <a:t>Conectar mulheres a redes de apoio, mercados e oportunidades de comercialização.</a:t>
            </a:r>
            <a:endParaRPr sz="1200">
              <a:solidFill>
                <a:schemeClr val="dk1"/>
              </a:solidFill>
              <a:latin typeface="Poppins"/>
              <a:ea typeface="Poppins"/>
              <a:cs typeface="Poppins"/>
              <a:sym typeface="Poppins"/>
            </a:endParaRPr>
          </a:p>
        </p:txBody>
      </p:sp>
      <p:sp>
        <p:nvSpPr>
          <p:cNvPr id="837" name="Google Shape;837;p124"/>
          <p:cNvSpPr/>
          <p:nvPr/>
        </p:nvSpPr>
        <p:spPr>
          <a:xfrm>
            <a:off x="170332" y="2950000"/>
            <a:ext cx="677700" cy="472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900" b="1" i="1">
                <a:solidFill>
                  <a:schemeClr val="dk1"/>
                </a:solidFill>
                <a:latin typeface="Poppins"/>
                <a:ea typeface="Poppins"/>
                <a:cs typeface="Poppins"/>
                <a:sym typeface="Poppins"/>
              </a:rPr>
              <a:t>DE 3 A 5</a:t>
            </a:r>
            <a:endParaRPr sz="900" b="1" i="1">
              <a:solidFill>
                <a:schemeClr val="dk1"/>
              </a:solidFill>
              <a:latin typeface="Poppins"/>
              <a:ea typeface="Poppins"/>
              <a:cs typeface="Poppins"/>
              <a:sym typeface="Poppins"/>
            </a:endParaRPr>
          </a:p>
        </p:txBody>
      </p:sp>
      <p:sp>
        <p:nvSpPr>
          <p:cNvPr id="838" name="Google Shape;838;p124"/>
          <p:cNvSpPr/>
          <p:nvPr/>
        </p:nvSpPr>
        <p:spPr>
          <a:xfrm>
            <a:off x="3721100" y="4619350"/>
            <a:ext cx="1790700" cy="254100"/>
          </a:xfrm>
          <a:prstGeom prst="roundRect">
            <a:avLst>
              <a:gd name="adj" fmla="val 16667"/>
            </a:avLst>
          </a:prstGeom>
          <a:solidFill>
            <a:srgbClr val="183EFF"/>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latin typeface="Montserrat"/>
                <a:ea typeface="Montserrat"/>
                <a:cs typeface="Montserrat"/>
                <a:sym typeface="Montserrat"/>
              </a:rPr>
              <a:t>objetivos específicos</a:t>
            </a:r>
            <a:endParaRPr sz="1100" b="1">
              <a:solidFill>
                <a:schemeClr val="lt1"/>
              </a:solidFill>
              <a:latin typeface="Montserrat"/>
              <a:ea typeface="Montserrat"/>
              <a:cs typeface="Montserrat"/>
              <a:sym typeface="Montserrat"/>
            </a:endParaRPr>
          </a:p>
        </p:txBody>
      </p:sp>
      <p:sp>
        <p:nvSpPr>
          <p:cNvPr id="839" name="Google Shape;839;p124"/>
          <p:cNvSpPr txBox="1"/>
          <p:nvPr/>
        </p:nvSpPr>
        <p:spPr>
          <a:xfrm>
            <a:off x="57750" y="137800"/>
            <a:ext cx="9028500" cy="877200"/>
          </a:xfrm>
          <a:prstGeom prst="rect">
            <a:avLst/>
          </a:prstGeom>
          <a:noFill/>
          <a:ln>
            <a:noFill/>
          </a:ln>
        </p:spPr>
        <p:txBody>
          <a:bodyPr spcFirstLastPara="1" wrap="square" lIns="91425" tIns="91425" rIns="91425" bIns="91425" anchor="t" anchorCtr="0">
            <a:spAutoFit/>
          </a:bodyPr>
          <a:lstStyle/>
          <a:p>
            <a:pPr marL="457200" lvl="0" indent="0" algn="ctr" rtl="0">
              <a:lnSpc>
                <a:spcPct val="150000"/>
              </a:lnSpc>
              <a:spcBef>
                <a:spcPts val="0"/>
              </a:spcBef>
              <a:spcAft>
                <a:spcPts val="0"/>
              </a:spcAft>
              <a:buNone/>
            </a:pPr>
            <a:r>
              <a:rPr lang="pt-BR" sz="1700" i="1">
                <a:solidFill>
                  <a:schemeClr val="dk1"/>
                </a:solidFill>
                <a:latin typeface="Poppins"/>
                <a:ea typeface="Poppins"/>
                <a:cs typeface="Poppins"/>
                <a:sym typeface="Poppins"/>
              </a:rPr>
              <a:t>Promover </a:t>
            </a:r>
            <a:r>
              <a:rPr lang="pt-BR" sz="1800" b="1">
                <a:solidFill>
                  <a:srgbClr val="2E22FC"/>
                </a:solidFill>
                <a:latin typeface="Poppins"/>
                <a:ea typeface="Poppins"/>
                <a:cs typeface="Poppins"/>
                <a:sym typeface="Poppins"/>
              </a:rPr>
              <a:t>[1]</a:t>
            </a:r>
            <a:r>
              <a:rPr lang="pt-BR" sz="1700" i="1">
                <a:solidFill>
                  <a:schemeClr val="dk1"/>
                </a:solidFill>
                <a:latin typeface="Poppins"/>
                <a:ea typeface="Poppins"/>
                <a:cs typeface="Poppins"/>
                <a:sym typeface="Poppins"/>
              </a:rPr>
              <a:t> a formação de mulheres a frente de cooperativas de Macapá </a:t>
            </a:r>
            <a:r>
              <a:rPr lang="pt-BR" sz="1800" b="1">
                <a:solidFill>
                  <a:srgbClr val="9900FF"/>
                </a:solidFill>
                <a:latin typeface="Poppins"/>
                <a:ea typeface="Poppins"/>
                <a:cs typeface="Poppins"/>
                <a:sym typeface="Poppins"/>
              </a:rPr>
              <a:t>[2]</a:t>
            </a:r>
            <a:r>
              <a:rPr lang="pt-BR" sz="1800" b="1">
                <a:solidFill>
                  <a:schemeClr val="dk1"/>
                </a:solidFill>
                <a:latin typeface="Poppins"/>
                <a:ea typeface="Poppins"/>
                <a:cs typeface="Poppins"/>
                <a:sym typeface="Poppins"/>
              </a:rPr>
              <a:t> </a:t>
            </a:r>
            <a:r>
              <a:rPr lang="pt-BR" sz="1700" i="1">
                <a:solidFill>
                  <a:schemeClr val="dk1"/>
                </a:solidFill>
                <a:latin typeface="Poppins"/>
                <a:ea typeface="Poppins"/>
                <a:cs typeface="Poppins"/>
                <a:sym typeface="Poppins"/>
              </a:rPr>
              <a:t>para fortalecer sua gestão e produção no pós-pandemia </a:t>
            </a:r>
            <a:r>
              <a:rPr lang="pt-BR" sz="1800" b="1">
                <a:solidFill>
                  <a:srgbClr val="00D000"/>
                </a:solidFill>
                <a:latin typeface="Poppins"/>
                <a:ea typeface="Poppins"/>
                <a:cs typeface="Poppins"/>
                <a:sym typeface="Poppins"/>
              </a:rPr>
              <a:t>[3]</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843"/>
        <p:cNvGrpSpPr/>
        <p:nvPr/>
      </p:nvGrpSpPr>
      <p:grpSpPr>
        <a:xfrm>
          <a:off x="0" y="0"/>
          <a:ext cx="0" cy="0"/>
          <a:chOff x="0" y="0"/>
          <a:chExt cx="0" cy="0"/>
        </a:xfrm>
      </p:grpSpPr>
      <p:sp>
        <p:nvSpPr>
          <p:cNvPr id="844" name="Google Shape;844;p125"/>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845" name="Google Shape;845;p125"/>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a:solidFill>
                  <a:schemeClr val="lt1"/>
                </a:solidFill>
                <a:latin typeface="Montserrat"/>
                <a:ea typeface="Montserrat"/>
                <a:cs typeface="Montserrat"/>
                <a:sym typeface="Montserrat"/>
              </a:rPr>
              <a:t>objetivos específicos do projeto</a:t>
            </a:r>
            <a:endParaRPr sz="3600" b="1">
              <a:solidFill>
                <a:schemeClr val="lt1"/>
              </a:solidFill>
              <a:latin typeface="Space Mono"/>
              <a:ea typeface="Space Mono"/>
              <a:cs typeface="Space Mono"/>
              <a:sym typeface="Space Mono"/>
            </a:endParaRPr>
          </a:p>
        </p:txBody>
      </p:sp>
      <p:sp>
        <p:nvSpPr>
          <p:cNvPr id="846" name="Google Shape;846;p125"/>
          <p:cNvSpPr txBox="1"/>
          <p:nvPr/>
        </p:nvSpPr>
        <p:spPr>
          <a:xfrm>
            <a:off x="3196525" y="18089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850"/>
        <p:cNvGrpSpPr/>
        <p:nvPr/>
      </p:nvGrpSpPr>
      <p:grpSpPr>
        <a:xfrm>
          <a:off x="0" y="0"/>
          <a:ext cx="0" cy="0"/>
          <a:chOff x="0" y="0"/>
          <a:chExt cx="0" cy="0"/>
        </a:xfrm>
      </p:grpSpPr>
      <p:sp>
        <p:nvSpPr>
          <p:cNvPr id="851" name="Google Shape;851;p126"/>
          <p:cNvSpPr txBox="1"/>
          <p:nvPr/>
        </p:nvSpPr>
        <p:spPr>
          <a:xfrm>
            <a:off x="1509225" y="3904750"/>
            <a:ext cx="5844600" cy="892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600">
                <a:solidFill>
                  <a:schemeClr val="lt1"/>
                </a:solidFill>
                <a:latin typeface="Poppins ExtraBold"/>
                <a:ea typeface="Poppins ExtraBold"/>
                <a:cs typeface="Poppins ExtraBold"/>
                <a:sym typeface="Poppins ExtraBold"/>
              </a:rPr>
              <a:t>1 minuto para cada equipe</a:t>
            </a:r>
            <a:endParaRPr sz="2600">
              <a:solidFill>
                <a:schemeClr val="lt1"/>
              </a:solidFill>
              <a:latin typeface="Poppins ExtraBold"/>
              <a:ea typeface="Poppins ExtraBold"/>
              <a:cs typeface="Poppins ExtraBold"/>
              <a:sym typeface="Poppins ExtraBold"/>
            </a:endParaRPr>
          </a:p>
          <a:p>
            <a:pPr marL="0" lvl="0" indent="0" algn="ctr" rtl="0">
              <a:spcBef>
                <a:spcPts val="0"/>
              </a:spcBef>
              <a:spcAft>
                <a:spcPts val="0"/>
              </a:spcAft>
              <a:buNone/>
            </a:pPr>
            <a:r>
              <a:rPr lang="pt-BR" sz="2000" i="1">
                <a:solidFill>
                  <a:schemeClr val="lt1"/>
                </a:solidFill>
                <a:latin typeface="Poppins ExtraBold"/>
                <a:ea typeface="Poppins ExtraBold"/>
                <a:cs typeface="Poppins ExtraBold"/>
                <a:sym typeface="Poppins ExtraBold"/>
              </a:rPr>
              <a:t>(lembrem-se dos nossos acordos)</a:t>
            </a:r>
            <a:endParaRPr sz="2000" i="1">
              <a:solidFill>
                <a:schemeClr val="lt1"/>
              </a:solidFill>
              <a:latin typeface="Poppins ExtraBold"/>
              <a:ea typeface="Poppins ExtraBold"/>
              <a:cs typeface="Poppins ExtraBold"/>
              <a:sym typeface="Poppins ExtraBold"/>
            </a:endParaRPr>
          </a:p>
        </p:txBody>
      </p:sp>
      <p:sp>
        <p:nvSpPr>
          <p:cNvPr id="852" name="Google Shape;852;p126"/>
          <p:cNvSpPr txBox="1"/>
          <p:nvPr/>
        </p:nvSpPr>
        <p:spPr>
          <a:xfrm>
            <a:off x="520275" y="254200"/>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400" b="1">
                <a:solidFill>
                  <a:schemeClr val="lt1"/>
                </a:solidFill>
                <a:latin typeface="Space Mono"/>
                <a:ea typeface="Space Mono"/>
                <a:cs typeface="Space Mono"/>
                <a:sym typeface="Space Mono"/>
              </a:rPr>
              <a:t>hora de apresentar o que construímos até agora</a:t>
            </a:r>
            <a:endParaRPr sz="3400" b="1">
              <a:solidFill>
                <a:schemeClr val="lt1"/>
              </a:solidFill>
              <a:latin typeface="Space Mono"/>
              <a:ea typeface="Space Mono"/>
              <a:cs typeface="Space Mono"/>
              <a:sym typeface="Space Mono"/>
            </a:endParaRPr>
          </a:p>
        </p:txBody>
      </p:sp>
      <p:sp>
        <p:nvSpPr>
          <p:cNvPr id="853" name="Google Shape;853;p126"/>
          <p:cNvSpPr txBox="1"/>
          <p:nvPr/>
        </p:nvSpPr>
        <p:spPr>
          <a:xfrm>
            <a:off x="3251025" y="1580638"/>
            <a:ext cx="2361000" cy="224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13400"/>
              <a:t>🎤</a:t>
            </a:r>
            <a:endParaRPr sz="1340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57"/>
        <p:cNvGrpSpPr/>
        <p:nvPr/>
      </p:nvGrpSpPr>
      <p:grpSpPr>
        <a:xfrm>
          <a:off x="0" y="0"/>
          <a:ext cx="0" cy="0"/>
          <a:chOff x="0" y="0"/>
          <a:chExt cx="0" cy="0"/>
        </a:xfrm>
      </p:grpSpPr>
      <p:sp>
        <p:nvSpPr>
          <p:cNvPr id="858" name="Google Shape;858;p127"/>
          <p:cNvSpPr txBox="1"/>
          <p:nvPr/>
        </p:nvSpPr>
        <p:spPr>
          <a:xfrm>
            <a:off x="489150" y="1270250"/>
            <a:ext cx="8165700" cy="646500"/>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pt-BR" sz="3000">
                <a:solidFill>
                  <a:schemeClr val="lt1"/>
                </a:solidFill>
                <a:latin typeface="Space Grotesk SemiBold"/>
                <a:ea typeface="Space Grotesk SemiBold"/>
                <a:cs typeface="Space Grotesk SemiBold"/>
                <a:sym typeface="Space Grotesk SemiBold"/>
              </a:rPr>
              <a:t>BLOCOS DE UM PROJETO</a:t>
            </a:r>
            <a:endParaRPr sz="3000">
              <a:solidFill>
                <a:schemeClr val="lt1"/>
              </a:solidFill>
              <a:latin typeface="Space Grotesk SemiBold"/>
              <a:ea typeface="Space Grotesk SemiBold"/>
              <a:cs typeface="Space Grotesk SemiBold"/>
              <a:sym typeface="Space Grotesk SemiBold"/>
            </a:endParaRPr>
          </a:p>
        </p:txBody>
      </p:sp>
      <p:sp>
        <p:nvSpPr>
          <p:cNvPr id="859" name="Google Shape;859;p127"/>
          <p:cNvSpPr txBox="1"/>
          <p:nvPr/>
        </p:nvSpPr>
        <p:spPr>
          <a:xfrm>
            <a:off x="876950" y="2631825"/>
            <a:ext cx="17418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Clr>
                <a:schemeClr val="dk1"/>
              </a:buClr>
              <a:buSzPts val="1100"/>
              <a:buFont typeface="Arial"/>
              <a:buNone/>
            </a:pPr>
            <a:r>
              <a:rPr lang="pt-BR" sz="1100">
                <a:solidFill>
                  <a:srgbClr val="7F7F7F"/>
                </a:solidFill>
                <a:latin typeface="Space Grotesk"/>
                <a:ea typeface="Space Grotesk"/>
                <a:cs typeface="Space Grotesk"/>
                <a:sym typeface="Space Grotesk"/>
              </a:rPr>
              <a:t>O QUE É: JUSTIFICATIVA E  OBJETIVOS</a:t>
            </a:r>
            <a:endParaRPr sz="1100">
              <a:solidFill>
                <a:srgbClr val="7F7F7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100">
              <a:solidFill>
                <a:srgbClr val="7F7F7F"/>
              </a:solidFill>
              <a:latin typeface="Space Grotesk"/>
              <a:ea typeface="Space Grotesk"/>
              <a:cs typeface="Space Grotesk"/>
              <a:sym typeface="Space Grotesk"/>
            </a:endParaRPr>
          </a:p>
        </p:txBody>
      </p:sp>
      <p:sp>
        <p:nvSpPr>
          <p:cNvPr id="860" name="Google Shape;860;p127"/>
          <p:cNvSpPr/>
          <p:nvPr/>
        </p:nvSpPr>
        <p:spPr>
          <a:xfrm>
            <a:off x="1253438" y="2404625"/>
            <a:ext cx="988800" cy="898800"/>
          </a:xfrm>
          <a:prstGeom prst="ellipse">
            <a:avLst/>
          </a:prstGeom>
          <a:no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1" name="Google Shape;861;p127"/>
          <p:cNvSpPr/>
          <p:nvPr/>
        </p:nvSpPr>
        <p:spPr>
          <a:xfrm>
            <a:off x="3181788" y="2404625"/>
            <a:ext cx="988800" cy="898800"/>
          </a:xfrm>
          <a:prstGeom prst="ellipse">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862" name="Google Shape;862;p127"/>
          <p:cNvSpPr/>
          <p:nvPr/>
        </p:nvSpPr>
        <p:spPr>
          <a:xfrm>
            <a:off x="5068138" y="2404625"/>
            <a:ext cx="988800" cy="898800"/>
          </a:xfrm>
          <a:prstGeom prst="ellipse">
            <a:avLst/>
          </a:prstGeom>
          <a:no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863" name="Google Shape;863;p127"/>
          <p:cNvSpPr txBox="1"/>
          <p:nvPr/>
        </p:nvSpPr>
        <p:spPr>
          <a:xfrm>
            <a:off x="4875375" y="2631825"/>
            <a:ext cx="1373400" cy="569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rgbClr val="7F7F7F"/>
                </a:solidFill>
                <a:latin typeface="Space Grotesk"/>
                <a:ea typeface="Space Grotesk"/>
                <a:cs typeface="Space Grotesk"/>
                <a:sym typeface="Space Grotesk"/>
              </a:rPr>
              <a:t>O PROJETO EM DETALHES</a:t>
            </a:r>
            <a:endParaRPr sz="1000">
              <a:solidFill>
                <a:srgbClr val="7F7F7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7F7F7F"/>
              </a:solidFill>
              <a:latin typeface="Space Grotesk"/>
              <a:ea typeface="Space Grotesk"/>
              <a:cs typeface="Space Grotesk"/>
              <a:sym typeface="Space Grotesk"/>
            </a:endParaRPr>
          </a:p>
        </p:txBody>
      </p:sp>
      <p:sp>
        <p:nvSpPr>
          <p:cNvPr id="864" name="Google Shape;864;p127"/>
          <p:cNvSpPr txBox="1"/>
          <p:nvPr/>
        </p:nvSpPr>
        <p:spPr>
          <a:xfrm>
            <a:off x="2860350" y="2631825"/>
            <a:ext cx="16317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chemeClr val="lt1"/>
                </a:solidFill>
                <a:latin typeface="Space Grotesk"/>
                <a:ea typeface="Space Grotesk"/>
                <a:cs typeface="Space Grotesk"/>
                <a:sym typeface="Space Grotesk"/>
              </a:rPr>
              <a:t>DIAGNÓSTICO TERRITORIAL</a:t>
            </a:r>
            <a:endParaRPr sz="1200">
              <a:solidFill>
                <a:schemeClr val="lt1"/>
              </a:solidFill>
              <a:latin typeface="Space Grotesk"/>
              <a:ea typeface="Space Grotesk"/>
              <a:cs typeface="Space Grotesk"/>
              <a:sym typeface="Space Grotesk"/>
            </a:endParaRPr>
          </a:p>
        </p:txBody>
      </p:sp>
      <p:sp>
        <p:nvSpPr>
          <p:cNvPr id="865" name="Google Shape;865;p127"/>
          <p:cNvSpPr txBox="1"/>
          <p:nvPr/>
        </p:nvSpPr>
        <p:spPr>
          <a:xfrm>
            <a:off x="6761625" y="2631825"/>
            <a:ext cx="1701300" cy="569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rgbClr val="7F7F7F"/>
                </a:solidFill>
                <a:latin typeface="Space Grotesk"/>
                <a:ea typeface="Space Grotesk"/>
                <a:cs typeface="Space Grotesk"/>
                <a:sym typeface="Space Grotesk"/>
              </a:rPr>
              <a:t>POR QUE EXECUTAR ESSE PROJETO?</a:t>
            </a:r>
            <a:endParaRPr sz="1000">
              <a:solidFill>
                <a:srgbClr val="7F7F7F"/>
              </a:solidFill>
              <a:latin typeface="Space Grotesk"/>
              <a:ea typeface="Space Grotesk"/>
              <a:cs typeface="Space Grotesk"/>
              <a:sym typeface="Space Grotesk"/>
            </a:endParaRPr>
          </a:p>
        </p:txBody>
      </p:sp>
      <p:sp>
        <p:nvSpPr>
          <p:cNvPr id="866" name="Google Shape;866;p127"/>
          <p:cNvSpPr/>
          <p:nvPr/>
        </p:nvSpPr>
        <p:spPr>
          <a:xfrm>
            <a:off x="7117882" y="2404625"/>
            <a:ext cx="988800" cy="898800"/>
          </a:xfrm>
          <a:prstGeom prst="ellipse">
            <a:avLst/>
          </a:prstGeom>
          <a:no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7" name="Google Shape;867;p127"/>
          <p:cNvSpPr/>
          <p:nvPr/>
        </p:nvSpPr>
        <p:spPr>
          <a:xfrm rot="-1147565">
            <a:off x="7412430" y="3248695"/>
            <a:ext cx="613463" cy="212426"/>
          </a:xfrm>
          <a:prstGeom prst="rect">
            <a:avLst/>
          </a:prstGeom>
          <a:solidFill>
            <a:schemeClr val="dk1"/>
          </a:solidFill>
          <a:ln w="9525" cap="flat" cmpd="sng">
            <a:solidFill>
              <a:srgbClr val="7F7F7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800">
                <a:solidFill>
                  <a:srgbClr val="7F7F7F"/>
                </a:solidFill>
              </a:rPr>
              <a:t>EXTRA</a:t>
            </a:r>
            <a:endParaRPr sz="800">
              <a:solidFill>
                <a:srgbClr val="7F7F7F"/>
              </a:solidFill>
            </a:endParaRPr>
          </a:p>
        </p:txBody>
      </p:sp>
      <p:sp>
        <p:nvSpPr>
          <p:cNvPr id="868" name="Google Shape;868;p127"/>
          <p:cNvSpPr/>
          <p:nvPr/>
        </p:nvSpPr>
        <p:spPr>
          <a:xfrm>
            <a:off x="1822450" y="3154050"/>
            <a:ext cx="328200" cy="285900"/>
          </a:xfrm>
          <a:prstGeom prst="ellipse">
            <a:avLst/>
          </a:prstGeom>
          <a:solidFill>
            <a:schemeClr val="dk1"/>
          </a:solid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rgbClr val="7F7F7F"/>
                </a:solidFill>
                <a:latin typeface="Montserrat"/>
                <a:ea typeface="Montserrat"/>
                <a:cs typeface="Montserrat"/>
                <a:sym typeface="Montserrat"/>
              </a:rPr>
              <a:t>1</a:t>
            </a:r>
            <a:endParaRPr sz="600" b="1">
              <a:solidFill>
                <a:srgbClr val="7F7F7F"/>
              </a:solidFill>
              <a:latin typeface="Montserrat"/>
              <a:ea typeface="Montserrat"/>
              <a:cs typeface="Montserrat"/>
              <a:sym typeface="Montserrat"/>
            </a:endParaRPr>
          </a:p>
        </p:txBody>
      </p:sp>
      <p:sp>
        <p:nvSpPr>
          <p:cNvPr id="869" name="Google Shape;869;p127"/>
          <p:cNvSpPr/>
          <p:nvPr/>
        </p:nvSpPr>
        <p:spPr>
          <a:xfrm>
            <a:off x="3778900" y="3154050"/>
            <a:ext cx="328200" cy="285900"/>
          </a:xfrm>
          <a:prstGeom prst="ellipse">
            <a:avLst/>
          </a:pr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lt1"/>
                </a:solidFill>
                <a:latin typeface="Montserrat"/>
                <a:ea typeface="Montserrat"/>
                <a:cs typeface="Montserrat"/>
                <a:sym typeface="Montserrat"/>
              </a:rPr>
              <a:t>2</a:t>
            </a:r>
            <a:endParaRPr sz="600" b="1">
              <a:solidFill>
                <a:schemeClr val="lt1"/>
              </a:solidFill>
              <a:latin typeface="Montserrat"/>
              <a:ea typeface="Montserrat"/>
              <a:cs typeface="Montserrat"/>
              <a:sym typeface="Montserrat"/>
            </a:endParaRPr>
          </a:p>
        </p:txBody>
      </p:sp>
      <p:sp>
        <p:nvSpPr>
          <p:cNvPr id="870" name="Google Shape;870;p127"/>
          <p:cNvSpPr/>
          <p:nvPr/>
        </p:nvSpPr>
        <p:spPr>
          <a:xfrm>
            <a:off x="5643750" y="3154050"/>
            <a:ext cx="328200" cy="285900"/>
          </a:xfrm>
          <a:prstGeom prst="ellipse">
            <a:avLst/>
          </a:prstGeom>
          <a:solidFill>
            <a:schemeClr val="dk1"/>
          </a:solid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rgbClr val="7F7F7F"/>
                </a:solidFill>
                <a:latin typeface="Montserrat"/>
                <a:ea typeface="Montserrat"/>
                <a:cs typeface="Montserrat"/>
                <a:sym typeface="Montserrat"/>
              </a:rPr>
              <a:t>3</a:t>
            </a:r>
            <a:endParaRPr sz="600" b="1">
              <a:solidFill>
                <a:srgbClr val="7F7F7F"/>
              </a:solidFill>
              <a:latin typeface="Montserrat"/>
              <a:ea typeface="Montserrat"/>
              <a:cs typeface="Montserrat"/>
              <a:sym typeface="Montserra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874"/>
        <p:cNvGrpSpPr/>
        <p:nvPr/>
      </p:nvGrpSpPr>
      <p:grpSpPr>
        <a:xfrm>
          <a:off x="0" y="0"/>
          <a:ext cx="0" cy="0"/>
          <a:chOff x="0" y="0"/>
          <a:chExt cx="0" cy="0"/>
        </a:xfrm>
      </p:grpSpPr>
      <p:sp>
        <p:nvSpPr>
          <p:cNvPr id="875" name="Google Shape;875;p128"/>
          <p:cNvSpPr txBox="1"/>
          <p:nvPr/>
        </p:nvSpPr>
        <p:spPr>
          <a:xfrm>
            <a:off x="825575" y="1308650"/>
            <a:ext cx="7239000" cy="6465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1000">
                <a:solidFill>
                  <a:schemeClr val="lt1"/>
                </a:solidFill>
                <a:latin typeface="Poppins"/>
                <a:ea typeface="Poppins"/>
                <a:cs typeface="Poppins"/>
                <a:sym typeface="Poppins"/>
              </a:rPr>
              <a:t>O diagnóstico territorial é um retrato sintético da realidade onde o projeto será desenvolvido, reunindo evidências, contextos e elementos do território que ajudam a justificar a proposta e demonstrar sua pertinência.</a:t>
            </a:r>
            <a:endParaRPr sz="1000" i="1">
              <a:solidFill>
                <a:schemeClr val="lt1"/>
              </a:solidFill>
              <a:latin typeface="Poppins"/>
              <a:ea typeface="Poppins"/>
              <a:cs typeface="Poppins"/>
              <a:sym typeface="Poppins"/>
            </a:endParaRPr>
          </a:p>
        </p:txBody>
      </p:sp>
      <p:sp>
        <p:nvSpPr>
          <p:cNvPr id="876" name="Google Shape;876;p128"/>
          <p:cNvSpPr txBox="1"/>
          <p:nvPr/>
        </p:nvSpPr>
        <p:spPr>
          <a:xfrm>
            <a:off x="825575" y="608275"/>
            <a:ext cx="76410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900" b="1">
                <a:solidFill>
                  <a:schemeClr val="lt1"/>
                </a:solidFill>
                <a:latin typeface="Poppins"/>
                <a:ea typeface="Poppins"/>
                <a:cs typeface="Poppins"/>
                <a:sym typeface="Poppins"/>
              </a:rPr>
              <a:t>DIAGNÓSTICO TERRITORIAL</a:t>
            </a:r>
            <a:endParaRPr sz="3900" b="1">
              <a:solidFill>
                <a:schemeClr val="lt1"/>
              </a:solidFill>
              <a:latin typeface="Poppins"/>
              <a:ea typeface="Poppins"/>
              <a:cs typeface="Poppins"/>
              <a:sym typeface="Poppins"/>
            </a:endParaRPr>
          </a:p>
        </p:txBody>
      </p:sp>
      <p:sp>
        <p:nvSpPr>
          <p:cNvPr id="877" name="Google Shape;877;p128"/>
          <p:cNvSpPr txBox="1"/>
          <p:nvPr/>
        </p:nvSpPr>
        <p:spPr>
          <a:xfrm>
            <a:off x="825575" y="2086100"/>
            <a:ext cx="7313100" cy="20688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200" b="1">
                <a:solidFill>
                  <a:schemeClr val="lt1"/>
                </a:solidFill>
                <a:highlight>
                  <a:srgbClr val="183EFF"/>
                </a:highlight>
                <a:latin typeface="Poppins"/>
                <a:ea typeface="Poppins"/>
                <a:cs typeface="Poppins"/>
                <a:sym typeface="Poppins"/>
              </a:rPr>
              <a:t>1. Local onde o projeto será desenvolvido e por que essa escolha </a:t>
            </a:r>
            <a:r>
              <a:rPr lang="pt-BR" sz="1200">
                <a:solidFill>
                  <a:schemeClr val="lt1"/>
                </a:solidFill>
                <a:latin typeface="Poppins"/>
                <a:ea typeface="Poppins"/>
                <a:cs typeface="Poppins"/>
                <a:sym typeface="Poppins"/>
              </a:rPr>
              <a:t>é a identificação do local específico da intervenção e a explicação das razões que tornam esse território relevante para o projeto, considerando sua realidade, demandas, potencialidades e relação direta com o problema que se pretende enfrentar.</a:t>
            </a:r>
            <a:endParaRPr sz="1200">
              <a:solidFill>
                <a:schemeClr val="lt1"/>
              </a:solidFill>
              <a:latin typeface="Poppins"/>
              <a:ea typeface="Poppins"/>
              <a:cs typeface="Poppins"/>
              <a:sym typeface="Poppins"/>
            </a:endParaRPr>
          </a:p>
          <a:p>
            <a:pPr marL="0" lvl="0" indent="0" algn="just" rtl="0">
              <a:lnSpc>
                <a:spcPct val="115000"/>
              </a:lnSpc>
              <a:spcBef>
                <a:spcPts val="0"/>
              </a:spcBef>
              <a:spcAft>
                <a:spcPts val="0"/>
              </a:spcAft>
              <a:buNone/>
            </a:pPr>
            <a:endParaRPr sz="1200">
              <a:solidFill>
                <a:schemeClr val="lt1"/>
              </a:solidFill>
              <a:latin typeface="Poppins"/>
              <a:ea typeface="Poppins"/>
              <a:cs typeface="Poppins"/>
              <a:sym typeface="Poppins"/>
            </a:endParaRPr>
          </a:p>
          <a:p>
            <a:pPr marL="0" lvl="0" indent="0" algn="just" rtl="0">
              <a:lnSpc>
                <a:spcPct val="115000"/>
              </a:lnSpc>
              <a:spcBef>
                <a:spcPts val="0"/>
              </a:spcBef>
              <a:spcAft>
                <a:spcPts val="0"/>
              </a:spcAft>
              <a:buNone/>
            </a:pPr>
            <a:r>
              <a:rPr lang="pt-BR" sz="1200" b="1">
                <a:solidFill>
                  <a:schemeClr val="lt1"/>
                </a:solidFill>
                <a:highlight>
                  <a:srgbClr val="183EFF"/>
                </a:highlight>
                <a:latin typeface="Poppins"/>
                <a:ea typeface="Poppins"/>
                <a:cs typeface="Poppins"/>
                <a:sym typeface="Poppins"/>
              </a:rPr>
              <a:t>2. Características, Problemas, Necessidades e Potências do Território:</a:t>
            </a:r>
            <a:r>
              <a:rPr lang="pt-BR" sz="1200" b="1">
                <a:solidFill>
                  <a:schemeClr val="lt1"/>
                </a:solidFill>
                <a:latin typeface="Poppins"/>
                <a:ea typeface="Poppins"/>
                <a:cs typeface="Poppins"/>
                <a:sym typeface="Poppins"/>
              </a:rPr>
              <a:t> </a:t>
            </a:r>
            <a:r>
              <a:rPr lang="pt-BR" sz="1200">
                <a:solidFill>
                  <a:schemeClr val="lt1"/>
                </a:solidFill>
                <a:latin typeface="Poppins"/>
                <a:ea typeface="Poppins"/>
                <a:cs typeface="Poppins"/>
                <a:sym typeface="Poppins"/>
              </a:rPr>
              <a:t>é a descrição objetiva dos principais aspectos do território; como ele é, quais desafios enfrenta, o que falta ou precisa ser fortalecido, e quais recursos, saberes ou oportunidades já existem e podem ser mobilizados pelo projeto.</a:t>
            </a:r>
            <a:endParaRPr sz="1200" strike="sngStrike">
              <a:solidFill>
                <a:schemeClr val="lt1"/>
              </a:solidFill>
              <a:latin typeface="Poppins"/>
              <a:ea typeface="Poppins"/>
              <a:cs typeface="Poppins"/>
              <a:sym typeface="Poppins"/>
            </a:endParaRPr>
          </a:p>
        </p:txBody>
      </p:sp>
      <p:sp>
        <p:nvSpPr>
          <p:cNvPr id="878" name="Google Shape;878;p128"/>
          <p:cNvSpPr/>
          <p:nvPr/>
        </p:nvSpPr>
        <p:spPr>
          <a:xfrm>
            <a:off x="5461175" y="4285850"/>
            <a:ext cx="2603400" cy="423300"/>
          </a:xfrm>
          <a:prstGeom prst="roundRect">
            <a:avLst>
              <a:gd name="adj" fmla="val 16667"/>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a:solidFill>
                  <a:srgbClr val="000000"/>
                </a:solidFill>
                <a:latin typeface="Poppins"/>
                <a:ea typeface="Poppins"/>
                <a:cs typeface="Poppins"/>
                <a:sym typeface="Poppins"/>
              </a:rPr>
              <a:t>faremos um resumo, focado em </a:t>
            </a:r>
            <a:r>
              <a:rPr lang="pt-BR" sz="1000" b="1">
                <a:solidFill>
                  <a:srgbClr val="000000"/>
                </a:solidFill>
                <a:latin typeface="Poppins"/>
                <a:ea typeface="Poppins"/>
                <a:cs typeface="Poppins"/>
                <a:sym typeface="Poppins"/>
              </a:rPr>
              <a:t>evidências do território</a:t>
            </a:r>
            <a:endParaRPr sz="1000" b="1">
              <a:solidFill>
                <a:srgbClr val="000000"/>
              </a:solidFill>
              <a:latin typeface="Poppins"/>
              <a:ea typeface="Poppins"/>
              <a:cs typeface="Poppins"/>
              <a:sym typeface="Poppin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882"/>
        <p:cNvGrpSpPr/>
        <p:nvPr/>
      </p:nvGrpSpPr>
      <p:grpSpPr>
        <a:xfrm>
          <a:off x="0" y="0"/>
          <a:ext cx="0" cy="0"/>
          <a:chOff x="0" y="0"/>
          <a:chExt cx="0" cy="0"/>
        </a:xfrm>
      </p:grpSpPr>
      <p:pic>
        <p:nvPicPr>
          <p:cNvPr id="883" name="Google Shape;883;p129"/>
          <p:cNvPicPr preferRelativeResize="0"/>
          <p:nvPr/>
        </p:nvPicPr>
        <p:blipFill>
          <a:blip r:embed="rId3">
            <a:alphaModFix/>
          </a:blip>
          <a:stretch>
            <a:fillRect/>
          </a:stretch>
        </p:blipFill>
        <p:spPr>
          <a:xfrm>
            <a:off x="827675" y="112300"/>
            <a:ext cx="7615651" cy="4918912"/>
          </a:xfrm>
          <a:prstGeom prst="rect">
            <a:avLst/>
          </a:prstGeom>
          <a:noFill/>
          <a:ln>
            <a:noFill/>
          </a:ln>
        </p:spPr>
      </p:pic>
      <p:sp>
        <p:nvSpPr>
          <p:cNvPr id="884" name="Google Shape;884;p129"/>
          <p:cNvSpPr/>
          <p:nvPr/>
        </p:nvSpPr>
        <p:spPr>
          <a:xfrm>
            <a:off x="3579275" y="687900"/>
            <a:ext cx="1661700" cy="4339200"/>
          </a:xfrm>
          <a:prstGeom prst="rect">
            <a:avLst/>
          </a:prstGeom>
          <a:noFill/>
          <a:ln w="2857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5" name="Google Shape;885;p129"/>
          <p:cNvSpPr/>
          <p:nvPr/>
        </p:nvSpPr>
        <p:spPr>
          <a:xfrm>
            <a:off x="6464703" y="230001"/>
            <a:ext cx="1848300" cy="377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889"/>
        <p:cNvGrpSpPr/>
        <p:nvPr/>
      </p:nvGrpSpPr>
      <p:grpSpPr>
        <a:xfrm>
          <a:off x="0" y="0"/>
          <a:ext cx="0" cy="0"/>
          <a:chOff x="0" y="0"/>
          <a:chExt cx="0" cy="0"/>
        </a:xfrm>
      </p:grpSpPr>
      <p:pic>
        <p:nvPicPr>
          <p:cNvPr id="890" name="Google Shape;890;p130"/>
          <p:cNvPicPr preferRelativeResize="0"/>
          <p:nvPr/>
        </p:nvPicPr>
        <p:blipFill rotWithShape="1">
          <a:blip r:embed="rId3">
            <a:alphaModFix/>
          </a:blip>
          <a:srcRect l="33074" r="39411"/>
          <a:stretch/>
        </p:blipFill>
        <p:spPr>
          <a:xfrm>
            <a:off x="679450" y="112300"/>
            <a:ext cx="2095500" cy="4918900"/>
          </a:xfrm>
          <a:prstGeom prst="rect">
            <a:avLst/>
          </a:prstGeom>
          <a:noFill/>
          <a:ln>
            <a:noFill/>
          </a:ln>
        </p:spPr>
      </p:pic>
      <p:sp>
        <p:nvSpPr>
          <p:cNvPr id="891" name="Google Shape;891;p130"/>
          <p:cNvSpPr/>
          <p:nvPr/>
        </p:nvSpPr>
        <p:spPr>
          <a:xfrm>
            <a:off x="912275" y="687900"/>
            <a:ext cx="1661700" cy="2364300"/>
          </a:xfrm>
          <a:prstGeom prst="rect">
            <a:avLst/>
          </a:prstGeom>
          <a:noFill/>
          <a:ln w="2857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2" name="Google Shape;892;p130"/>
          <p:cNvSpPr txBox="1"/>
          <p:nvPr/>
        </p:nvSpPr>
        <p:spPr>
          <a:xfrm>
            <a:off x="4214375" y="1546350"/>
            <a:ext cx="4356000" cy="22743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dk1"/>
                </a:solidFill>
                <a:highlight>
                  <a:srgbClr val="FFC000"/>
                </a:highlight>
                <a:latin typeface="Poppins"/>
                <a:ea typeface="Poppins"/>
                <a:cs typeface="Poppins"/>
                <a:sym typeface="Poppins"/>
              </a:rPr>
              <a:t>1. Local onde o projeto será desenvolvido e por que essa escolha</a:t>
            </a:r>
            <a:r>
              <a:rPr lang="pt-BR" sz="1500">
                <a:solidFill>
                  <a:schemeClr val="dk1"/>
                </a:solidFill>
                <a:latin typeface="Poppins"/>
                <a:ea typeface="Poppins"/>
                <a:cs typeface="Poppins"/>
                <a:sym typeface="Poppins"/>
              </a:rPr>
              <a:t> é a identificação do local específico da intervenção e a explicação das razões que tornam esse território relevante para o projeto, considerando sua realidade, demandas, potencialidades e relação direta com o problema que se pretende enfrentar.</a:t>
            </a:r>
            <a:endParaRPr sz="1500">
              <a:solidFill>
                <a:schemeClr val="dk1"/>
              </a:solidFill>
              <a:latin typeface="Poppins"/>
              <a:ea typeface="Poppins"/>
              <a:cs typeface="Poppins"/>
              <a:sym typeface="Poppins"/>
            </a:endParaRPr>
          </a:p>
        </p:txBody>
      </p:sp>
      <p:cxnSp>
        <p:nvCxnSpPr>
          <p:cNvPr id="893" name="Google Shape;893;p130"/>
          <p:cNvCxnSpPr>
            <a:stCxn id="891" idx="3"/>
            <a:endCxn id="892" idx="1"/>
          </p:cNvCxnSpPr>
          <p:nvPr/>
        </p:nvCxnSpPr>
        <p:spPr>
          <a:xfrm>
            <a:off x="2573975" y="1870050"/>
            <a:ext cx="1640400" cy="813600"/>
          </a:xfrm>
          <a:prstGeom prst="curvedConnector3">
            <a:avLst>
              <a:gd name="adj1" fmla="val 50000"/>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897"/>
        <p:cNvGrpSpPr/>
        <p:nvPr/>
      </p:nvGrpSpPr>
      <p:grpSpPr>
        <a:xfrm>
          <a:off x="0" y="0"/>
          <a:ext cx="0" cy="0"/>
          <a:chOff x="0" y="0"/>
          <a:chExt cx="0" cy="0"/>
        </a:xfrm>
      </p:grpSpPr>
      <p:sp>
        <p:nvSpPr>
          <p:cNvPr id="898" name="Google Shape;898;p131"/>
          <p:cNvSpPr txBox="1"/>
          <p:nvPr/>
        </p:nvSpPr>
        <p:spPr>
          <a:xfrm>
            <a:off x="3002849" y="39148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3 minutos</a:t>
            </a:r>
            <a:endParaRPr sz="2800">
              <a:solidFill>
                <a:schemeClr val="lt1"/>
              </a:solidFill>
              <a:latin typeface="Poppins ExtraBold"/>
              <a:ea typeface="Poppins ExtraBold"/>
              <a:cs typeface="Poppins ExtraBold"/>
              <a:sym typeface="Poppins ExtraBold"/>
            </a:endParaRPr>
          </a:p>
        </p:txBody>
      </p:sp>
      <p:sp>
        <p:nvSpPr>
          <p:cNvPr id="899" name="Google Shape;899;p131"/>
          <p:cNvSpPr txBox="1"/>
          <p:nvPr/>
        </p:nvSpPr>
        <p:spPr>
          <a:xfrm>
            <a:off x="660750"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300" b="1">
                <a:solidFill>
                  <a:schemeClr val="lt1"/>
                </a:solidFill>
                <a:latin typeface="Montserrat"/>
                <a:ea typeface="Montserrat"/>
                <a:cs typeface="Montserrat"/>
                <a:sym typeface="Montserrat"/>
              </a:rPr>
              <a:t>LOCAL ONDE O PROJETO SERÁ DESENVOLVIDO </a:t>
            </a:r>
            <a:endParaRPr sz="2300" b="1">
              <a:solidFill>
                <a:schemeClr val="lt1"/>
              </a:solidFill>
              <a:latin typeface="Montserrat"/>
              <a:ea typeface="Montserrat"/>
              <a:cs typeface="Montserrat"/>
              <a:sym typeface="Montserrat"/>
            </a:endParaRPr>
          </a:p>
          <a:p>
            <a:pPr marL="0" lvl="0" indent="0" algn="ctr" rtl="0">
              <a:spcBef>
                <a:spcPts val="0"/>
              </a:spcBef>
              <a:spcAft>
                <a:spcPts val="0"/>
              </a:spcAft>
              <a:buNone/>
            </a:pPr>
            <a:r>
              <a:rPr lang="pt-BR" sz="2300" b="1">
                <a:solidFill>
                  <a:schemeClr val="lt1"/>
                </a:solidFill>
                <a:latin typeface="Montserrat"/>
                <a:ea typeface="Montserrat"/>
                <a:cs typeface="Montserrat"/>
                <a:sym typeface="Montserrat"/>
              </a:rPr>
              <a:t>E POR QUE ESSA ESCOLHA</a:t>
            </a:r>
            <a:endParaRPr sz="2300" b="1">
              <a:solidFill>
                <a:schemeClr val="lt1"/>
              </a:solidFill>
              <a:latin typeface="Montserrat"/>
              <a:ea typeface="Montserrat"/>
              <a:cs typeface="Montserrat"/>
              <a:sym typeface="Montserrat"/>
            </a:endParaRPr>
          </a:p>
        </p:txBody>
      </p:sp>
      <p:sp>
        <p:nvSpPr>
          <p:cNvPr id="900" name="Google Shape;900;p131"/>
          <p:cNvSpPr txBox="1"/>
          <p:nvPr/>
        </p:nvSpPr>
        <p:spPr>
          <a:xfrm>
            <a:off x="3196525" y="16156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904"/>
        <p:cNvGrpSpPr/>
        <p:nvPr/>
      </p:nvGrpSpPr>
      <p:grpSpPr>
        <a:xfrm>
          <a:off x="0" y="0"/>
          <a:ext cx="0" cy="0"/>
          <a:chOff x="0" y="0"/>
          <a:chExt cx="0" cy="0"/>
        </a:xfrm>
      </p:grpSpPr>
      <p:pic>
        <p:nvPicPr>
          <p:cNvPr id="905" name="Google Shape;905;p132"/>
          <p:cNvPicPr preferRelativeResize="0"/>
          <p:nvPr/>
        </p:nvPicPr>
        <p:blipFill rotWithShape="1">
          <a:blip r:embed="rId3">
            <a:alphaModFix/>
          </a:blip>
          <a:srcRect l="33074" r="39411"/>
          <a:stretch/>
        </p:blipFill>
        <p:spPr>
          <a:xfrm>
            <a:off x="679450" y="112300"/>
            <a:ext cx="2095500" cy="4918900"/>
          </a:xfrm>
          <a:prstGeom prst="rect">
            <a:avLst/>
          </a:prstGeom>
          <a:noFill/>
          <a:ln>
            <a:noFill/>
          </a:ln>
        </p:spPr>
      </p:pic>
      <p:sp>
        <p:nvSpPr>
          <p:cNvPr id="906" name="Google Shape;906;p132"/>
          <p:cNvSpPr/>
          <p:nvPr/>
        </p:nvSpPr>
        <p:spPr>
          <a:xfrm>
            <a:off x="912275" y="2840575"/>
            <a:ext cx="1661700" cy="2190600"/>
          </a:xfrm>
          <a:prstGeom prst="rect">
            <a:avLst/>
          </a:prstGeom>
          <a:noFill/>
          <a:ln w="2857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7" name="Google Shape;907;p132"/>
          <p:cNvSpPr txBox="1"/>
          <p:nvPr/>
        </p:nvSpPr>
        <p:spPr>
          <a:xfrm>
            <a:off x="4214375" y="1546350"/>
            <a:ext cx="4356000" cy="25398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dk1"/>
                </a:solidFill>
                <a:highlight>
                  <a:srgbClr val="FFC000"/>
                </a:highlight>
                <a:latin typeface="Poppins"/>
                <a:ea typeface="Poppins"/>
                <a:cs typeface="Poppins"/>
                <a:sym typeface="Poppins"/>
              </a:rPr>
              <a:t>2. Características, Problemas, Necessidades e Potências do Território </a:t>
            </a:r>
            <a:r>
              <a:rPr lang="pt-BR" sz="1500">
                <a:solidFill>
                  <a:schemeClr val="dk1"/>
                </a:solidFill>
                <a:latin typeface="Poppins"/>
                <a:ea typeface="Poppins"/>
                <a:cs typeface="Poppins"/>
                <a:sym typeface="Poppins"/>
              </a:rPr>
              <a:t>é a descrição objetiva dos principais aspectos do território; como ele é, quais desafios enfrenta, o que falta ou precisa ser fortalecido, e quais recursos, saberes ou oportunidades já existem e podem ser mobilizados pelo projeto.</a:t>
            </a:r>
            <a:endParaRPr sz="1500">
              <a:solidFill>
                <a:schemeClr val="dk1"/>
              </a:solidFill>
              <a:latin typeface="Poppins"/>
              <a:ea typeface="Poppins"/>
              <a:cs typeface="Poppins"/>
              <a:sym typeface="Poppins"/>
            </a:endParaRPr>
          </a:p>
          <a:p>
            <a:pPr marL="0" lvl="0" indent="0" algn="just" rtl="0">
              <a:lnSpc>
                <a:spcPct val="115000"/>
              </a:lnSpc>
              <a:spcBef>
                <a:spcPts val="0"/>
              </a:spcBef>
              <a:spcAft>
                <a:spcPts val="0"/>
              </a:spcAft>
              <a:buNone/>
            </a:pPr>
            <a:endParaRPr sz="1500">
              <a:solidFill>
                <a:schemeClr val="dk1"/>
              </a:solidFill>
              <a:latin typeface="Poppins"/>
              <a:ea typeface="Poppins"/>
              <a:cs typeface="Poppins"/>
              <a:sym typeface="Poppins"/>
            </a:endParaRPr>
          </a:p>
        </p:txBody>
      </p:sp>
      <p:cxnSp>
        <p:nvCxnSpPr>
          <p:cNvPr id="908" name="Google Shape;908;p132"/>
          <p:cNvCxnSpPr>
            <a:stCxn id="906" idx="3"/>
            <a:endCxn id="907" idx="1"/>
          </p:cNvCxnSpPr>
          <p:nvPr/>
        </p:nvCxnSpPr>
        <p:spPr>
          <a:xfrm rot="10800000" flipH="1">
            <a:off x="2573975" y="2816275"/>
            <a:ext cx="1640400" cy="1119600"/>
          </a:xfrm>
          <a:prstGeom prst="curvedConnector3">
            <a:avLst>
              <a:gd name="adj1" fmla="val 50000"/>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12"/>
        <p:cNvGrpSpPr/>
        <p:nvPr/>
      </p:nvGrpSpPr>
      <p:grpSpPr>
        <a:xfrm>
          <a:off x="0" y="0"/>
          <a:ext cx="0" cy="0"/>
          <a:chOff x="0" y="0"/>
          <a:chExt cx="0" cy="0"/>
        </a:xfrm>
      </p:grpSpPr>
      <p:sp>
        <p:nvSpPr>
          <p:cNvPr id="913" name="Google Shape;913;p133"/>
          <p:cNvSpPr/>
          <p:nvPr/>
        </p:nvSpPr>
        <p:spPr>
          <a:xfrm>
            <a:off x="-10025" y="0"/>
            <a:ext cx="4581900" cy="5153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a:ea typeface="Poppins"/>
              <a:cs typeface="Poppins"/>
              <a:sym typeface="Poppins"/>
            </a:endParaRPr>
          </a:p>
        </p:txBody>
      </p:sp>
      <p:sp>
        <p:nvSpPr>
          <p:cNvPr id="914" name="Google Shape;914;p133"/>
          <p:cNvSpPr/>
          <p:nvPr/>
        </p:nvSpPr>
        <p:spPr>
          <a:xfrm>
            <a:off x="-10025" y="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a:ea typeface="Poppins"/>
              <a:cs typeface="Poppins"/>
              <a:sym typeface="Poppins"/>
            </a:endParaRPr>
          </a:p>
        </p:txBody>
      </p:sp>
      <p:sp>
        <p:nvSpPr>
          <p:cNvPr id="915" name="Google Shape;915;p133"/>
          <p:cNvSpPr/>
          <p:nvPr/>
        </p:nvSpPr>
        <p:spPr>
          <a:xfrm>
            <a:off x="4571875" y="258180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a:ea typeface="Poppins"/>
              <a:cs typeface="Poppins"/>
              <a:sym typeface="Poppins"/>
            </a:endParaRPr>
          </a:p>
        </p:txBody>
      </p:sp>
      <p:sp>
        <p:nvSpPr>
          <p:cNvPr id="916" name="Google Shape;916;p133"/>
          <p:cNvSpPr txBox="1"/>
          <p:nvPr/>
        </p:nvSpPr>
        <p:spPr>
          <a:xfrm>
            <a:off x="35067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b="1">
                <a:solidFill>
                  <a:schemeClr val="dk1"/>
                </a:solidFill>
                <a:latin typeface="Poppins"/>
                <a:ea typeface="Poppins"/>
                <a:cs typeface="Poppins"/>
                <a:sym typeface="Poppins"/>
              </a:rPr>
              <a:t>Características</a:t>
            </a:r>
            <a:endParaRPr b="1">
              <a:solidFill>
                <a:schemeClr val="dk1"/>
              </a:solidFill>
              <a:latin typeface="Poppins"/>
              <a:ea typeface="Poppins"/>
              <a:cs typeface="Poppins"/>
              <a:sym typeface="Poppins"/>
            </a:endParaRPr>
          </a:p>
          <a:p>
            <a:pPr marL="0" lvl="0" indent="0" algn="ctr" rtl="0">
              <a:lnSpc>
                <a:spcPct val="115000"/>
              </a:lnSpc>
              <a:spcBef>
                <a:spcPts val="0"/>
              </a:spcBef>
              <a:spcAft>
                <a:spcPts val="0"/>
              </a:spcAft>
              <a:buNone/>
            </a:pPr>
            <a:endParaRPr sz="800">
              <a:solidFill>
                <a:schemeClr val="dk1"/>
              </a:solidFill>
              <a:latin typeface="Poppins"/>
              <a:ea typeface="Poppins"/>
              <a:cs typeface="Poppins"/>
              <a:sym typeface="Poppins"/>
            </a:endParaRPr>
          </a:p>
          <a:p>
            <a:pPr marL="457200" lvl="0" indent="-298450" algn="l" rtl="0">
              <a:lnSpc>
                <a:spcPct val="115000"/>
              </a:lnSpc>
              <a:spcBef>
                <a:spcPts val="0"/>
              </a:spcBef>
              <a:spcAft>
                <a:spcPts val="0"/>
              </a:spcAft>
              <a:buClr>
                <a:schemeClr val="dk1"/>
              </a:buClr>
              <a:buSzPts val="1100"/>
              <a:buFont typeface="Poppins"/>
              <a:buAutoNum type="arabicPeriod"/>
            </a:pPr>
            <a:r>
              <a:rPr lang="pt-BR" sz="1100">
                <a:solidFill>
                  <a:schemeClr val="dk1"/>
                </a:solidFill>
                <a:latin typeface="Poppins"/>
                <a:ea typeface="Poppins"/>
                <a:cs typeface="Poppins"/>
                <a:sym typeface="Poppins"/>
              </a:rPr>
              <a:t>Presença significativa de agricultura familiar, com propriedades de pequeno porte e produção diversificada.</a:t>
            </a:r>
            <a:endParaRPr sz="1100">
              <a:solidFill>
                <a:schemeClr val="dk1"/>
              </a:solidFill>
              <a:latin typeface="Poppins"/>
              <a:ea typeface="Poppins"/>
              <a:cs typeface="Poppins"/>
              <a:sym typeface="Poppins"/>
            </a:endParaRPr>
          </a:p>
          <a:p>
            <a:pPr marL="457200" lvl="0" indent="-298450" algn="l" rtl="0">
              <a:lnSpc>
                <a:spcPct val="115000"/>
              </a:lnSpc>
              <a:spcBef>
                <a:spcPts val="0"/>
              </a:spcBef>
              <a:spcAft>
                <a:spcPts val="0"/>
              </a:spcAft>
              <a:buClr>
                <a:schemeClr val="dk1"/>
              </a:buClr>
              <a:buSzPts val="1100"/>
              <a:buFont typeface="Poppins"/>
              <a:buAutoNum type="arabicPeriod"/>
            </a:pPr>
            <a:r>
              <a:rPr lang="pt-BR" sz="1100">
                <a:solidFill>
                  <a:schemeClr val="dk1"/>
                </a:solidFill>
                <a:latin typeface="Poppins"/>
                <a:ea typeface="Poppins"/>
                <a:cs typeface="Poppins"/>
                <a:sym typeface="Poppins"/>
              </a:rPr>
              <a:t>Forte identidade cultural e comunitária, com organizações locais ativas e tradição de trabalho coletivo.</a:t>
            </a:r>
            <a:endParaRPr sz="1100">
              <a:solidFill>
                <a:schemeClr val="dk1"/>
              </a:solidFill>
              <a:latin typeface="Poppins"/>
              <a:ea typeface="Poppins"/>
              <a:cs typeface="Poppins"/>
              <a:sym typeface="Poppins"/>
            </a:endParaRPr>
          </a:p>
          <a:p>
            <a:pPr marL="457200" lvl="0" indent="-298450" algn="l" rtl="0">
              <a:lnSpc>
                <a:spcPct val="115000"/>
              </a:lnSpc>
              <a:spcBef>
                <a:spcPts val="0"/>
              </a:spcBef>
              <a:spcAft>
                <a:spcPts val="0"/>
              </a:spcAft>
              <a:buClr>
                <a:schemeClr val="dk1"/>
              </a:buClr>
              <a:buSzPts val="1100"/>
              <a:buFont typeface="Poppins"/>
              <a:buAutoNum type="arabicPeriod"/>
            </a:pPr>
            <a:r>
              <a:rPr lang="pt-BR" sz="1100">
                <a:solidFill>
                  <a:schemeClr val="dk1"/>
                </a:solidFill>
                <a:latin typeface="Poppins"/>
                <a:ea typeface="Poppins"/>
                <a:cs typeface="Poppins"/>
                <a:sym typeface="Poppins"/>
              </a:rPr>
              <a:t>Rios, áreas de mata e solos com potencial para práticas agroecológicas.</a:t>
            </a:r>
            <a:endParaRPr sz="1100">
              <a:solidFill>
                <a:schemeClr val="dk1"/>
              </a:solidFill>
              <a:latin typeface="Poppins"/>
              <a:ea typeface="Poppins"/>
              <a:cs typeface="Poppins"/>
              <a:sym typeface="Poppins"/>
            </a:endParaRPr>
          </a:p>
        </p:txBody>
      </p:sp>
      <p:sp>
        <p:nvSpPr>
          <p:cNvPr id="917" name="Google Shape;917;p133"/>
          <p:cNvSpPr txBox="1"/>
          <p:nvPr/>
        </p:nvSpPr>
        <p:spPr>
          <a:xfrm>
            <a:off x="4905725" y="27340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b="1">
                <a:solidFill>
                  <a:schemeClr val="dk1"/>
                </a:solidFill>
                <a:latin typeface="Poppins"/>
                <a:ea typeface="Poppins"/>
                <a:cs typeface="Poppins"/>
                <a:sym typeface="Poppins"/>
              </a:rPr>
              <a:t>Potências</a:t>
            </a:r>
            <a:endParaRPr b="1">
              <a:solidFill>
                <a:schemeClr val="dk1"/>
              </a:solidFill>
              <a:latin typeface="Poppins"/>
              <a:ea typeface="Poppins"/>
              <a:cs typeface="Poppins"/>
              <a:sym typeface="Poppins"/>
            </a:endParaRPr>
          </a:p>
          <a:p>
            <a:pPr marL="0" lvl="0" indent="0" algn="ctr" rtl="0">
              <a:lnSpc>
                <a:spcPct val="115000"/>
              </a:lnSpc>
              <a:spcBef>
                <a:spcPts val="0"/>
              </a:spcBef>
              <a:spcAft>
                <a:spcPts val="0"/>
              </a:spcAft>
              <a:buNone/>
            </a:pPr>
            <a:endParaRPr sz="800">
              <a:solidFill>
                <a:schemeClr val="dk1"/>
              </a:solidFill>
              <a:latin typeface="Poppins"/>
              <a:ea typeface="Poppins"/>
              <a:cs typeface="Poppins"/>
              <a:sym typeface="Poppins"/>
            </a:endParaRPr>
          </a:p>
          <a:p>
            <a:pPr marL="457200" lvl="0" indent="-298450" algn="l" rtl="0">
              <a:lnSpc>
                <a:spcPct val="115000"/>
              </a:lnSpc>
              <a:spcBef>
                <a:spcPts val="0"/>
              </a:spcBef>
              <a:spcAft>
                <a:spcPts val="0"/>
              </a:spcAft>
              <a:buClr>
                <a:schemeClr val="dk1"/>
              </a:buClr>
              <a:buSzPts val="1100"/>
              <a:buFont typeface="Poppins"/>
              <a:buAutoNum type="arabicPeriod"/>
            </a:pPr>
            <a:r>
              <a:rPr lang="pt-BR" sz="1100">
                <a:solidFill>
                  <a:schemeClr val="dk1"/>
                </a:solidFill>
                <a:latin typeface="Poppins"/>
                <a:ea typeface="Poppins"/>
                <a:cs typeface="Poppins"/>
                <a:sym typeface="Poppins"/>
              </a:rPr>
              <a:t>Saber tradicional acumulado, presente em agricultores, povos e comunidades que dominam práticas sustentáveis há gerações.</a:t>
            </a:r>
            <a:endParaRPr sz="1100">
              <a:solidFill>
                <a:schemeClr val="dk1"/>
              </a:solidFill>
              <a:latin typeface="Poppins"/>
              <a:ea typeface="Poppins"/>
              <a:cs typeface="Poppins"/>
              <a:sym typeface="Poppins"/>
            </a:endParaRPr>
          </a:p>
          <a:p>
            <a:pPr marL="457200" lvl="0" indent="-298450" algn="l" rtl="0">
              <a:lnSpc>
                <a:spcPct val="115000"/>
              </a:lnSpc>
              <a:spcBef>
                <a:spcPts val="0"/>
              </a:spcBef>
              <a:spcAft>
                <a:spcPts val="0"/>
              </a:spcAft>
              <a:buClr>
                <a:schemeClr val="dk1"/>
              </a:buClr>
              <a:buSzPts val="1100"/>
              <a:buFont typeface="Poppins"/>
              <a:buAutoNum type="arabicPeriod"/>
            </a:pPr>
            <a:r>
              <a:rPr lang="pt-BR" sz="1100">
                <a:solidFill>
                  <a:schemeClr val="dk1"/>
                </a:solidFill>
                <a:latin typeface="Poppins"/>
                <a:ea typeface="Poppins"/>
                <a:cs typeface="Poppins"/>
                <a:sym typeface="Poppins"/>
              </a:rPr>
              <a:t>Organização social ativa, com associações e coletivos que favorecem projetos comunitários e cooperativos.</a:t>
            </a:r>
            <a:endParaRPr sz="1100">
              <a:solidFill>
                <a:schemeClr val="dk1"/>
              </a:solidFill>
              <a:latin typeface="Poppins"/>
              <a:ea typeface="Poppins"/>
              <a:cs typeface="Poppins"/>
              <a:sym typeface="Poppins"/>
            </a:endParaRPr>
          </a:p>
          <a:p>
            <a:pPr marL="457200" lvl="0" indent="-298450" algn="l" rtl="0">
              <a:lnSpc>
                <a:spcPct val="115000"/>
              </a:lnSpc>
              <a:spcBef>
                <a:spcPts val="0"/>
              </a:spcBef>
              <a:spcAft>
                <a:spcPts val="0"/>
              </a:spcAft>
              <a:buClr>
                <a:schemeClr val="dk1"/>
              </a:buClr>
              <a:buSzPts val="1100"/>
              <a:buFont typeface="Poppins"/>
              <a:buAutoNum type="arabicPeriod"/>
            </a:pPr>
            <a:r>
              <a:rPr lang="pt-BR" sz="1100">
                <a:solidFill>
                  <a:schemeClr val="dk1"/>
                </a:solidFill>
                <a:latin typeface="Poppins"/>
                <a:ea typeface="Poppins"/>
                <a:cs typeface="Poppins"/>
                <a:sym typeface="Poppins"/>
              </a:rPr>
              <a:t>Condições naturais favoráveis à agroecologia, como clima propício, biodiversidade e áreas aptas para sistemas agroflorestais.</a:t>
            </a:r>
            <a:endParaRPr sz="1100">
              <a:solidFill>
                <a:schemeClr val="dk1"/>
              </a:solidFill>
              <a:latin typeface="Poppins"/>
              <a:ea typeface="Poppins"/>
              <a:cs typeface="Poppins"/>
              <a:sym typeface="Poppins"/>
            </a:endParaRPr>
          </a:p>
        </p:txBody>
      </p:sp>
      <p:sp>
        <p:nvSpPr>
          <p:cNvPr id="918" name="Google Shape;918;p133"/>
          <p:cNvSpPr txBox="1"/>
          <p:nvPr/>
        </p:nvSpPr>
        <p:spPr>
          <a:xfrm>
            <a:off x="4845325" y="1522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b="1">
                <a:solidFill>
                  <a:schemeClr val="lt1"/>
                </a:solidFill>
                <a:latin typeface="Poppins"/>
                <a:ea typeface="Poppins"/>
                <a:cs typeface="Poppins"/>
                <a:sym typeface="Poppins"/>
              </a:rPr>
              <a:t>Problemas</a:t>
            </a:r>
            <a:endParaRPr b="1">
              <a:solidFill>
                <a:schemeClr val="lt1"/>
              </a:solidFill>
              <a:latin typeface="Poppins"/>
              <a:ea typeface="Poppins"/>
              <a:cs typeface="Poppins"/>
              <a:sym typeface="Poppins"/>
            </a:endParaRPr>
          </a:p>
          <a:p>
            <a:pPr marL="0" lvl="0" indent="0" algn="ctr" rtl="0">
              <a:lnSpc>
                <a:spcPct val="115000"/>
              </a:lnSpc>
              <a:spcBef>
                <a:spcPts val="0"/>
              </a:spcBef>
              <a:spcAft>
                <a:spcPts val="0"/>
              </a:spcAft>
              <a:buNone/>
            </a:pPr>
            <a:endParaRPr sz="800">
              <a:solidFill>
                <a:schemeClr val="lt1"/>
              </a:solidFill>
              <a:latin typeface="Poppins"/>
              <a:ea typeface="Poppins"/>
              <a:cs typeface="Poppins"/>
              <a:sym typeface="Poppins"/>
            </a:endParaRPr>
          </a:p>
          <a:p>
            <a:pPr marL="457200" lvl="0" indent="-298450" algn="l" rtl="0">
              <a:lnSpc>
                <a:spcPct val="115000"/>
              </a:lnSpc>
              <a:spcBef>
                <a:spcPts val="0"/>
              </a:spcBef>
              <a:spcAft>
                <a:spcPts val="0"/>
              </a:spcAft>
              <a:buClr>
                <a:schemeClr val="lt1"/>
              </a:buClr>
              <a:buSzPts val="1100"/>
              <a:buFont typeface="Poppins"/>
              <a:buAutoNum type="arabicPeriod"/>
            </a:pPr>
            <a:r>
              <a:rPr lang="pt-BR" sz="1100">
                <a:solidFill>
                  <a:schemeClr val="lt1"/>
                </a:solidFill>
                <a:latin typeface="Poppins"/>
                <a:ea typeface="Poppins"/>
                <a:cs typeface="Poppins"/>
                <a:sym typeface="Poppins"/>
              </a:rPr>
              <a:t>Baixo acesso a assistência técnica e tecnologias sustentáveis, dificultando a ampliação da produção.</a:t>
            </a:r>
            <a:endParaRPr sz="1100">
              <a:solidFill>
                <a:schemeClr val="lt1"/>
              </a:solidFill>
              <a:latin typeface="Poppins"/>
              <a:ea typeface="Poppins"/>
              <a:cs typeface="Poppins"/>
              <a:sym typeface="Poppins"/>
            </a:endParaRPr>
          </a:p>
          <a:p>
            <a:pPr marL="457200" lvl="0" indent="-298450" algn="l" rtl="0">
              <a:lnSpc>
                <a:spcPct val="115000"/>
              </a:lnSpc>
              <a:spcBef>
                <a:spcPts val="0"/>
              </a:spcBef>
              <a:spcAft>
                <a:spcPts val="0"/>
              </a:spcAft>
              <a:buClr>
                <a:schemeClr val="lt1"/>
              </a:buClr>
              <a:buSzPts val="1100"/>
              <a:buFont typeface="Poppins"/>
              <a:buAutoNum type="arabicPeriod"/>
            </a:pPr>
            <a:r>
              <a:rPr lang="pt-BR" sz="1100">
                <a:solidFill>
                  <a:schemeClr val="lt1"/>
                </a:solidFill>
                <a:latin typeface="Poppins"/>
                <a:ea typeface="Poppins"/>
                <a:cs typeface="Poppins"/>
                <a:sym typeface="Poppins"/>
              </a:rPr>
              <a:t>Degradação do solo e uso inadequado dos recursos naturais, reduzindo a produtividade das áreas rurais.</a:t>
            </a:r>
            <a:endParaRPr sz="1100">
              <a:solidFill>
                <a:schemeClr val="lt1"/>
              </a:solidFill>
              <a:latin typeface="Poppins"/>
              <a:ea typeface="Poppins"/>
              <a:cs typeface="Poppins"/>
              <a:sym typeface="Poppins"/>
            </a:endParaRPr>
          </a:p>
          <a:p>
            <a:pPr marL="457200" lvl="0" indent="-298450" algn="l" rtl="0">
              <a:lnSpc>
                <a:spcPct val="115000"/>
              </a:lnSpc>
              <a:spcBef>
                <a:spcPts val="0"/>
              </a:spcBef>
              <a:spcAft>
                <a:spcPts val="0"/>
              </a:spcAft>
              <a:buClr>
                <a:schemeClr val="lt1"/>
              </a:buClr>
              <a:buSzPts val="1100"/>
              <a:buFont typeface="Poppins"/>
              <a:buAutoNum type="arabicPeriod"/>
            </a:pPr>
            <a:r>
              <a:rPr lang="pt-BR" sz="1100">
                <a:solidFill>
                  <a:schemeClr val="lt1"/>
                </a:solidFill>
                <a:latin typeface="Poppins"/>
                <a:ea typeface="Poppins"/>
                <a:cs typeface="Poppins"/>
                <a:sym typeface="Poppins"/>
              </a:rPr>
              <a:t>Desigualdade socioeconômica, com famílias em situação de vulnerabilidade e poucas oportunidades de renda.</a:t>
            </a:r>
            <a:endParaRPr sz="1100">
              <a:solidFill>
                <a:schemeClr val="lt1"/>
              </a:solidFill>
              <a:latin typeface="Poppins"/>
              <a:ea typeface="Poppins"/>
              <a:cs typeface="Poppins"/>
              <a:sym typeface="Poppins"/>
            </a:endParaRPr>
          </a:p>
        </p:txBody>
      </p:sp>
      <p:sp>
        <p:nvSpPr>
          <p:cNvPr id="919" name="Google Shape;919;p133"/>
          <p:cNvSpPr txBox="1"/>
          <p:nvPr/>
        </p:nvSpPr>
        <p:spPr>
          <a:xfrm>
            <a:off x="350675" y="27340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b="1">
                <a:solidFill>
                  <a:schemeClr val="lt1"/>
                </a:solidFill>
                <a:latin typeface="Poppins"/>
                <a:ea typeface="Poppins"/>
                <a:cs typeface="Poppins"/>
                <a:sym typeface="Poppins"/>
              </a:rPr>
              <a:t>Necessidades</a:t>
            </a:r>
            <a:endParaRPr b="1">
              <a:solidFill>
                <a:schemeClr val="lt1"/>
              </a:solidFill>
              <a:latin typeface="Poppins"/>
              <a:ea typeface="Poppins"/>
              <a:cs typeface="Poppins"/>
              <a:sym typeface="Poppins"/>
            </a:endParaRPr>
          </a:p>
          <a:p>
            <a:pPr marL="0" lvl="0" indent="0" algn="ctr" rtl="0">
              <a:lnSpc>
                <a:spcPct val="115000"/>
              </a:lnSpc>
              <a:spcBef>
                <a:spcPts val="0"/>
              </a:spcBef>
              <a:spcAft>
                <a:spcPts val="0"/>
              </a:spcAft>
              <a:buNone/>
            </a:pPr>
            <a:endParaRPr sz="800">
              <a:solidFill>
                <a:schemeClr val="lt1"/>
              </a:solidFill>
              <a:latin typeface="Poppins"/>
              <a:ea typeface="Poppins"/>
              <a:cs typeface="Poppins"/>
              <a:sym typeface="Poppins"/>
            </a:endParaRPr>
          </a:p>
          <a:p>
            <a:pPr marL="457200" lvl="0" indent="-298450" algn="l" rtl="0">
              <a:lnSpc>
                <a:spcPct val="115000"/>
              </a:lnSpc>
              <a:spcBef>
                <a:spcPts val="0"/>
              </a:spcBef>
              <a:spcAft>
                <a:spcPts val="0"/>
              </a:spcAft>
              <a:buClr>
                <a:schemeClr val="lt1"/>
              </a:buClr>
              <a:buSzPts val="1100"/>
              <a:buFont typeface="Poppins"/>
              <a:buAutoNum type="arabicPeriod"/>
            </a:pPr>
            <a:r>
              <a:rPr lang="pt-BR" sz="1100">
                <a:solidFill>
                  <a:schemeClr val="lt1"/>
                </a:solidFill>
                <a:latin typeface="Poppins"/>
                <a:ea typeface="Poppins"/>
                <a:cs typeface="Poppins"/>
                <a:sym typeface="Poppins"/>
              </a:rPr>
              <a:t>Fortalecer capacidades locais, incluindo formação em agroecologia, gestão e comercialização.</a:t>
            </a:r>
            <a:endParaRPr sz="1100">
              <a:solidFill>
                <a:schemeClr val="lt1"/>
              </a:solidFill>
              <a:latin typeface="Poppins"/>
              <a:ea typeface="Poppins"/>
              <a:cs typeface="Poppins"/>
              <a:sym typeface="Poppins"/>
            </a:endParaRPr>
          </a:p>
          <a:p>
            <a:pPr marL="457200" lvl="0" indent="-298450" algn="l" rtl="0">
              <a:lnSpc>
                <a:spcPct val="115000"/>
              </a:lnSpc>
              <a:spcBef>
                <a:spcPts val="0"/>
              </a:spcBef>
              <a:spcAft>
                <a:spcPts val="0"/>
              </a:spcAft>
              <a:buClr>
                <a:schemeClr val="lt1"/>
              </a:buClr>
              <a:buSzPts val="1100"/>
              <a:buFont typeface="Poppins"/>
              <a:buAutoNum type="arabicPeriod"/>
            </a:pPr>
            <a:r>
              <a:rPr lang="pt-BR" sz="1100">
                <a:solidFill>
                  <a:schemeClr val="lt1"/>
                </a:solidFill>
                <a:latin typeface="Poppins"/>
                <a:ea typeface="Poppins"/>
                <a:cs typeface="Poppins"/>
                <a:sym typeface="Poppins"/>
              </a:rPr>
              <a:t>Melhorar o acesso a insumos e infraestrutura, como sistemas de irrigação, compostagem ou bancos de sementes.</a:t>
            </a:r>
            <a:endParaRPr sz="1100">
              <a:solidFill>
                <a:schemeClr val="lt1"/>
              </a:solidFill>
              <a:latin typeface="Poppins"/>
              <a:ea typeface="Poppins"/>
              <a:cs typeface="Poppins"/>
              <a:sym typeface="Poppins"/>
            </a:endParaRPr>
          </a:p>
          <a:p>
            <a:pPr marL="457200" lvl="0" indent="-298450" algn="l" rtl="0">
              <a:lnSpc>
                <a:spcPct val="115000"/>
              </a:lnSpc>
              <a:spcBef>
                <a:spcPts val="0"/>
              </a:spcBef>
              <a:spcAft>
                <a:spcPts val="0"/>
              </a:spcAft>
              <a:buClr>
                <a:schemeClr val="lt1"/>
              </a:buClr>
              <a:buSzPts val="1100"/>
              <a:buFont typeface="Poppins"/>
              <a:buAutoNum type="arabicPeriod"/>
            </a:pPr>
            <a:r>
              <a:rPr lang="pt-BR" sz="1100">
                <a:solidFill>
                  <a:schemeClr val="lt1"/>
                </a:solidFill>
                <a:latin typeface="Poppins"/>
                <a:ea typeface="Poppins"/>
                <a:cs typeface="Poppins"/>
                <a:sym typeface="Poppins"/>
              </a:rPr>
              <a:t>Estruturar canais de venda e redes de cooperação, garantindo escoamento seguro e justo da produção.</a:t>
            </a:r>
            <a:endParaRPr sz="1100">
              <a:solidFill>
                <a:schemeClr val="lt1"/>
              </a:solidFill>
              <a:latin typeface="Poppins"/>
              <a:ea typeface="Poppins"/>
              <a:cs typeface="Poppins"/>
              <a:sym typeface="Poppin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923"/>
        <p:cNvGrpSpPr/>
        <p:nvPr/>
      </p:nvGrpSpPr>
      <p:grpSpPr>
        <a:xfrm>
          <a:off x="0" y="0"/>
          <a:ext cx="0" cy="0"/>
          <a:chOff x="0" y="0"/>
          <a:chExt cx="0" cy="0"/>
        </a:xfrm>
      </p:grpSpPr>
      <p:sp>
        <p:nvSpPr>
          <p:cNvPr id="924" name="Google Shape;924;p134"/>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925" name="Google Shape;925;p134"/>
          <p:cNvSpPr txBox="1"/>
          <p:nvPr/>
        </p:nvSpPr>
        <p:spPr>
          <a:xfrm>
            <a:off x="744700" y="387300"/>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300" b="1">
                <a:solidFill>
                  <a:schemeClr val="lt1"/>
                </a:solidFill>
                <a:latin typeface="Montserrat"/>
                <a:ea typeface="Montserrat"/>
                <a:cs typeface="Montserrat"/>
                <a:sym typeface="Montserrat"/>
              </a:rPr>
              <a:t>CARACTERÍSTICAS, PROBLEMAS, NECESSIDADES E POTENCIAIS DO TERRITÓRIO</a:t>
            </a:r>
            <a:endParaRPr sz="2300" b="1">
              <a:solidFill>
                <a:schemeClr val="lt1"/>
              </a:solidFill>
              <a:latin typeface="Montserrat"/>
              <a:ea typeface="Montserrat"/>
              <a:cs typeface="Montserrat"/>
              <a:sym typeface="Montserrat"/>
            </a:endParaRPr>
          </a:p>
        </p:txBody>
      </p:sp>
      <p:sp>
        <p:nvSpPr>
          <p:cNvPr id="926" name="Google Shape;926;p134"/>
          <p:cNvSpPr txBox="1"/>
          <p:nvPr/>
        </p:nvSpPr>
        <p:spPr>
          <a:xfrm>
            <a:off x="3196525" y="18089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930"/>
        <p:cNvGrpSpPr/>
        <p:nvPr/>
      </p:nvGrpSpPr>
      <p:grpSpPr>
        <a:xfrm>
          <a:off x="0" y="0"/>
          <a:ext cx="0" cy="0"/>
          <a:chOff x="0" y="0"/>
          <a:chExt cx="0" cy="0"/>
        </a:xfrm>
      </p:grpSpPr>
      <p:sp>
        <p:nvSpPr>
          <p:cNvPr id="931" name="Google Shape;931;p135"/>
          <p:cNvSpPr txBox="1"/>
          <p:nvPr/>
        </p:nvSpPr>
        <p:spPr>
          <a:xfrm>
            <a:off x="1509225" y="3904750"/>
            <a:ext cx="5844600" cy="892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600">
                <a:solidFill>
                  <a:schemeClr val="lt1"/>
                </a:solidFill>
                <a:latin typeface="Poppins ExtraBold"/>
                <a:ea typeface="Poppins ExtraBold"/>
                <a:cs typeface="Poppins ExtraBold"/>
                <a:sym typeface="Poppins ExtraBold"/>
              </a:rPr>
              <a:t>1 minuto para cada equipe</a:t>
            </a:r>
            <a:endParaRPr sz="2600">
              <a:solidFill>
                <a:schemeClr val="lt1"/>
              </a:solidFill>
              <a:latin typeface="Poppins ExtraBold"/>
              <a:ea typeface="Poppins ExtraBold"/>
              <a:cs typeface="Poppins ExtraBold"/>
              <a:sym typeface="Poppins ExtraBold"/>
            </a:endParaRPr>
          </a:p>
          <a:p>
            <a:pPr marL="0" lvl="0" indent="0" algn="ctr" rtl="0">
              <a:spcBef>
                <a:spcPts val="0"/>
              </a:spcBef>
              <a:spcAft>
                <a:spcPts val="0"/>
              </a:spcAft>
              <a:buNone/>
            </a:pPr>
            <a:r>
              <a:rPr lang="pt-BR" sz="2000" i="1">
                <a:solidFill>
                  <a:schemeClr val="lt1"/>
                </a:solidFill>
                <a:latin typeface="Poppins ExtraBold"/>
                <a:ea typeface="Poppins ExtraBold"/>
                <a:cs typeface="Poppins ExtraBold"/>
                <a:sym typeface="Poppins ExtraBold"/>
              </a:rPr>
              <a:t>(lembrem-se dos nossos acordos)</a:t>
            </a:r>
            <a:endParaRPr sz="2000" i="1">
              <a:solidFill>
                <a:schemeClr val="lt1"/>
              </a:solidFill>
              <a:latin typeface="Poppins ExtraBold"/>
              <a:ea typeface="Poppins ExtraBold"/>
              <a:cs typeface="Poppins ExtraBold"/>
              <a:sym typeface="Poppins ExtraBold"/>
            </a:endParaRPr>
          </a:p>
        </p:txBody>
      </p:sp>
      <p:sp>
        <p:nvSpPr>
          <p:cNvPr id="932" name="Google Shape;932;p135"/>
          <p:cNvSpPr txBox="1"/>
          <p:nvPr/>
        </p:nvSpPr>
        <p:spPr>
          <a:xfrm>
            <a:off x="520275" y="254200"/>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400" b="1">
                <a:solidFill>
                  <a:schemeClr val="lt1"/>
                </a:solidFill>
                <a:latin typeface="Space Mono"/>
                <a:ea typeface="Space Mono"/>
                <a:cs typeface="Space Mono"/>
                <a:sym typeface="Space Mono"/>
              </a:rPr>
              <a:t>hora de apresentar o que construímos até agora</a:t>
            </a:r>
            <a:endParaRPr sz="3400" b="1">
              <a:solidFill>
                <a:schemeClr val="lt1"/>
              </a:solidFill>
              <a:latin typeface="Space Mono"/>
              <a:ea typeface="Space Mono"/>
              <a:cs typeface="Space Mono"/>
              <a:sym typeface="Space Mono"/>
            </a:endParaRPr>
          </a:p>
        </p:txBody>
      </p:sp>
      <p:sp>
        <p:nvSpPr>
          <p:cNvPr id="933" name="Google Shape;933;p135"/>
          <p:cNvSpPr txBox="1"/>
          <p:nvPr/>
        </p:nvSpPr>
        <p:spPr>
          <a:xfrm>
            <a:off x="3251025" y="1580638"/>
            <a:ext cx="2361000" cy="224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13400"/>
              <a:t>🎤</a:t>
            </a:r>
            <a:endParaRPr sz="1340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37"/>
        <p:cNvGrpSpPr/>
        <p:nvPr/>
      </p:nvGrpSpPr>
      <p:grpSpPr>
        <a:xfrm>
          <a:off x="0" y="0"/>
          <a:ext cx="0" cy="0"/>
          <a:chOff x="0" y="0"/>
          <a:chExt cx="0" cy="0"/>
        </a:xfrm>
      </p:grpSpPr>
      <p:sp>
        <p:nvSpPr>
          <p:cNvPr id="938" name="Google Shape;938;p136"/>
          <p:cNvSpPr txBox="1"/>
          <p:nvPr/>
        </p:nvSpPr>
        <p:spPr>
          <a:xfrm>
            <a:off x="489150" y="1270250"/>
            <a:ext cx="8165700" cy="646500"/>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pt-BR" sz="3000">
                <a:solidFill>
                  <a:schemeClr val="lt1"/>
                </a:solidFill>
                <a:latin typeface="Space Grotesk SemiBold"/>
                <a:ea typeface="Space Grotesk SemiBold"/>
                <a:cs typeface="Space Grotesk SemiBold"/>
                <a:sym typeface="Space Grotesk SemiBold"/>
              </a:rPr>
              <a:t>BLOCOS DE UM PROJETO</a:t>
            </a:r>
            <a:endParaRPr sz="3000">
              <a:solidFill>
                <a:schemeClr val="lt1"/>
              </a:solidFill>
              <a:latin typeface="Space Grotesk SemiBold"/>
              <a:ea typeface="Space Grotesk SemiBold"/>
              <a:cs typeface="Space Grotesk SemiBold"/>
              <a:sym typeface="Space Grotesk SemiBold"/>
            </a:endParaRPr>
          </a:p>
        </p:txBody>
      </p:sp>
      <p:sp>
        <p:nvSpPr>
          <p:cNvPr id="939" name="Google Shape;939;p136"/>
          <p:cNvSpPr txBox="1"/>
          <p:nvPr/>
        </p:nvSpPr>
        <p:spPr>
          <a:xfrm>
            <a:off x="876950" y="2631825"/>
            <a:ext cx="17418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Clr>
                <a:schemeClr val="dk1"/>
              </a:buClr>
              <a:buSzPts val="1100"/>
              <a:buFont typeface="Arial"/>
              <a:buNone/>
            </a:pPr>
            <a:r>
              <a:rPr lang="pt-BR" sz="1100">
                <a:solidFill>
                  <a:srgbClr val="3F3F3F"/>
                </a:solidFill>
                <a:latin typeface="Space Grotesk"/>
                <a:ea typeface="Space Grotesk"/>
                <a:cs typeface="Space Grotesk"/>
                <a:sym typeface="Space Grotesk"/>
              </a:rPr>
              <a:t>O QUE É: JUSTIFICATIVA E  OBJETIVOS</a:t>
            </a:r>
            <a:endParaRPr sz="1100">
              <a:solidFill>
                <a:srgbClr val="3F3F3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100">
              <a:solidFill>
                <a:srgbClr val="3F3F3F"/>
              </a:solidFill>
              <a:latin typeface="Space Grotesk"/>
              <a:ea typeface="Space Grotesk"/>
              <a:cs typeface="Space Grotesk"/>
              <a:sym typeface="Space Grotesk"/>
            </a:endParaRPr>
          </a:p>
        </p:txBody>
      </p:sp>
      <p:sp>
        <p:nvSpPr>
          <p:cNvPr id="940" name="Google Shape;940;p136"/>
          <p:cNvSpPr/>
          <p:nvPr/>
        </p:nvSpPr>
        <p:spPr>
          <a:xfrm>
            <a:off x="1253438" y="2404625"/>
            <a:ext cx="988800" cy="898800"/>
          </a:xfrm>
          <a:prstGeom prst="ellipse">
            <a:avLst/>
          </a:prstGeom>
          <a:no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41" name="Google Shape;941;p136"/>
          <p:cNvSpPr/>
          <p:nvPr/>
        </p:nvSpPr>
        <p:spPr>
          <a:xfrm>
            <a:off x="3181788" y="2404625"/>
            <a:ext cx="988800" cy="898800"/>
          </a:xfrm>
          <a:prstGeom prst="ellipse">
            <a:avLst/>
          </a:prstGeom>
          <a:no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942" name="Google Shape;942;p136"/>
          <p:cNvSpPr/>
          <p:nvPr/>
        </p:nvSpPr>
        <p:spPr>
          <a:xfrm>
            <a:off x="5068138" y="2404625"/>
            <a:ext cx="988800" cy="898800"/>
          </a:xfrm>
          <a:prstGeom prst="ellipse">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943" name="Google Shape;943;p136"/>
          <p:cNvSpPr txBox="1"/>
          <p:nvPr/>
        </p:nvSpPr>
        <p:spPr>
          <a:xfrm>
            <a:off x="4875375" y="2631825"/>
            <a:ext cx="1373400" cy="569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chemeClr val="lt1"/>
                </a:solidFill>
                <a:latin typeface="Space Grotesk"/>
                <a:ea typeface="Space Grotesk"/>
                <a:cs typeface="Space Grotesk"/>
                <a:sym typeface="Space Grotesk"/>
              </a:rPr>
              <a:t>O PROJETO EM DETALHES</a:t>
            </a:r>
            <a:endParaRPr sz="10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944" name="Google Shape;944;p136"/>
          <p:cNvSpPr txBox="1"/>
          <p:nvPr/>
        </p:nvSpPr>
        <p:spPr>
          <a:xfrm>
            <a:off x="2860350" y="2631825"/>
            <a:ext cx="1631700" cy="4287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rgbClr val="3F3F3F"/>
                </a:solidFill>
                <a:latin typeface="Space Grotesk"/>
                <a:ea typeface="Space Grotesk"/>
                <a:cs typeface="Space Grotesk"/>
                <a:sym typeface="Space Grotesk"/>
              </a:rPr>
              <a:t>DIAGNÓSTICO TERRITORIAL</a:t>
            </a:r>
            <a:endParaRPr sz="1200">
              <a:solidFill>
                <a:srgbClr val="3F3F3F"/>
              </a:solidFill>
              <a:latin typeface="Space Grotesk"/>
              <a:ea typeface="Space Grotesk"/>
              <a:cs typeface="Space Grotesk"/>
              <a:sym typeface="Space Grotesk"/>
            </a:endParaRPr>
          </a:p>
        </p:txBody>
      </p:sp>
      <p:sp>
        <p:nvSpPr>
          <p:cNvPr id="945" name="Google Shape;945;p136"/>
          <p:cNvSpPr/>
          <p:nvPr/>
        </p:nvSpPr>
        <p:spPr>
          <a:xfrm>
            <a:off x="1822450" y="3154050"/>
            <a:ext cx="328200" cy="285900"/>
          </a:xfrm>
          <a:prstGeom prst="ellipse">
            <a:avLst/>
          </a:prstGeom>
          <a:solidFill>
            <a:schemeClr val="dk1"/>
          </a:solid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dk2"/>
                </a:solidFill>
                <a:latin typeface="Montserrat"/>
                <a:ea typeface="Montserrat"/>
                <a:cs typeface="Montserrat"/>
                <a:sym typeface="Montserrat"/>
              </a:rPr>
              <a:t>1</a:t>
            </a:r>
            <a:endParaRPr sz="600" b="1">
              <a:solidFill>
                <a:schemeClr val="dk2"/>
              </a:solidFill>
              <a:latin typeface="Montserrat"/>
              <a:ea typeface="Montserrat"/>
              <a:cs typeface="Montserrat"/>
              <a:sym typeface="Montserrat"/>
            </a:endParaRPr>
          </a:p>
        </p:txBody>
      </p:sp>
      <p:sp>
        <p:nvSpPr>
          <p:cNvPr id="946" name="Google Shape;946;p136"/>
          <p:cNvSpPr/>
          <p:nvPr/>
        </p:nvSpPr>
        <p:spPr>
          <a:xfrm>
            <a:off x="3778900" y="3154050"/>
            <a:ext cx="328200" cy="285900"/>
          </a:xfrm>
          <a:prstGeom prst="ellipse">
            <a:avLst/>
          </a:prstGeom>
          <a:solidFill>
            <a:schemeClr val="dk1"/>
          </a:solid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dk2"/>
                </a:solidFill>
                <a:latin typeface="Montserrat"/>
                <a:ea typeface="Montserrat"/>
                <a:cs typeface="Montserrat"/>
                <a:sym typeface="Montserrat"/>
              </a:rPr>
              <a:t>2</a:t>
            </a:r>
            <a:endParaRPr sz="600" b="1">
              <a:solidFill>
                <a:schemeClr val="dk2"/>
              </a:solidFill>
              <a:latin typeface="Montserrat"/>
              <a:ea typeface="Montserrat"/>
              <a:cs typeface="Montserrat"/>
              <a:sym typeface="Montserrat"/>
            </a:endParaRPr>
          </a:p>
        </p:txBody>
      </p:sp>
      <p:sp>
        <p:nvSpPr>
          <p:cNvPr id="947" name="Google Shape;947;p136"/>
          <p:cNvSpPr/>
          <p:nvPr/>
        </p:nvSpPr>
        <p:spPr>
          <a:xfrm>
            <a:off x="5643750" y="3154050"/>
            <a:ext cx="328200" cy="285900"/>
          </a:xfrm>
          <a:prstGeom prst="ellipse">
            <a:avLst/>
          </a:pr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000" b="1">
                <a:solidFill>
                  <a:schemeClr val="lt1"/>
                </a:solidFill>
                <a:latin typeface="Montserrat"/>
                <a:ea typeface="Montserrat"/>
                <a:cs typeface="Montserrat"/>
                <a:sym typeface="Montserrat"/>
              </a:rPr>
              <a:t>3</a:t>
            </a:r>
            <a:endParaRPr sz="600" b="1">
              <a:solidFill>
                <a:schemeClr val="lt1"/>
              </a:solidFill>
              <a:latin typeface="Montserrat"/>
              <a:ea typeface="Montserrat"/>
              <a:cs typeface="Montserrat"/>
              <a:sym typeface="Montserrat"/>
            </a:endParaRPr>
          </a:p>
        </p:txBody>
      </p:sp>
      <p:sp>
        <p:nvSpPr>
          <p:cNvPr id="948" name="Google Shape;948;p136"/>
          <p:cNvSpPr txBox="1"/>
          <p:nvPr/>
        </p:nvSpPr>
        <p:spPr>
          <a:xfrm>
            <a:off x="6761625" y="2631825"/>
            <a:ext cx="1701300" cy="569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a:solidFill>
                  <a:schemeClr val="lt1"/>
                </a:solidFill>
                <a:latin typeface="Space Grotesk"/>
                <a:ea typeface="Space Grotesk"/>
                <a:cs typeface="Space Grotesk"/>
                <a:sym typeface="Space Grotesk"/>
              </a:rPr>
              <a:t>POR QUE EXECUTAR ESSE PROJETO?</a:t>
            </a:r>
            <a:endParaRPr sz="1000">
              <a:solidFill>
                <a:schemeClr val="lt1"/>
              </a:solidFill>
              <a:latin typeface="Space Grotesk"/>
              <a:ea typeface="Space Grotesk"/>
              <a:cs typeface="Space Grotesk"/>
              <a:sym typeface="Space Grotesk"/>
            </a:endParaRPr>
          </a:p>
        </p:txBody>
      </p:sp>
      <p:sp>
        <p:nvSpPr>
          <p:cNvPr id="949" name="Google Shape;949;p136"/>
          <p:cNvSpPr/>
          <p:nvPr/>
        </p:nvSpPr>
        <p:spPr>
          <a:xfrm>
            <a:off x="7117882" y="2404625"/>
            <a:ext cx="988800" cy="898800"/>
          </a:xfrm>
          <a:prstGeom prst="ellipse">
            <a:avLst/>
          </a:prstGeom>
          <a:noFill/>
          <a:ln w="9525"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50" name="Google Shape;950;p136"/>
          <p:cNvSpPr/>
          <p:nvPr/>
        </p:nvSpPr>
        <p:spPr>
          <a:xfrm rot="-1147565">
            <a:off x="7412430" y="3248695"/>
            <a:ext cx="613463" cy="212426"/>
          </a:xfrm>
          <a:prstGeom prst="rect">
            <a:avLst/>
          </a:prstGeom>
          <a:solidFill>
            <a:schemeClr val="dk1"/>
          </a:solidFill>
          <a:ln w="9525" cap="flat" cmpd="sng">
            <a:solidFill>
              <a:srgbClr val="00FF00"/>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800">
                <a:solidFill>
                  <a:srgbClr val="00FF00"/>
                </a:solidFill>
              </a:rPr>
              <a:t>EXTRA</a:t>
            </a:r>
            <a:endParaRPr sz="800">
              <a:solidFill>
                <a:srgbClr val="00FF00"/>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954"/>
        <p:cNvGrpSpPr/>
        <p:nvPr/>
      </p:nvGrpSpPr>
      <p:grpSpPr>
        <a:xfrm>
          <a:off x="0" y="0"/>
          <a:ext cx="0" cy="0"/>
          <a:chOff x="0" y="0"/>
          <a:chExt cx="0" cy="0"/>
        </a:xfrm>
      </p:grpSpPr>
      <p:sp>
        <p:nvSpPr>
          <p:cNvPr id="955" name="Google Shape;955;p137"/>
          <p:cNvSpPr txBox="1"/>
          <p:nvPr/>
        </p:nvSpPr>
        <p:spPr>
          <a:xfrm>
            <a:off x="711300" y="1096950"/>
            <a:ext cx="7721400" cy="4926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1000">
                <a:solidFill>
                  <a:schemeClr val="lt1"/>
                </a:solidFill>
                <a:latin typeface="Montserrat"/>
                <a:ea typeface="Montserrat"/>
                <a:cs typeface="Montserrat"/>
                <a:sym typeface="Montserrat"/>
              </a:rPr>
              <a:t>É a descrição detalhada do que será realizado, explicando claramente as ações, estratégias e atividades planejadas, bem como os problemas, necessidades ou questões específicas que a iniciativa busca enfrentar no território.</a:t>
            </a:r>
            <a:endParaRPr sz="1000" i="1">
              <a:solidFill>
                <a:schemeClr val="lt1"/>
              </a:solidFill>
              <a:latin typeface="Montserrat"/>
              <a:ea typeface="Montserrat"/>
              <a:cs typeface="Montserrat"/>
              <a:sym typeface="Montserrat"/>
            </a:endParaRPr>
          </a:p>
        </p:txBody>
      </p:sp>
      <p:sp>
        <p:nvSpPr>
          <p:cNvPr id="956" name="Google Shape;956;p137"/>
          <p:cNvSpPr txBox="1"/>
          <p:nvPr/>
        </p:nvSpPr>
        <p:spPr>
          <a:xfrm>
            <a:off x="711300" y="396575"/>
            <a:ext cx="52599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3900" b="1">
                <a:solidFill>
                  <a:schemeClr val="lt1"/>
                </a:solidFill>
                <a:latin typeface="Montserrat"/>
                <a:ea typeface="Montserrat"/>
                <a:cs typeface="Montserrat"/>
                <a:sym typeface="Montserrat"/>
              </a:rPr>
              <a:t>O PROJETO EM SI</a:t>
            </a:r>
            <a:endParaRPr sz="2500" i="1">
              <a:solidFill>
                <a:schemeClr val="lt1"/>
              </a:solidFill>
              <a:latin typeface="Montserrat"/>
              <a:ea typeface="Montserrat"/>
              <a:cs typeface="Montserrat"/>
              <a:sym typeface="Montserrat"/>
            </a:endParaRPr>
          </a:p>
        </p:txBody>
      </p:sp>
      <p:sp>
        <p:nvSpPr>
          <p:cNvPr id="957" name="Google Shape;957;p137"/>
          <p:cNvSpPr txBox="1"/>
          <p:nvPr/>
        </p:nvSpPr>
        <p:spPr>
          <a:xfrm>
            <a:off x="711300" y="1683925"/>
            <a:ext cx="7969200" cy="31092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1000" b="1">
                <a:solidFill>
                  <a:schemeClr val="lt1"/>
                </a:solidFill>
                <a:latin typeface="Montserrat"/>
                <a:ea typeface="Montserrat"/>
                <a:cs typeface="Montserrat"/>
                <a:sym typeface="Montserrat"/>
              </a:rPr>
              <a:t>1. </a:t>
            </a:r>
            <a:r>
              <a:rPr lang="pt-BR" sz="1000" b="1">
                <a:solidFill>
                  <a:schemeClr val="lt1"/>
                </a:solidFill>
                <a:highlight>
                  <a:srgbClr val="183EFF"/>
                </a:highlight>
                <a:latin typeface="Montserrat"/>
                <a:ea typeface="Montserrat"/>
                <a:cs typeface="Montserrat"/>
                <a:sym typeface="Montserrat"/>
              </a:rPr>
              <a:t>Resumo:</a:t>
            </a:r>
            <a:r>
              <a:rPr lang="pt-BR" sz="1000" b="1">
                <a:solidFill>
                  <a:schemeClr val="lt1"/>
                </a:solidFill>
                <a:latin typeface="Montserrat"/>
                <a:ea typeface="Montserrat"/>
                <a:cs typeface="Montserrat"/>
                <a:sym typeface="Montserrat"/>
              </a:rPr>
              <a:t> </a:t>
            </a:r>
            <a:r>
              <a:rPr lang="pt-BR" sz="1000">
                <a:solidFill>
                  <a:schemeClr val="lt1"/>
                </a:solidFill>
                <a:latin typeface="Montserrat"/>
                <a:ea typeface="Montserrat"/>
                <a:cs typeface="Montserrat"/>
                <a:sym typeface="Montserrat"/>
              </a:rPr>
              <a:t>apresenta, de forma curta e direta, o que o projeto pretende fazer, para quem, onde, como e por quê, permitindo ao avaliador compreender rapidamente o núcleo da proposta.</a:t>
            </a: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r>
              <a:rPr lang="pt-BR" sz="1000" b="1">
                <a:solidFill>
                  <a:schemeClr val="lt1"/>
                </a:solidFill>
                <a:latin typeface="Montserrat"/>
                <a:ea typeface="Montserrat"/>
                <a:cs typeface="Montserrat"/>
                <a:sym typeface="Montserrat"/>
              </a:rPr>
              <a:t>2. </a:t>
            </a:r>
            <a:r>
              <a:rPr lang="pt-BR" sz="1000" b="1">
                <a:solidFill>
                  <a:schemeClr val="lt1"/>
                </a:solidFill>
                <a:highlight>
                  <a:srgbClr val="183EFF"/>
                </a:highlight>
                <a:latin typeface="Montserrat"/>
                <a:ea typeface="Montserrat"/>
                <a:cs typeface="Montserrat"/>
                <a:sym typeface="Montserrat"/>
              </a:rPr>
              <a:t>Etapas (cronograma macro):</a:t>
            </a:r>
            <a:r>
              <a:rPr lang="pt-BR" sz="1000" b="1">
                <a:solidFill>
                  <a:schemeClr val="lt1"/>
                </a:solidFill>
                <a:latin typeface="Montserrat"/>
                <a:ea typeface="Montserrat"/>
                <a:cs typeface="Montserrat"/>
                <a:sym typeface="Montserrat"/>
              </a:rPr>
              <a:t> </a:t>
            </a:r>
            <a:r>
              <a:rPr lang="pt-BR" sz="1000">
                <a:solidFill>
                  <a:schemeClr val="lt1"/>
                </a:solidFill>
                <a:latin typeface="Montserrat"/>
                <a:ea typeface="Montserrat"/>
                <a:cs typeface="Montserrat"/>
                <a:sym typeface="Montserrat"/>
              </a:rPr>
              <a:t>organiza o projeto em fases lógicas de execução, indicando a sequência das ações principais, prazos aproximados e marcos de avanço, facilitando a visualização da trajetória da implementação.</a:t>
            </a: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r>
              <a:rPr lang="pt-BR" sz="1000" b="1">
                <a:solidFill>
                  <a:schemeClr val="lt1"/>
                </a:solidFill>
                <a:latin typeface="Montserrat"/>
                <a:ea typeface="Montserrat"/>
                <a:cs typeface="Montserrat"/>
                <a:sym typeface="Montserrat"/>
              </a:rPr>
              <a:t>3. </a:t>
            </a:r>
            <a:r>
              <a:rPr lang="pt-BR" sz="1000" b="1">
                <a:solidFill>
                  <a:schemeClr val="lt1"/>
                </a:solidFill>
                <a:highlight>
                  <a:srgbClr val="183EFF"/>
                </a:highlight>
                <a:latin typeface="Montserrat"/>
                <a:ea typeface="Montserrat"/>
                <a:cs typeface="Montserrat"/>
                <a:sym typeface="Montserrat"/>
              </a:rPr>
              <a:t>Resultado, Produtos, Serviços e Impacto:</a:t>
            </a:r>
            <a:r>
              <a:rPr lang="pt-BR" sz="1000">
                <a:solidFill>
                  <a:schemeClr val="lt1"/>
                </a:solidFill>
                <a:highlight>
                  <a:srgbClr val="183EFF"/>
                </a:highlight>
                <a:latin typeface="Montserrat"/>
                <a:ea typeface="Montserrat"/>
                <a:cs typeface="Montserrat"/>
                <a:sym typeface="Montserrat"/>
              </a:rPr>
              <a:t> </a:t>
            </a:r>
            <a:r>
              <a:rPr lang="pt-BR" sz="1000">
                <a:solidFill>
                  <a:schemeClr val="lt1"/>
                </a:solidFill>
                <a:latin typeface="Montserrat"/>
                <a:ea typeface="Montserrat"/>
                <a:cs typeface="Montserrat"/>
                <a:sym typeface="Montserrat"/>
              </a:rPr>
              <a:t>descreve o que o projeto entregará concretamente (produtos e serviços), quais mudanças pretende gerar (resultados) e quais efeitos mais amplos busca produzir no território (impacto), sempre articulando essas entregas às necessidades identificadas no diagnóstico</a:t>
            </a: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r>
              <a:rPr lang="pt-BR" sz="1000" b="1">
                <a:solidFill>
                  <a:schemeClr val="lt1"/>
                </a:solidFill>
                <a:latin typeface="Montserrat"/>
                <a:ea typeface="Montserrat"/>
                <a:cs typeface="Montserrat"/>
                <a:sym typeface="Montserrat"/>
              </a:rPr>
              <a:t>4. </a:t>
            </a:r>
            <a:r>
              <a:rPr lang="pt-BR" sz="1000" b="1">
                <a:solidFill>
                  <a:schemeClr val="lt1"/>
                </a:solidFill>
                <a:highlight>
                  <a:srgbClr val="183EFF"/>
                </a:highlight>
                <a:latin typeface="Montserrat"/>
                <a:ea typeface="Montserrat"/>
                <a:cs typeface="Montserrat"/>
                <a:sym typeface="Montserrat"/>
              </a:rPr>
              <a:t>Equipe e funções:</a:t>
            </a:r>
            <a:r>
              <a:rPr lang="pt-BR" sz="1000" b="1">
                <a:solidFill>
                  <a:schemeClr val="lt1"/>
                </a:solidFill>
                <a:latin typeface="Montserrat"/>
                <a:ea typeface="Montserrat"/>
                <a:cs typeface="Montserrat"/>
                <a:sym typeface="Montserrat"/>
              </a:rPr>
              <a:t> </a:t>
            </a:r>
            <a:r>
              <a:rPr lang="pt-BR" sz="1000">
                <a:solidFill>
                  <a:schemeClr val="lt1"/>
                </a:solidFill>
                <a:latin typeface="Montserrat"/>
                <a:ea typeface="Montserrat"/>
                <a:cs typeface="Montserrat"/>
                <a:sym typeface="Montserrat"/>
              </a:rPr>
              <a:t>detalha quem participa da execução do projeto, quais atividades cada pessoa desempenhará e como essas funções garantem a realização das etapas, assegurando capacidade técnica e coerência com a proposta.</a:t>
            </a: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r>
              <a:rPr lang="pt-BR" sz="1000" b="1">
                <a:solidFill>
                  <a:schemeClr val="lt1"/>
                </a:solidFill>
                <a:latin typeface="Montserrat"/>
                <a:ea typeface="Montserrat"/>
                <a:cs typeface="Montserrat"/>
                <a:sym typeface="Montserrat"/>
              </a:rPr>
              <a:t>5. </a:t>
            </a:r>
            <a:r>
              <a:rPr lang="pt-BR" sz="1000" b="1">
                <a:solidFill>
                  <a:schemeClr val="lt1"/>
                </a:solidFill>
                <a:highlight>
                  <a:srgbClr val="183EFF"/>
                </a:highlight>
                <a:latin typeface="Montserrat"/>
                <a:ea typeface="Montserrat"/>
                <a:cs typeface="Montserrat"/>
                <a:sym typeface="Montserrat"/>
              </a:rPr>
              <a:t>Orçamento:</a:t>
            </a:r>
            <a:r>
              <a:rPr lang="pt-BR" sz="1000" b="1">
                <a:solidFill>
                  <a:schemeClr val="lt1"/>
                </a:solidFill>
                <a:latin typeface="Montserrat"/>
                <a:ea typeface="Montserrat"/>
                <a:cs typeface="Montserrat"/>
                <a:sym typeface="Montserrat"/>
              </a:rPr>
              <a:t> </a:t>
            </a:r>
            <a:r>
              <a:rPr lang="pt-BR" sz="1000">
                <a:solidFill>
                  <a:schemeClr val="lt1"/>
                </a:solidFill>
                <a:latin typeface="Montserrat"/>
                <a:ea typeface="Montserrat"/>
                <a:cs typeface="Montserrat"/>
                <a:sym typeface="Montserrat"/>
              </a:rPr>
              <a:t>apresenta os custos necessários para executar o projeto, distribuídos de forma clara e coerente com as etapas e entregas, indicando também eventuais fontes de financiamento(tudo de acordo com o que pede o edital).</a:t>
            </a: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endParaRPr sz="1000">
              <a:solidFill>
                <a:schemeClr val="lt1"/>
              </a:solidFill>
              <a:latin typeface="Montserrat"/>
              <a:ea typeface="Montserrat"/>
              <a:cs typeface="Montserrat"/>
              <a:sym typeface="Montserrat"/>
            </a:endParaRPr>
          </a:p>
          <a:p>
            <a:pPr marL="0" lvl="0" indent="0" algn="just" rtl="0">
              <a:spcBef>
                <a:spcPts val="0"/>
              </a:spcBef>
              <a:spcAft>
                <a:spcPts val="0"/>
              </a:spcAft>
              <a:buClr>
                <a:schemeClr val="dk1"/>
              </a:buClr>
              <a:buSzPts val="1100"/>
              <a:buFont typeface="Arial"/>
              <a:buNone/>
            </a:pPr>
            <a:r>
              <a:rPr lang="pt-BR" sz="1000" b="1">
                <a:solidFill>
                  <a:schemeClr val="lt1"/>
                </a:solidFill>
                <a:latin typeface="Montserrat"/>
                <a:ea typeface="Montserrat"/>
                <a:cs typeface="Montserrat"/>
                <a:sym typeface="Montserrat"/>
              </a:rPr>
              <a:t>6. </a:t>
            </a:r>
            <a:r>
              <a:rPr lang="pt-BR" sz="1000" b="1">
                <a:solidFill>
                  <a:schemeClr val="lt1"/>
                </a:solidFill>
                <a:highlight>
                  <a:schemeClr val="accent1"/>
                </a:highlight>
                <a:latin typeface="Montserrat"/>
                <a:ea typeface="Montserrat"/>
                <a:cs typeface="Montserrat"/>
                <a:sym typeface="Montserrat"/>
              </a:rPr>
              <a:t>Diferenciais:</a:t>
            </a:r>
            <a:r>
              <a:rPr lang="pt-BR" sz="1000" b="1">
                <a:solidFill>
                  <a:schemeClr val="lt1"/>
                </a:solidFill>
                <a:latin typeface="Montserrat"/>
                <a:ea typeface="Montserrat"/>
                <a:cs typeface="Montserrat"/>
                <a:sym typeface="Montserrat"/>
              </a:rPr>
              <a:t> </a:t>
            </a:r>
            <a:r>
              <a:rPr lang="pt-BR" sz="1000">
                <a:solidFill>
                  <a:schemeClr val="lt1"/>
                </a:solidFill>
                <a:latin typeface="Montserrat"/>
                <a:ea typeface="Montserrat"/>
                <a:cs typeface="Montserrat"/>
                <a:sym typeface="Montserrat"/>
              </a:rPr>
              <a:t>destacam o que torna o projeto especialmente relevante, inovador ou alinhado ao edital, evidenciando por que essa proposta deve ser executada e como suas entregas respondem às prioridades e critérios avaliativos.</a:t>
            </a:r>
            <a:endParaRPr sz="1000">
              <a:solidFill>
                <a:schemeClr val="lt1"/>
              </a:solidFill>
              <a:latin typeface="Montserrat"/>
              <a:ea typeface="Montserrat"/>
              <a:cs typeface="Montserrat"/>
              <a:sym typeface="Montserrat"/>
            </a:endParaRPr>
          </a:p>
          <a:p>
            <a:pPr marL="0" lvl="0" indent="0" algn="just" rtl="0">
              <a:spcBef>
                <a:spcPts val="0"/>
              </a:spcBef>
              <a:spcAft>
                <a:spcPts val="0"/>
              </a:spcAft>
              <a:buNone/>
            </a:pPr>
            <a:endParaRPr sz="1000">
              <a:solidFill>
                <a:schemeClr val="lt1"/>
              </a:solidFill>
              <a:latin typeface="Montserrat"/>
              <a:ea typeface="Montserrat"/>
              <a:cs typeface="Montserrat"/>
              <a:sym typeface="Montserra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961"/>
        <p:cNvGrpSpPr/>
        <p:nvPr/>
      </p:nvGrpSpPr>
      <p:grpSpPr>
        <a:xfrm>
          <a:off x="0" y="0"/>
          <a:ext cx="0" cy="0"/>
          <a:chOff x="0" y="0"/>
          <a:chExt cx="0" cy="0"/>
        </a:xfrm>
      </p:grpSpPr>
      <p:pic>
        <p:nvPicPr>
          <p:cNvPr id="962" name="Google Shape;962;p138"/>
          <p:cNvPicPr preferRelativeResize="0"/>
          <p:nvPr/>
        </p:nvPicPr>
        <p:blipFill>
          <a:blip r:embed="rId3">
            <a:alphaModFix/>
          </a:blip>
          <a:stretch>
            <a:fillRect/>
          </a:stretch>
        </p:blipFill>
        <p:spPr>
          <a:xfrm>
            <a:off x="827675" y="112300"/>
            <a:ext cx="7615651" cy="4918912"/>
          </a:xfrm>
          <a:prstGeom prst="rect">
            <a:avLst/>
          </a:prstGeom>
          <a:noFill/>
          <a:ln>
            <a:noFill/>
          </a:ln>
        </p:spPr>
      </p:pic>
      <p:sp>
        <p:nvSpPr>
          <p:cNvPr id="963" name="Google Shape;963;p138"/>
          <p:cNvSpPr/>
          <p:nvPr/>
        </p:nvSpPr>
        <p:spPr>
          <a:xfrm>
            <a:off x="4976275" y="634975"/>
            <a:ext cx="3534900" cy="4339200"/>
          </a:xfrm>
          <a:prstGeom prst="rect">
            <a:avLst/>
          </a:prstGeom>
          <a:noFill/>
          <a:ln w="2857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4" name="Google Shape;964;p138"/>
          <p:cNvSpPr/>
          <p:nvPr/>
        </p:nvSpPr>
        <p:spPr>
          <a:xfrm>
            <a:off x="6331075" y="228075"/>
            <a:ext cx="2005500" cy="377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968"/>
        <p:cNvGrpSpPr/>
        <p:nvPr/>
      </p:nvGrpSpPr>
      <p:grpSpPr>
        <a:xfrm>
          <a:off x="0" y="0"/>
          <a:ext cx="0" cy="0"/>
          <a:chOff x="0" y="0"/>
          <a:chExt cx="0" cy="0"/>
        </a:xfrm>
      </p:grpSpPr>
      <p:sp>
        <p:nvSpPr>
          <p:cNvPr id="969" name="Google Shape;969;p139"/>
          <p:cNvSpPr txBox="1"/>
          <p:nvPr/>
        </p:nvSpPr>
        <p:spPr>
          <a:xfrm>
            <a:off x="4455750" y="2385150"/>
            <a:ext cx="4356000" cy="14775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a:solidFill>
                  <a:schemeClr val="lt1"/>
                </a:solidFill>
                <a:highlight>
                  <a:srgbClr val="183EFF"/>
                </a:highlight>
                <a:latin typeface="Poppins"/>
                <a:ea typeface="Poppins"/>
                <a:cs typeface="Poppins"/>
                <a:sym typeface="Poppins"/>
              </a:rPr>
              <a:t>1. Resumo:</a:t>
            </a:r>
            <a:r>
              <a:rPr lang="pt-BR" sz="1500">
                <a:solidFill>
                  <a:schemeClr val="dk1"/>
                </a:solidFill>
                <a:latin typeface="Poppins"/>
                <a:ea typeface="Poppins"/>
                <a:cs typeface="Poppins"/>
                <a:sym typeface="Poppins"/>
              </a:rPr>
              <a:t> apresenta, de forma curta e direta, o que o projeto pretende fazer, para quem, onde, como e por quê, permitindo ao avaliador compreender rapidamente o núcleo da proposta.</a:t>
            </a:r>
            <a:endParaRPr sz="1500">
              <a:solidFill>
                <a:schemeClr val="dk1"/>
              </a:solidFill>
              <a:latin typeface="Poppins"/>
              <a:ea typeface="Poppins"/>
              <a:cs typeface="Poppins"/>
              <a:sym typeface="Poppins"/>
            </a:endParaRPr>
          </a:p>
        </p:txBody>
      </p:sp>
      <p:cxnSp>
        <p:nvCxnSpPr>
          <p:cNvPr id="970" name="Google Shape;970;p139"/>
          <p:cNvCxnSpPr/>
          <p:nvPr/>
        </p:nvCxnSpPr>
        <p:spPr>
          <a:xfrm>
            <a:off x="3634288" y="927125"/>
            <a:ext cx="1811400" cy="1325100"/>
          </a:xfrm>
          <a:prstGeom prst="curvedConnector3">
            <a:avLst>
              <a:gd name="adj1" fmla="val 97592"/>
            </a:avLst>
          </a:prstGeom>
          <a:noFill/>
          <a:ln w="28575" cap="flat" cmpd="sng">
            <a:solidFill>
              <a:srgbClr val="183EFF"/>
            </a:solidFill>
            <a:prstDash val="solid"/>
            <a:round/>
            <a:headEnd type="none" w="med" len="med"/>
            <a:tailEnd type="triangle" w="med" len="med"/>
          </a:ln>
        </p:spPr>
      </p:cxnSp>
      <p:pic>
        <p:nvPicPr>
          <p:cNvPr id="971" name="Google Shape;971;p139"/>
          <p:cNvPicPr preferRelativeResize="0"/>
          <p:nvPr/>
        </p:nvPicPr>
        <p:blipFill rotWithShape="1">
          <a:blip r:embed="rId3">
            <a:alphaModFix/>
          </a:blip>
          <a:srcRect l="55495" r="-1888"/>
          <a:stretch/>
        </p:blipFill>
        <p:spPr>
          <a:xfrm>
            <a:off x="661000" y="155875"/>
            <a:ext cx="3533225" cy="4918900"/>
          </a:xfrm>
          <a:prstGeom prst="rect">
            <a:avLst/>
          </a:prstGeom>
          <a:noFill/>
          <a:ln>
            <a:noFill/>
          </a:ln>
        </p:spPr>
      </p:pic>
      <p:sp>
        <p:nvSpPr>
          <p:cNvPr id="972" name="Google Shape;972;p139"/>
          <p:cNvSpPr/>
          <p:nvPr/>
        </p:nvSpPr>
        <p:spPr>
          <a:xfrm>
            <a:off x="661000" y="733675"/>
            <a:ext cx="3383100" cy="828300"/>
          </a:xfrm>
          <a:prstGeom prst="rect">
            <a:avLst/>
          </a:prstGeom>
          <a:noFill/>
          <a:ln w="762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73" name="Google Shape;973;p139"/>
          <p:cNvSpPr/>
          <p:nvPr/>
        </p:nvSpPr>
        <p:spPr>
          <a:xfrm>
            <a:off x="1959950" y="262025"/>
            <a:ext cx="2005500" cy="377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977"/>
        <p:cNvGrpSpPr/>
        <p:nvPr/>
      </p:nvGrpSpPr>
      <p:grpSpPr>
        <a:xfrm>
          <a:off x="0" y="0"/>
          <a:ext cx="0" cy="0"/>
          <a:chOff x="0" y="0"/>
          <a:chExt cx="0" cy="0"/>
        </a:xfrm>
      </p:grpSpPr>
      <p:sp>
        <p:nvSpPr>
          <p:cNvPr id="978" name="Google Shape;978;p140"/>
          <p:cNvSpPr txBox="1"/>
          <p:nvPr/>
        </p:nvSpPr>
        <p:spPr>
          <a:xfrm>
            <a:off x="393725" y="236750"/>
            <a:ext cx="8551500" cy="1048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pt-BR" sz="1700" b="1">
                <a:solidFill>
                  <a:schemeClr val="dk1"/>
                </a:solidFill>
                <a:latin typeface="Poppins"/>
                <a:ea typeface="Poppins"/>
                <a:cs typeface="Poppins"/>
                <a:sym typeface="Poppins"/>
              </a:rPr>
              <a:t>Um bom resumo </a:t>
            </a:r>
            <a:r>
              <a:rPr lang="pt-BR" sz="1700">
                <a:solidFill>
                  <a:schemeClr val="dk1"/>
                </a:solidFill>
                <a:latin typeface="Poppins"/>
                <a:ea typeface="Poppins"/>
                <a:cs typeface="Poppins"/>
                <a:sym typeface="Poppins"/>
              </a:rPr>
              <a:t>deve, em poucas linhas, apresentar os </a:t>
            </a:r>
            <a:r>
              <a:rPr lang="pt-BR" sz="1700" b="1">
                <a:solidFill>
                  <a:schemeClr val="dk1"/>
                </a:solidFill>
                <a:latin typeface="Poppins"/>
                <a:ea typeface="Poppins"/>
                <a:cs typeface="Poppins"/>
                <a:sym typeface="Poppins"/>
              </a:rPr>
              <a:t>elementos essenciais da proposta</a:t>
            </a:r>
            <a:r>
              <a:rPr lang="pt-BR" sz="1700">
                <a:solidFill>
                  <a:schemeClr val="dk1"/>
                </a:solidFill>
                <a:latin typeface="Poppins"/>
                <a:ea typeface="Poppins"/>
                <a:cs typeface="Poppins"/>
                <a:sym typeface="Poppins"/>
              </a:rPr>
              <a:t>, permitindo que </a:t>
            </a:r>
            <a:r>
              <a:rPr lang="pt-BR" sz="1700" b="1">
                <a:solidFill>
                  <a:schemeClr val="dk1"/>
                </a:solidFill>
                <a:latin typeface="Poppins"/>
                <a:ea typeface="Poppins"/>
                <a:cs typeface="Poppins"/>
                <a:sym typeface="Poppins"/>
              </a:rPr>
              <a:t>qualquer pessoa compreenda</a:t>
            </a:r>
            <a:r>
              <a:rPr lang="pt-BR" sz="1700">
                <a:solidFill>
                  <a:schemeClr val="dk1"/>
                </a:solidFill>
                <a:latin typeface="Poppins"/>
                <a:ea typeface="Poppins"/>
                <a:cs typeface="Poppins"/>
                <a:sym typeface="Poppins"/>
              </a:rPr>
              <a:t> rapidamente </a:t>
            </a:r>
            <a:r>
              <a:rPr lang="pt-BR" sz="1700" b="1">
                <a:solidFill>
                  <a:schemeClr val="dk1"/>
                </a:solidFill>
                <a:latin typeface="Poppins"/>
                <a:ea typeface="Poppins"/>
                <a:cs typeface="Poppins"/>
                <a:sym typeface="Poppins"/>
              </a:rPr>
              <a:t>o que será feito, para quem, onde, como e por quê.</a:t>
            </a:r>
            <a:endParaRPr sz="1700" b="1">
              <a:solidFill>
                <a:schemeClr val="dk1"/>
              </a:solidFill>
              <a:latin typeface="Poppins"/>
              <a:ea typeface="Poppins"/>
              <a:cs typeface="Poppins"/>
              <a:sym typeface="Poppins"/>
            </a:endParaRPr>
          </a:p>
        </p:txBody>
      </p:sp>
      <p:sp>
        <p:nvSpPr>
          <p:cNvPr id="979" name="Google Shape;979;p140"/>
          <p:cNvSpPr txBox="1"/>
          <p:nvPr/>
        </p:nvSpPr>
        <p:spPr>
          <a:xfrm>
            <a:off x="212100" y="1659675"/>
            <a:ext cx="2475900" cy="1368000"/>
          </a:xfrm>
          <a:prstGeom prst="rect">
            <a:avLst/>
          </a:prstGeom>
          <a:solidFill>
            <a:srgbClr val="183EFF"/>
          </a:solidFill>
          <a:ln>
            <a:noFill/>
          </a:ln>
        </p:spPr>
        <p:txBody>
          <a:bodyPr spcFirstLastPara="1" wrap="square" lIns="91425" tIns="91425" rIns="91425" bIns="91425" anchor="t" anchorCtr="0">
            <a:normAutofit fontScale="85000" lnSpcReduction="10000"/>
          </a:bodyPr>
          <a:lstStyle/>
          <a:p>
            <a:pPr marL="0" lvl="0" indent="0" algn="ctr" rtl="0">
              <a:lnSpc>
                <a:spcPct val="150000"/>
              </a:lnSpc>
              <a:spcBef>
                <a:spcPts val="0"/>
              </a:spcBef>
              <a:spcAft>
                <a:spcPts val="0"/>
              </a:spcAft>
              <a:buNone/>
            </a:pPr>
            <a:r>
              <a:rPr lang="pt-BR" sz="1200" b="1">
                <a:solidFill>
                  <a:schemeClr val="lt1"/>
                </a:solidFill>
                <a:latin typeface="Poppins"/>
                <a:ea typeface="Poppins"/>
                <a:cs typeface="Poppins"/>
                <a:sym typeface="Poppins"/>
              </a:rPr>
              <a:t>1.</a:t>
            </a:r>
            <a:r>
              <a:rPr lang="pt-BR" sz="1300" b="1">
                <a:solidFill>
                  <a:schemeClr val="lt1"/>
                </a:solidFill>
                <a:latin typeface="Poppins"/>
                <a:ea typeface="Poppins"/>
                <a:cs typeface="Poppins"/>
                <a:sym typeface="Poppins"/>
              </a:rPr>
              <a:t> Comece dizendo o que o projeto vai fazer</a:t>
            </a:r>
            <a:endParaRPr sz="1300" b="1">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endParaRPr sz="300">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r>
              <a:rPr lang="pt-BR" sz="1200">
                <a:solidFill>
                  <a:schemeClr val="lt1"/>
                </a:solidFill>
                <a:latin typeface="Poppins"/>
                <a:ea typeface="Poppins"/>
                <a:cs typeface="Poppins"/>
                <a:sym typeface="Poppins"/>
              </a:rPr>
              <a:t>Explique em uma frase qual é a ação principal; o núcleo da proposta.</a:t>
            </a:r>
            <a:endParaRPr sz="1200">
              <a:solidFill>
                <a:schemeClr val="lt1"/>
              </a:solidFill>
              <a:latin typeface="Poppins"/>
              <a:ea typeface="Poppins"/>
              <a:cs typeface="Poppins"/>
              <a:sym typeface="Poppins"/>
            </a:endParaRPr>
          </a:p>
        </p:txBody>
      </p:sp>
      <p:sp>
        <p:nvSpPr>
          <p:cNvPr id="980" name="Google Shape;980;p140"/>
          <p:cNvSpPr txBox="1"/>
          <p:nvPr/>
        </p:nvSpPr>
        <p:spPr>
          <a:xfrm>
            <a:off x="3458400" y="1659675"/>
            <a:ext cx="2227200" cy="1316100"/>
          </a:xfrm>
          <a:prstGeom prst="rect">
            <a:avLst/>
          </a:prstGeom>
          <a:solidFill>
            <a:srgbClr val="183EFF"/>
          </a:solid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pt-BR" sz="1300" b="1">
                <a:solidFill>
                  <a:schemeClr val="lt1"/>
                </a:solidFill>
                <a:latin typeface="Poppins"/>
                <a:ea typeface="Poppins"/>
                <a:cs typeface="Poppins"/>
                <a:sym typeface="Poppins"/>
              </a:rPr>
              <a:t>2. Indique quem será beneficiado</a:t>
            </a:r>
            <a:endParaRPr sz="1300" b="1">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endParaRPr sz="300">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r>
              <a:rPr lang="pt-BR" sz="1200">
                <a:solidFill>
                  <a:schemeClr val="lt1"/>
                </a:solidFill>
                <a:latin typeface="Poppins"/>
                <a:ea typeface="Poppins"/>
                <a:cs typeface="Poppins"/>
                <a:sym typeface="Poppins"/>
              </a:rPr>
              <a:t>Descreva o público-alvo de forma clara e simples.</a:t>
            </a:r>
            <a:endParaRPr sz="1200">
              <a:solidFill>
                <a:schemeClr val="lt1"/>
              </a:solidFill>
              <a:latin typeface="Poppins"/>
              <a:ea typeface="Poppins"/>
              <a:cs typeface="Poppins"/>
              <a:sym typeface="Poppins"/>
            </a:endParaRPr>
          </a:p>
        </p:txBody>
      </p:sp>
      <p:sp>
        <p:nvSpPr>
          <p:cNvPr id="981" name="Google Shape;981;p140"/>
          <p:cNvSpPr txBox="1"/>
          <p:nvPr/>
        </p:nvSpPr>
        <p:spPr>
          <a:xfrm>
            <a:off x="6386225" y="1623346"/>
            <a:ext cx="2559000" cy="1316100"/>
          </a:xfrm>
          <a:prstGeom prst="rect">
            <a:avLst/>
          </a:prstGeom>
          <a:solidFill>
            <a:srgbClr val="183EFF"/>
          </a:solid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pt-BR" sz="1300" b="1">
                <a:solidFill>
                  <a:schemeClr val="lt1"/>
                </a:solidFill>
                <a:latin typeface="Poppins"/>
                <a:ea typeface="Poppins"/>
                <a:cs typeface="Poppins"/>
                <a:sym typeface="Poppins"/>
              </a:rPr>
              <a:t>3. Aponte onde o projeto será desenvolvido</a:t>
            </a:r>
            <a:endParaRPr sz="1300" b="1">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endParaRPr sz="300">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r>
              <a:rPr lang="pt-BR" sz="1200">
                <a:solidFill>
                  <a:schemeClr val="lt1"/>
                </a:solidFill>
                <a:latin typeface="Poppins"/>
                <a:ea typeface="Poppins"/>
                <a:cs typeface="Poppins"/>
                <a:sym typeface="Poppins"/>
              </a:rPr>
              <a:t>Nomeie o local e, se fizer sentido, o contexto breve.</a:t>
            </a:r>
            <a:endParaRPr sz="1200">
              <a:solidFill>
                <a:schemeClr val="lt1"/>
              </a:solidFill>
              <a:latin typeface="Poppins"/>
              <a:ea typeface="Poppins"/>
              <a:cs typeface="Poppins"/>
              <a:sym typeface="Poppins"/>
            </a:endParaRPr>
          </a:p>
        </p:txBody>
      </p:sp>
      <p:sp>
        <p:nvSpPr>
          <p:cNvPr id="982" name="Google Shape;982;p140"/>
          <p:cNvSpPr txBox="1"/>
          <p:nvPr/>
        </p:nvSpPr>
        <p:spPr>
          <a:xfrm>
            <a:off x="1221925" y="3370800"/>
            <a:ext cx="3175200" cy="1523700"/>
          </a:xfrm>
          <a:prstGeom prst="rect">
            <a:avLst/>
          </a:prstGeom>
          <a:solidFill>
            <a:srgbClr val="183EFF"/>
          </a:solid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pt-BR" sz="1300" b="1">
                <a:solidFill>
                  <a:schemeClr val="lt1"/>
                </a:solidFill>
                <a:latin typeface="Poppins"/>
                <a:ea typeface="Poppins"/>
                <a:cs typeface="Poppins"/>
                <a:sym typeface="Poppins"/>
              </a:rPr>
              <a:t>4. Explique rapidamente como o projeto será realizado</a:t>
            </a:r>
            <a:endParaRPr sz="1200">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r>
              <a:rPr lang="pt-BR" sz="1200">
                <a:solidFill>
                  <a:schemeClr val="lt1"/>
                </a:solidFill>
                <a:latin typeface="Poppins"/>
                <a:ea typeface="Poppins"/>
                <a:cs typeface="Poppins"/>
                <a:sym typeface="Poppins"/>
              </a:rPr>
              <a:t>Indique os métodos ou atividades-chave, sem detalhar demais.</a:t>
            </a:r>
            <a:endParaRPr sz="1200">
              <a:solidFill>
                <a:schemeClr val="lt1"/>
              </a:solidFill>
              <a:latin typeface="Poppins"/>
              <a:ea typeface="Poppins"/>
              <a:cs typeface="Poppins"/>
              <a:sym typeface="Poppins"/>
            </a:endParaRPr>
          </a:p>
        </p:txBody>
      </p:sp>
      <p:sp>
        <p:nvSpPr>
          <p:cNvPr id="983" name="Google Shape;983;p140"/>
          <p:cNvSpPr txBox="1"/>
          <p:nvPr/>
        </p:nvSpPr>
        <p:spPr>
          <a:xfrm>
            <a:off x="4839875" y="3350500"/>
            <a:ext cx="2788200" cy="1593000"/>
          </a:xfrm>
          <a:prstGeom prst="rect">
            <a:avLst/>
          </a:prstGeom>
          <a:solidFill>
            <a:srgbClr val="183EFF"/>
          </a:solid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pt-BR" sz="1300" b="1">
                <a:solidFill>
                  <a:schemeClr val="lt1"/>
                </a:solidFill>
                <a:latin typeface="Poppins"/>
                <a:ea typeface="Poppins"/>
                <a:cs typeface="Poppins"/>
                <a:sym typeface="Poppins"/>
              </a:rPr>
              <a:t>5. Conecte com o problema que ele busca enfrentar</a:t>
            </a:r>
            <a:endParaRPr sz="1300" b="1">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endParaRPr sz="300">
              <a:solidFill>
                <a:schemeClr val="lt1"/>
              </a:solidFill>
              <a:latin typeface="Poppins"/>
              <a:ea typeface="Poppins"/>
              <a:cs typeface="Poppins"/>
              <a:sym typeface="Poppins"/>
            </a:endParaRPr>
          </a:p>
          <a:p>
            <a:pPr marL="0" lvl="0" indent="0" algn="ctr" rtl="0">
              <a:lnSpc>
                <a:spcPct val="150000"/>
              </a:lnSpc>
              <a:spcBef>
                <a:spcPts val="0"/>
              </a:spcBef>
              <a:spcAft>
                <a:spcPts val="0"/>
              </a:spcAft>
              <a:buNone/>
            </a:pPr>
            <a:r>
              <a:rPr lang="pt-BR" sz="1200">
                <a:solidFill>
                  <a:schemeClr val="lt1"/>
                </a:solidFill>
                <a:latin typeface="Poppins"/>
                <a:ea typeface="Poppins"/>
                <a:cs typeface="Poppins"/>
                <a:sym typeface="Poppins"/>
              </a:rPr>
              <a:t>Mostre em uma frase como a ação responde a uma necessidade real.</a:t>
            </a:r>
            <a:endParaRPr sz="1200">
              <a:solidFill>
                <a:schemeClr val="lt1"/>
              </a:solidFill>
              <a:latin typeface="Poppins"/>
              <a:ea typeface="Poppins"/>
              <a:cs typeface="Poppins"/>
              <a:sym typeface="Poppins"/>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987"/>
        <p:cNvGrpSpPr/>
        <p:nvPr/>
      </p:nvGrpSpPr>
      <p:grpSpPr>
        <a:xfrm>
          <a:off x="0" y="0"/>
          <a:ext cx="0" cy="0"/>
          <a:chOff x="0" y="0"/>
          <a:chExt cx="0" cy="0"/>
        </a:xfrm>
      </p:grpSpPr>
      <p:sp>
        <p:nvSpPr>
          <p:cNvPr id="988" name="Google Shape;988;p141"/>
          <p:cNvSpPr txBox="1"/>
          <p:nvPr/>
        </p:nvSpPr>
        <p:spPr>
          <a:xfrm>
            <a:off x="296250" y="384138"/>
            <a:ext cx="8551500" cy="1108200"/>
          </a:xfrm>
          <a:prstGeom prst="rect">
            <a:avLst/>
          </a:prstGeom>
          <a:noFill/>
          <a:ln>
            <a:noFill/>
          </a:ln>
        </p:spPr>
        <p:txBody>
          <a:bodyPr spcFirstLastPara="1" wrap="square" lIns="91425" tIns="91425" rIns="91425" bIns="91425" anchor="t" anchorCtr="0">
            <a:spAutoFit/>
          </a:bodyPr>
          <a:lstStyle/>
          <a:p>
            <a:pPr marL="457200" lvl="0" indent="0" algn="ctr" rtl="0">
              <a:lnSpc>
                <a:spcPct val="150000"/>
              </a:lnSpc>
              <a:spcBef>
                <a:spcPts val="0"/>
              </a:spcBef>
              <a:spcAft>
                <a:spcPts val="0"/>
              </a:spcAft>
              <a:buNone/>
            </a:pPr>
            <a:r>
              <a:rPr lang="pt-BR" sz="1500">
                <a:solidFill>
                  <a:schemeClr val="dk1"/>
                </a:solidFill>
                <a:latin typeface="Poppins"/>
                <a:ea typeface="Poppins"/>
                <a:cs typeface="Poppins"/>
                <a:sym typeface="Poppins"/>
              </a:rPr>
              <a:t>O projeto </a:t>
            </a:r>
            <a:r>
              <a:rPr lang="pt-BR" sz="1500" b="1">
                <a:solidFill>
                  <a:srgbClr val="2E22FC"/>
                </a:solidFill>
                <a:latin typeface="Poppins"/>
                <a:ea typeface="Poppins"/>
                <a:cs typeface="Poppins"/>
                <a:sym typeface="Poppins"/>
              </a:rPr>
              <a:t>[AÇÃO PRINCIPAL]</a:t>
            </a:r>
            <a:r>
              <a:rPr lang="pt-BR" sz="1500" b="1">
                <a:solidFill>
                  <a:schemeClr val="dk1"/>
                </a:solidFill>
                <a:latin typeface="Poppins"/>
                <a:ea typeface="Poppins"/>
                <a:cs typeface="Poppins"/>
                <a:sym typeface="Poppins"/>
              </a:rPr>
              <a:t> </a:t>
            </a:r>
            <a:r>
              <a:rPr lang="pt-BR" sz="1500">
                <a:solidFill>
                  <a:schemeClr val="dk1"/>
                </a:solidFill>
                <a:latin typeface="Poppins"/>
                <a:ea typeface="Poppins"/>
                <a:cs typeface="Poppins"/>
                <a:sym typeface="Poppins"/>
              </a:rPr>
              <a:t>com </a:t>
            </a:r>
            <a:r>
              <a:rPr lang="pt-BR" sz="1500" b="1">
                <a:solidFill>
                  <a:srgbClr val="2E22FC"/>
                </a:solidFill>
                <a:latin typeface="Poppins"/>
                <a:ea typeface="Poppins"/>
                <a:cs typeface="Poppins"/>
                <a:sym typeface="Poppins"/>
              </a:rPr>
              <a:t>[PÚBLICO-ALVO]</a:t>
            </a:r>
            <a:r>
              <a:rPr lang="pt-BR" sz="1500">
                <a:solidFill>
                  <a:schemeClr val="dk1"/>
                </a:solidFill>
                <a:latin typeface="Poppins"/>
                <a:ea typeface="Poppins"/>
                <a:cs typeface="Poppins"/>
                <a:sym typeface="Poppins"/>
              </a:rPr>
              <a:t> em </a:t>
            </a:r>
            <a:r>
              <a:rPr lang="pt-BR" sz="1500" b="1">
                <a:solidFill>
                  <a:srgbClr val="2E22FC"/>
                </a:solidFill>
                <a:latin typeface="Poppins"/>
                <a:ea typeface="Poppins"/>
                <a:cs typeface="Poppins"/>
                <a:sym typeface="Poppins"/>
              </a:rPr>
              <a:t>[LOCAL]</a:t>
            </a:r>
            <a:r>
              <a:rPr lang="pt-BR" sz="1500">
                <a:solidFill>
                  <a:schemeClr val="dk1"/>
                </a:solidFill>
                <a:latin typeface="Poppins"/>
                <a:ea typeface="Poppins"/>
                <a:cs typeface="Poppins"/>
                <a:sym typeface="Poppins"/>
              </a:rPr>
              <a:t>, por meio de</a:t>
            </a:r>
            <a:r>
              <a:rPr lang="pt-BR" sz="1500" b="1">
                <a:solidFill>
                  <a:schemeClr val="dk1"/>
                </a:solidFill>
                <a:latin typeface="Poppins"/>
                <a:ea typeface="Poppins"/>
                <a:cs typeface="Poppins"/>
                <a:sym typeface="Poppins"/>
              </a:rPr>
              <a:t> </a:t>
            </a:r>
            <a:r>
              <a:rPr lang="pt-BR" sz="1500" b="1">
                <a:solidFill>
                  <a:srgbClr val="2E22FC"/>
                </a:solidFill>
                <a:latin typeface="Poppins"/>
                <a:ea typeface="Poppins"/>
                <a:cs typeface="Poppins"/>
                <a:sym typeface="Poppins"/>
              </a:rPr>
              <a:t>[PRINCIPAIS ATIVIDADES]</a:t>
            </a:r>
            <a:r>
              <a:rPr lang="pt-BR" sz="1500">
                <a:solidFill>
                  <a:schemeClr val="dk1"/>
                </a:solidFill>
                <a:latin typeface="Poppins"/>
                <a:ea typeface="Poppins"/>
                <a:cs typeface="Poppins"/>
                <a:sym typeface="Poppins"/>
              </a:rPr>
              <a:t>, com o objetivo de enfrentar </a:t>
            </a:r>
            <a:r>
              <a:rPr lang="pt-BR" sz="1500" b="1">
                <a:solidFill>
                  <a:srgbClr val="2E22FC"/>
                </a:solidFill>
                <a:latin typeface="Poppins"/>
                <a:ea typeface="Poppins"/>
                <a:cs typeface="Poppins"/>
                <a:sym typeface="Poppins"/>
              </a:rPr>
              <a:t>[PROBLEMA/NECESSIDADE]</a:t>
            </a:r>
            <a:r>
              <a:rPr lang="pt-BR" sz="1500">
                <a:solidFill>
                  <a:schemeClr val="dk1"/>
                </a:solidFill>
                <a:latin typeface="Poppins"/>
                <a:ea typeface="Poppins"/>
                <a:cs typeface="Poppins"/>
                <a:sym typeface="Poppins"/>
              </a:rPr>
              <a:t>, contribuindo para </a:t>
            </a:r>
            <a:r>
              <a:rPr lang="pt-BR" sz="1500" b="1">
                <a:solidFill>
                  <a:srgbClr val="2E22FC"/>
                </a:solidFill>
                <a:latin typeface="Poppins"/>
                <a:ea typeface="Poppins"/>
                <a:cs typeface="Poppins"/>
                <a:sym typeface="Poppins"/>
              </a:rPr>
              <a:t>[TRANSFORMAÇÃO OU IMPACTO ESPERADO]</a:t>
            </a:r>
            <a:r>
              <a:rPr lang="pt-BR" sz="1500">
                <a:solidFill>
                  <a:schemeClr val="dk1"/>
                </a:solidFill>
                <a:latin typeface="Poppins"/>
                <a:ea typeface="Poppins"/>
                <a:cs typeface="Poppins"/>
                <a:sym typeface="Poppins"/>
              </a:rPr>
              <a:t>.</a:t>
            </a:r>
            <a:endParaRPr sz="1500">
              <a:solidFill>
                <a:srgbClr val="9900FF"/>
              </a:solidFill>
              <a:latin typeface="Poppins"/>
              <a:ea typeface="Poppins"/>
              <a:cs typeface="Poppins"/>
              <a:sym typeface="Poppins"/>
            </a:endParaRPr>
          </a:p>
        </p:txBody>
      </p:sp>
      <p:sp>
        <p:nvSpPr>
          <p:cNvPr id="989" name="Google Shape;989;p141"/>
          <p:cNvSpPr/>
          <p:nvPr/>
        </p:nvSpPr>
        <p:spPr>
          <a:xfrm>
            <a:off x="3942225" y="4575575"/>
            <a:ext cx="1375800" cy="254100"/>
          </a:xfrm>
          <a:prstGeom prst="roundRect">
            <a:avLst>
              <a:gd name="adj" fmla="val 16667"/>
            </a:avLst>
          </a:prstGeom>
          <a:solidFill>
            <a:srgbClr val="00D000"/>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latin typeface="Montserrat"/>
                <a:ea typeface="Montserrat"/>
                <a:cs typeface="Montserrat"/>
                <a:sym typeface="Montserrat"/>
              </a:rPr>
              <a:t>exemplo</a:t>
            </a:r>
            <a:endParaRPr sz="1100" b="1">
              <a:solidFill>
                <a:schemeClr val="lt1"/>
              </a:solidFill>
              <a:latin typeface="Montserrat"/>
              <a:ea typeface="Montserrat"/>
              <a:cs typeface="Montserrat"/>
              <a:sym typeface="Montserrat"/>
            </a:endParaRPr>
          </a:p>
        </p:txBody>
      </p:sp>
      <p:sp>
        <p:nvSpPr>
          <p:cNvPr id="990" name="Google Shape;990;p141"/>
          <p:cNvSpPr/>
          <p:nvPr/>
        </p:nvSpPr>
        <p:spPr>
          <a:xfrm>
            <a:off x="3942225" y="1588325"/>
            <a:ext cx="1375800" cy="254100"/>
          </a:xfrm>
          <a:prstGeom prst="roundRect">
            <a:avLst>
              <a:gd name="adj" fmla="val 16667"/>
            </a:avLst>
          </a:prstGeom>
          <a:solidFill>
            <a:srgbClr val="00D000"/>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pt-BR" sz="1100" b="1">
                <a:solidFill>
                  <a:schemeClr val="lt1"/>
                </a:solidFill>
                <a:latin typeface="Montserrat"/>
                <a:ea typeface="Montserrat"/>
                <a:cs typeface="Montserrat"/>
                <a:sym typeface="Montserrat"/>
              </a:rPr>
              <a:t>padrão</a:t>
            </a:r>
            <a:endParaRPr sz="1100" b="1">
              <a:solidFill>
                <a:schemeClr val="lt1"/>
              </a:solidFill>
              <a:latin typeface="Montserrat"/>
              <a:ea typeface="Montserrat"/>
              <a:cs typeface="Montserrat"/>
              <a:sym typeface="Montserrat"/>
            </a:endParaRPr>
          </a:p>
        </p:txBody>
      </p:sp>
      <p:sp>
        <p:nvSpPr>
          <p:cNvPr id="991" name="Google Shape;991;p141"/>
          <p:cNvSpPr txBox="1"/>
          <p:nvPr/>
        </p:nvSpPr>
        <p:spPr>
          <a:xfrm>
            <a:off x="296250" y="2337650"/>
            <a:ext cx="8551500" cy="2016300"/>
          </a:xfrm>
          <a:prstGeom prst="rect">
            <a:avLst/>
          </a:prstGeom>
          <a:noFill/>
          <a:ln>
            <a:noFill/>
          </a:ln>
        </p:spPr>
        <p:txBody>
          <a:bodyPr spcFirstLastPara="1" wrap="square" lIns="91425" tIns="91425" rIns="91425" bIns="91425" anchor="t" anchorCtr="0">
            <a:spAutoFit/>
          </a:bodyPr>
          <a:lstStyle/>
          <a:p>
            <a:pPr marL="180000" lvl="0" indent="0" algn="ctr" rtl="0">
              <a:lnSpc>
                <a:spcPct val="150000"/>
              </a:lnSpc>
              <a:spcBef>
                <a:spcPts val="0"/>
              </a:spcBef>
              <a:spcAft>
                <a:spcPts val="0"/>
              </a:spcAft>
              <a:buNone/>
            </a:pPr>
            <a:r>
              <a:rPr lang="pt-BR">
                <a:solidFill>
                  <a:schemeClr val="dk1"/>
                </a:solidFill>
                <a:latin typeface="Poppins"/>
                <a:ea typeface="Poppins"/>
                <a:cs typeface="Poppins"/>
                <a:sym typeface="Poppins"/>
              </a:rPr>
              <a:t>“O projeto implantará uma horta orgânica comunitária </a:t>
            </a:r>
            <a:r>
              <a:rPr lang="pt-BR" b="1">
                <a:solidFill>
                  <a:srgbClr val="2E22FC"/>
                </a:solidFill>
                <a:latin typeface="Poppins"/>
                <a:ea typeface="Poppins"/>
                <a:cs typeface="Poppins"/>
                <a:sym typeface="Poppins"/>
              </a:rPr>
              <a:t>[AÇÃO PRINCIPAL]</a:t>
            </a:r>
            <a:r>
              <a:rPr lang="pt-BR" b="1">
                <a:solidFill>
                  <a:srgbClr val="0000FF"/>
                </a:solidFill>
                <a:latin typeface="Poppins"/>
                <a:ea typeface="Poppins"/>
                <a:cs typeface="Poppins"/>
                <a:sym typeface="Poppins"/>
              </a:rPr>
              <a:t> </a:t>
            </a:r>
            <a:r>
              <a:rPr lang="pt-BR">
                <a:solidFill>
                  <a:schemeClr val="dk1"/>
                </a:solidFill>
                <a:latin typeface="Poppins"/>
                <a:ea typeface="Poppins"/>
                <a:cs typeface="Poppins"/>
                <a:sym typeface="Poppins"/>
              </a:rPr>
              <a:t>com mulheres agricultoras</a:t>
            </a:r>
            <a:r>
              <a:rPr lang="pt-BR" b="1">
                <a:solidFill>
                  <a:srgbClr val="0000FF"/>
                </a:solidFill>
                <a:latin typeface="Poppins"/>
                <a:ea typeface="Poppins"/>
                <a:cs typeface="Poppins"/>
                <a:sym typeface="Poppins"/>
              </a:rPr>
              <a:t> </a:t>
            </a:r>
            <a:r>
              <a:rPr lang="pt-BR" b="1">
                <a:solidFill>
                  <a:srgbClr val="2E22FC"/>
                </a:solidFill>
                <a:latin typeface="Poppins"/>
                <a:ea typeface="Poppins"/>
                <a:cs typeface="Poppins"/>
                <a:sym typeface="Poppins"/>
              </a:rPr>
              <a:t>[PÚBLICO-ALVO]</a:t>
            </a:r>
            <a:r>
              <a:rPr lang="pt-BR">
                <a:solidFill>
                  <a:srgbClr val="D40000"/>
                </a:solidFill>
                <a:latin typeface="Poppins"/>
                <a:ea typeface="Poppins"/>
                <a:cs typeface="Poppins"/>
                <a:sym typeface="Poppins"/>
              </a:rPr>
              <a:t> </a:t>
            </a:r>
            <a:r>
              <a:rPr lang="pt-BR">
                <a:solidFill>
                  <a:schemeClr val="dk1"/>
                </a:solidFill>
                <a:latin typeface="Poppins"/>
                <a:ea typeface="Poppins"/>
                <a:cs typeface="Poppins"/>
                <a:sym typeface="Poppins"/>
              </a:rPr>
              <a:t>do Assentamento Raimundo Osmar Ribeiro, zona rural de Macapá/AP </a:t>
            </a:r>
            <a:r>
              <a:rPr lang="pt-BR" b="1">
                <a:solidFill>
                  <a:srgbClr val="2E22FC"/>
                </a:solidFill>
                <a:latin typeface="Poppins"/>
                <a:ea typeface="Poppins"/>
                <a:cs typeface="Poppins"/>
                <a:sym typeface="Poppins"/>
              </a:rPr>
              <a:t>[LOCAL]</a:t>
            </a:r>
            <a:r>
              <a:rPr lang="pt-BR">
                <a:solidFill>
                  <a:schemeClr val="dk1"/>
                </a:solidFill>
                <a:latin typeface="Poppins"/>
                <a:ea typeface="Poppins"/>
                <a:cs typeface="Poppins"/>
                <a:sym typeface="Poppins"/>
              </a:rPr>
              <a:t>, por meio de oficinas práticas, mutirões e assistência técnica </a:t>
            </a:r>
            <a:r>
              <a:rPr lang="pt-BR" b="1">
                <a:solidFill>
                  <a:srgbClr val="2E22FC"/>
                </a:solidFill>
                <a:latin typeface="Poppins"/>
                <a:ea typeface="Poppins"/>
                <a:cs typeface="Poppins"/>
                <a:sym typeface="Poppins"/>
              </a:rPr>
              <a:t>[ATIVIDADES PRINCIPAIS]</a:t>
            </a:r>
            <a:r>
              <a:rPr lang="pt-BR">
                <a:solidFill>
                  <a:srgbClr val="D40000"/>
                </a:solidFill>
                <a:latin typeface="Poppins"/>
                <a:ea typeface="Poppins"/>
                <a:cs typeface="Poppins"/>
                <a:sym typeface="Poppins"/>
              </a:rPr>
              <a:t>,</a:t>
            </a:r>
            <a:r>
              <a:rPr lang="pt-BR">
                <a:solidFill>
                  <a:schemeClr val="dk1"/>
                </a:solidFill>
                <a:latin typeface="Poppins"/>
                <a:ea typeface="Poppins"/>
                <a:cs typeface="Poppins"/>
                <a:sym typeface="Poppins"/>
              </a:rPr>
              <a:t> visando ampliar a produção de alimentos saudáveis</a:t>
            </a:r>
            <a:r>
              <a:rPr lang="pt-BR" b="1">
                <a:solidFill>
                  <a:srgbClr val="0000FF"/>
                </a:solidFill>
                <a:latin typeface="Poppins"/>
                <a:ea typeface="Poppins"/>
                <a:cs typeface="Poppins"/>
                <a:sym typeface="Poppins"/>
              </a:rPr>
              <a:t> </a:t>
            </a:r>
            <a:r>
              <a:rPr lang="pt-BR" b="1">
                <a:solidFill>
                  <a:srgbClr val="2E22FC"/>
                </a:solidFill>
                <a:latin typeface="Poppins"/>
                <a:ea typeface="Poppins"/>
                <a:cs typeface="Poppins"/>
                <a:sym typeface="Poppins"/>
              </a:rPr>
              <a:t>[RESULTADO 1]</a:t>
            </a:r>
            <a:r>
              <a:rPr lang="pt-BR">
                <a:solidFill>
                  <a:schemeClr val="dk1"/>
                </a:solidFill>
                <a:latin typeface="Poppins"/>
                <a:ea typeface="Poppins"/>
                <a:cs typeface="Poppins"/>
                <a:sym typeface="Poppins"/>
              </a:rPr>
              <a:t>, fortalecer a autonomia econômica </a:t>
            </a:r>
            <a:r>
              <a:rPr lang="pt-BR" b="1">
                <a:solidFill>
                  <a:srgbClr val="2E22FC"/>
                </a:solidFill>
                <a:latin typeface="Poppins"/>
                <a:ea typeface="Poppins"/>
                <a:cs typeface="Poppins"/>
                <a:sym typeface="Poppins"/>
              </a:rPr>
              <a:t>[RESULTADO 2]</a:t>
            </a:r>
            <a:r>
              <a:rPr lang="pt-BR" b="1">
                <a:solidFill>
                  <a:srgbClr val="0000FF"/>
                </a:solidFill>
                <a:latin typeface="Poppins"/>
                <a:ea typeface="Poppins"/>
                <a:cs typeface="Poppins"/>
                <a:sym typeface="Poppins"/>
              </a:rPr>
              <a:t> </a:t>
            </a:r>
            <a:r>
              <a:rPr lang="pt-BR">
                <a:solidFill>
                  <a:schemeClr val="dk1"/>
                </a:solidFill>
                <a:latin typeface="Poppins"/>
                <a:ea typeface="Poppins"/>
                <a:cs typeface="Poppins"/>
                <a:sym typeface="Poppins"/>
              </a:rPr>
              <a:t>e promover práticas agroecológicas no território </a:t>
            </a:r>
            <a:r>
              <a:rPr lang="pt-BR" b="1">
                <a:solidFill>
                  <a:srgbClr val="2E22FC"/>
                </a:solidFill>
                <a:latin typeface="Poppins"/>
                <a:ea typeface="Poppins"/>
                <a:cs typeface="Poppins"/>
                <a:sym typeface="Poppins"/>
              </a:rPr>
              <a:t>[RESULTADO 3]</a:t>
            </a:r>
            <a:r>
              <a:rPr lang="pt-BR">
                <a:solidFill>
                  <a:schemeClr val="dk1"/>
                </a:solidFill>
                <a:latin typeface="Poppins"/>
                <a:ea typeface="Poppins"/>
                <a:cs typeface="Poppins"/>
                <a:sym typeface="Poppins"/>
              </a:rPr>
              <a:t>.”</a:t>
            </a:r>
            <a:endParaRPr>
              <a:solidFill>
                <a:srgbClr val="9900FF"/>
              </a:solidFill>
              <a:latin typeface="Poppins"/>
              <a:ea typeface="Poppins"/>
              <a:cs typeface="Poppins"/>
              <a:sym typeface="Poppin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995"/>
        <p:cNvGrpSpPr/>
        <p:nvPr/>
      </p:nvGrpSpPr>
      <p:grpSpPr>
        <a:xfrm>
          <a:off x="0" y="0"/>
          <a:ext cx="0" cy="0"/>
          <a:chOff x="0" y="0"/>
          <a:chExt cx="0" cy="0"/>
        </a:xfrm>
      </p:grpSpPr>
      <p:sp>
        <p:nvSpPr>
          <p:cNvPr id="996" name="Google Shape;996;p142"/>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997" name="Google Shape;997;p142"/>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800" b="1">
                <a:solidFill>
                  <a:schemeClr val="lt1"/>
                </a:solidFill>
                <a:latin typeface="Space Mono"/>
                <a:ea typeface="Space Mono"/>
                <a:cs typeface="Space Mono"/>
                <a:sym typeface="Space Mono"/>
              </a:rPr>
              <a:t>resumo</a:t>
            </a:r>
            <a:endParaRPr sz="3800" b="1">
              <a:solidFill>
                <a:schemeClr val="lt1"/>
              </a:solidFill>
              <a:latin typeface="Space Mono"/>
              <a:ea typeface="Space Mono"/>
              <a:cs typeface="Space Mono"/>
              <a:sym typeface="Space Mono"/>
            </a:endParaRPr>
          </a:p>
        </p:txBody>
      </p:sp>
      <p:sp>
        <p:nvSpPr>
          <p:cNvPr id="998" name="Google Shape;998;p142"/>
          <p:cNvSpPr txBox="1"/>
          <p:nvPr/>
        </p:nvSpPr>
        <p:spPr>
          <a:xfrm>
            <a:off x="3196525" y="16055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02"/>
        <p:cNvGrpSpPr/>
        <p:nvPr/>
      </p:nvGrpSpPr>
      <p:grpSpPr>
        <a:xfrm>
          <a:off x="0" y="0"/>
          <a:ext cx="0" cy="0"/>
          <a:chOff x="0" y="0"/>
          <a:chExt cx="0" cy="0"/>
        </a:xfrm>
      </p:grpSpPr>
      <p:pic>
        <p:nvPicPr>
          <p:cNvPr id="1003" name="Google Shape;1003;p143"/>
          <p:cNvPicPr preferRelativeResize="0"/>
          <p:nvPr/>
        </p:nvPicPr>
        <p:blipFill rotWithShape="1">
          <a:blip r:embed="rId3">
            <a:alphaModFix/>
          </a:blip>
          <a:srcRect l="53966"/>
          <a:stretch/>
        </p:blipFill>
        <p:spPr>
          <a:xfrm>
            <a:off x="682900" y="112300"/>
            <a:ext cx="3505900" cy="4918900"/>
          </a:xfrm>
          <a:prstGeom prst="rect">
            <a:avLst/>
          </a:prstGeom>
          <a:noFill/>
          <a:ln>
            <a:noFill/>
          </a:ln>
        </p:spPr>
      </p:pic>
      <p:sp>
        <p:nvSpPr>
          <p:cNvPr id="1004" name="Google Shape;1004;p143"/>
          <p:cNvSpPr/>
          <p:nvPr/>
        </p:nvSpPr>
        <p:spPr>
          <a:xfrm>
            <a:off x="716600" y="1482025"/>
            <a:ext cx="3472200" cy="541200"/>
          </a:xfrm>
          <a:prstGeom prst="rect">
            <a:avLst/>
          </a:prstGeom>
          <a:noFill/>
          <a:ln w="762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05" name="Google Shape;1005;p143"/>
          <p:cNvSpPr txBox="1"/>
          <p:nvPr/>
        </p:nvSpPr>
        <p:spPr>
          <a:xfrm>
            <a:off x="4572000" y="2571750"/>
            <a:ext cx="4356000" cy="17433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lt1"/>
                </a:solidFill>
                <a:highlight>
                  <a:srgbClr val="183EFF"/>
                </a:highlight>
                <a:latin typeface="Poppins"/>
                <a:ea typeface="Poppins"/>
                <a:cs typeface="Poppins"/>
                <a:sym typeface="Poppins"/>
              </a:rPr>
              <a:t>2. Etapas (cronograma macro):</a:t>
            </a:r>
            <a:r>
              <a:rPr lang="pt-BR" sz="1500">
                <a:solidFill>
                  <a:schemeClr val="dk1"/>
                </a:solidFill>
                <a:highlight>
                  <a:srgbClr val="183EFF"/>
                </a:highlight>
                <a:latin typeface="Poppins"/>
                <a:ea typeface="Poppins"/>
                <a:cs typeface="Poppins"/>
                <a:sym typeface="Poppins"/>
              </a:rPr>
              <a:t> </a:t>
            </a:r>
            <a:r>
              <a:rPr lang="pt-BR" sz="1500">
                <a:solidFill>
                  <a:schemeClr val="dk1"/>
                </a:solidFill>
                <a:latin typeface="Poppins"/>
                <a:ea typeface="Poppins"/>
                <a:cs typeface="Poppins"/>
                <a:sym typeface="Poppins"/>
              </a:rPr>
              <a:t>organiza o projeto em fases lógicas de execução, indicando a sequência das ações principais, prazos aproximados e marcos de avanço, facilitando a visualização da trajetória da implementação.</a:t>
            </a:r>
            <a:endParaRPr sz="1500">
              <a:solidFill>
                <a:schemeClr val="dk1"/>
              </a:solidFill>
              <a:latin typeface="Poppins"/>
              <a:ea typeface="Poppins"/>
              <a:cs typeface="Poppins"/>
              <a:sym typeface="Poppins"/>
            </a:endParaRPr>
          </a:p>
        </p:txBody>
      </p:sp>
      <p:cxnSp>
        <p:nvCxnSpPr>
          <p:cNvPr id="1006" name="Google Shape;1006;p143"/>
          <p:cNvCxnSpPr/>
          <p:nvPr/>
        </p:nvCxnSpPr>
        <p:spPr>
          <a:xfrm>
            <a:off x="4188900" y="1549200"/>
            <a:ext cx="2561100" cy="946500"/>
          </a:xfrm>
          <a:prstGeom prst="curvedConnector3">
            <a:avLst>
              <a:gd name="adj1" fmla="val 92303"/>
            </a:avLst>
          </a:prstGeom>
          <a:noFill/>
          <a:ln w="28575" cap="flat" cmpd="sng">
            <a:solidFill>
              <a:srgbClr val="183EFF"/>
            </a:solidFill>
            <a:prstDash val="solid"/>
            <a:round/>
            <a:headEnd type="none" w="med" len="med"/>
            <a:tailEnd type="triangle" w="med" len="med"/>
          </a:ln>
        </p:spPr>
      </p:cxnSp>
      <p:sp>
        <p:nvSpPr>
          <p:cNvPr id="1007" name="Google Shape;1007;p143"/>
          <p:cNvSpPr/>
          <p:nvPr/>
        </p:nvSpPr>
        <p:spPr>
          <a:xfrm>
            <a:off x="2241450" y="212350"/>
            <a:ext cx="1848300" cy="377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11"/>
        <p:cNvGrpSpPr/>
        <p:nvPr/>
      </p:nvGrpSpPr>
      <p:grpSpPr>
        <a:xfrm>
          <a:off x="0" y="0"/>
          <a:ext cx="0" cy="0"/>
          <a:chOff x="0" y="0"/>
          <a:chExt cx="0" cy="0"/>
        </a:xfrm>
      </p:grpSpPr>
      <p:sp>
        <p:nvSpPr>
          <p:cNvPr id="1012" name="Google Shape;1012;p144"/>
          <p:cNvSpPr txBox="1"/>
          <p:nvPr/>
        </p:nvSpPr>
        <p:spPr>
          <a:xfrm>
            <a:off x="205650" y="218675"/>
            <a:ext cx="8732700" cy="1143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pt-BR">
                <a:solidFill>
                  <a:schemeClr val="dk1"/>
                </a:solidFill>
                <a:latin typeface="Poppins"/>
                <a:ea typeface="Poppins"/>
                <a:cs typeface="Poppins"/>
                <a:sym typeface="Poppins"/>
              </a:rPr>
              <a:t>As etapas representam a </a:t>
            </a:r>
            <a:r>
              <a:rPr lang="pt-BR" b="1">
                <a:solidFill>
                  <a:srgbClr val="183EFF"/>
                </a:solidFill>
                <a:latin typeface="Poppins"/>
                <a:ea typeface="Poppins"/>
                <a:cs typeface="Poppins"/>
                <a:sym typeface="Poppins"/>
              </a:rPr>
              <a:t>sequência lógica</a:t>
            </a:r>
            <a:r>
              <a:rPr lang="pt-BR">
                <a:solidFill>
                  <a:schemeClr val="dk1"/>
                </a:solidFill>
                <a:latin typeface="Poppins"/>
                <a:ea typeface="Poppins"/>
                <a:cs typeface="Poppins"/>
                <a:sym typeface="Poppins"/>
              </a:rPr>
              <a:t> </a:t>
            </a:r>
            <a:r>
              <a:rPr lang="pt-BR" b="1">
                <a:solidFill>
                  <a:schemeClr val="dk1"/>
                </a:solidFill>
                <a:latin typeface="Poppins"/>
                <a:ea typeface="Poppins"/>
                <a:cs typeface="Poppins"/>
                <a:sym typeface="Poppins"/>
              </a:rPr>
              <a:t>de tudo o que será feito no projeto</a:t>
            </a:r>
            <a:r>
              <a:rPr lang="pt-BR">
                <a:solidFill>
                  <a:schemeClr val="dk1"/>
                </a:solidFill>
                <a:latin typeface="Poppins"/>
                <a:ea typeface="Poppins"/>
                <a:cs typeface="Poppins"/>
                <a:sym typeface="Poppins"/>
              </a:rPr>
              <a:t>, devendo ser organizadas em </a:t>
            </a:r>
            <a:r>
              <a:rPr lang="pt-BR" b="1">
                <a:solidFill>
                  <a:srgbClr val="183EFF"/>
                </a:solidFill>
                <a:latin typeface="Poppins"/>
                <a:ea typeface="Poppins"/>
                <a:cs typeface="Poppins"/>
                <a:sym typeface="Poppins"/>
              </a:rPr>
              <a:t>ordem cronológica,</a:t>
            </a:r>
            <a:r>
              <a:rPr lang="pt-BR">
                <a:solidFill>
                  <a:schemeClr val="dk1"/>
                </a:solidFill>
                <a:latin typeface="Poppins"/>
                <a:ea typeface="Poppins"/>
                <a:cs typeface="Poppins"/>
                <a:sym typeface="Poppins"/>
              </a:rPr>
              <a:t> </a:t>
            </a:r>
            <a:r>
              <a:rPr lang="pt-BR" b="1">
                <a:solidFill>
                  <a:schemeClr val="dk1"/>
                </a:solidFill>
                <a:latin typeface="Poppins"/>
                <a:ea typeface="Poppins"/>
                <a:cs typeface="Poppins"/>
                <a:sym typeface="Poppins"/>
              </a:rPr>
              <a:t>desde a preparação até o encerramento</a:t>
            </a:r>
            <a:r>
              <a:rPr lang="pt-BR">
                <a:solidFill>
                  <a:schemeClr val="dk1"/>
                </a:solidFill>
                <a:latin typeface="Poppins"/>
                <a:ea typeface="Poppins"/>
                <a:cs typeface="Poppins"/>
                <a:sym typeface="Poppins"/>
              </a:rPr>
              <a:t>. </a:t>
            </a:r>
            <a:endParaRPr>
              <a:solidFill>
                <a:schemeClr val="dk1"/>
              </a:solidFill>
              <a:latin typeface="Poppins"/>
              <a:ea typeface="Poppins"/>
              <a:cs typeface="Poppins"/>
              <a:sym typeface="Poppins"/>
            </a:endParaRPr>
          </a:p>
          <a:p>
            <a:pPr marL="0" lvl="0" indent="0" algn="ctr" rtl="0">
              <a:lnSpc>
                <a:spcPct val="115000"/>
              </a:lnSpc>
              <a:spcBef>
                <a:spcPts val="0"/>
              </a:spcBef>
              <a:spcAft>
                <a:spcPts val="0"/>
              </a:spcAft>
              <a:buNone/>
            </a:pPr>
            <a:r>
              <a:rPr lang="pt-BR">
                <a:solidFill>
                  <a:schemeClr val="dk1"/>
                </a:solidFill>
                <a:latin typeface="Poppins"/>
                <a:ea typeface="Poppins"/>
                <a:cs typeface="Poppins"/>
                <a:sym typeface="Poppins"/>
              </a:rPr>
              <a:t>Esse exercício ajuda na visualização completa da execução e facilitará a construção do cronograma detalhado posteriormente.</a:t>
            </a:r>
            <a:endParaRPr>
              <a:solidFill>
                <a:schemeClr val="dk1"/>
              </a:solidFill>
              <a:latin typeface="Poppins"/>
              <a:ea typeface="Poppins"/>
              <a:cs typeface="Poppins"/>
              <a:sym typeface="Poppins"/>
            </a:endParaRPr>
          </a:p>
        </p:txBody>
      </p:sp>
      <p:sp>
        <p:nvSpPr>
          <p:cNvPr id="1013" name="Google Shape;1013;p144"/>
          <p:cNvSpPr txBox="1"/>
          <p:nvPr/>
        </p:nvSpPr>
        <p:spPr>
          <a:xfrm>
            <a:off x="464925" y="1613475"/>
            <a:ext cx="1955700" cy="1638300"/>
          </a:xfrm>
          <a:prstGeom prst="rect">
            <a:avLst/>
          </a:prstGeom>
          <a:solidFill>
            <a:srgbClr val="183EFF"/>
          </a:solidFill>
          <a:ln>
            <a:noFill/>
          </a:ln>
        </p:spPr>
        <p:txBody>
          <a:bodyPr spcFirstLastPara="1" wrap="square" lIns="75000" tIns="75000" rIns="75000" bIns="75000" anchor="ctr" anchorCtr="0">
            <a:noAutofit/>
          </a:bodyPr>
          <a:lstStyle/>
          <a:p>
            <a:pPr marL="0" lvl="0" indent="0" algn="ctr" rtl="0">
              <a:lnSpc>
                <a:spcPct val="150000"/>
              </a:lnSpc>
              <a:spcBef>
                <a:spcPts val="0"/>
              </a:spcBef>
              <a:spcAft>
                <a:spcPts val="0"/>
              </a:spcAft>
              <a:buNone/>
            </a:pPr>
            <a:r>
              <a:rPr lang="pt-BR" sz="1230">
                <a:solidFill>
                  <a:schemeClr val="lt1"/>
                </a:solidFill>
                <a:latin typeface="Poppins ExtraBold"/>
                <a:ea typeface="Poppins ExtraBold"/>
                <a:cs typeface="Poppins ExtraBold"/>
                <a:sym typeface="Poppins ExtraBold"/>
              </a:rPr>
              <a:t>Mobilização das participantes da comunidade</a:t>
            </a:r>
            <a:endParaRPr sz="1148" i="1">
              <a:solidFill>
                <a:schemeClr val="lt1"/>
              </a:solidFill>
              <a:latin typeface="Poppins ExtraBold"/>
              <a:ea typeface="Poppins ExtraBold"/>
              <a:cs typeface="Poppins ExtraBold"/>
              <a:sym typeface="Poppins ExtraBold"/>
            </a:endParaRPr>
          </a:p>
        </p:txBody>
      </p:sp>
      <p:sp>
        <p:nvSpPr>
          <p:cNvPr id="1014" name="Google Shape;1014;p144"/>
          <p:cNvSpPr txBox="1"/>
          <p:nvPr/>
        </p:nvSpPr>
        <p:spPr>
          <a:xfrm>
            <a:off x="2571199" y="1613475"/>
            <a:ext cx="1955700" cy="1638300"/>
          </a:xfrm>
          <a:prstGeom prst="rect">
            <a:avLst/>
          </a:prstGeom>
          <a:solidFill>
            <a:srgbClr val="183EFF"/>
          </a:solidFill>
          <a:ln>
            <a:noFill/>
          </a:ln>
        </p:spPr>
        <p:txBody>
          <a:bodyPr spcFirstLastPara="1" wrap="square" lIns="75000" tIns="75000" rIns="75000" bIns="75000" anchor="ctr" anchorCtr="0">
            <a:noAutofit/>
          </a:bodyPr>
          <a:lstStyle/>
          <a:p>
            <a:pPr marL="0" lvl="0" indent="0" algn="ctr" rtl="0">
              <a:lnSpc>
                <a:spcPct val="150000"/>
              </a:lnSpc>
              <a:spcBef>
                <a:spcPts val="0"/>
              </a:spcBef>
              <a:spcAft>
                <a:spcPts val="0"/>
              </a:spcAft>
              <a:buNone/>
            </a:pPr>
            <a:r>
              <a:rPr lang="pt-BR" sz="1230">
                <a:solidFill>
                  <a:schemeClr val="lt1"/>
                </a:solidFill>
                <a:latin typeface="Poppins ExtraBold"/>
                <a:ea typeface="Poppins ExtraBold"/>
                <a:cs typeface="Poppins ExtraBold"/>
                <a:sym typeface="Poppins ExtraBold"/>
              </a:rPr>
              <a:t>Realização das oficinas iniciais de formação agroecológica</a:t>
            </a:r>
            <a:endParaRPr sz="1148" i="1">
              <a:solidFill>
                <a:schemeClr val="lt1"/>
              </a:solidFill>
              <a:latin typeface="Poppins ExtraBold"/>
              <a:ea typeface="Poppins ExtraBold"/>
              <a:cs typeface="Poppins ExtraBold"/>
              <a:sym typeface="Poppins ExtraBold"/>
            </a:endParaRPr>
          </a:p>
        </p:txBody>
      </p:sp>
      <p:sp>
        <p:nvSpPr>
          <p:cNvPr id="1015" name="Google Shape;1015;p144"/>
          <p:cNvSpPr txBox="1"/>
          <p:nvPr/>
        </p:nvSpPr>
        <p:spPr>
          <a:xfrm>
            <a:off x="4677495" y="1613475"/>
            <a:ext cx="1955700" cy="1638300"/>
          </a:xfrm>
          <a:prstGeom prst="rect">
            <a:avLst/>
          </a:prstGeom>
          <a:solidFill>
            <a:srgbClr val="183EFF"/>
          </a:solidFill>
          <a:ln>
            <a:noFill/>
          </a:ln>
        </p:spPr>
        <p:txBody>
          <a:bodyPr spcFirstLastPara="1" wrap="square" lIns="75000" tIns="75000" rIns="75000" bIns="75000" anchor="ctr" anchorCtr="0">
            <a:noAutofit/>
          </a:bodyPr>
          <a:lstStyle/>
          <a:p>
            <a:pPr marL="0" lvl="0" indent="0" algn="ctr" rtl="0">
              <a:lnSpc>
                <a:spcPct val="150000"/>
              </a:lnSpc>
              <a:spcBef>
                <a:spcPts val="0"/>
              </a:spcBef>
              <a:spcAft>
                <a:spcPts val="0"/>
              </a:spcAft>
              <a:buNone/>
            </a:pPr>
            <a:r>
              <a:rPr lang="pt-BR" sz="1230">
                <a:solidFill>
                  <a:schemeClr val="lt1"/>
                </a:solidFill>
                <a:latin typeface="Poppins ExtraBold"/>
                <a:ea typeface="Poppins ExtraBold"/>
                <a:cs typeface="Poppins ExtraBold"/>
                <a:sym typeface="Poppins ExtraBold"/>
              </a:rPr>
              <a:t>Implantação da estrutura da horta comunitária</a:t>
            </a:r>
            <a:endParaRPr sz="1148" i="1">
              <a:solidFill>
                <a:schemeClr val="lt1"/>
              </a:solidFill>
              <a:latin typeface="Poppins ExtraBold"/>
              <a:ea typeface="Poppins ExtraBold"/>
              <a:cs typeface="Poppins ExtraBold"/>
              <a:sym typeface="Poppins ExtraBold"/>
            </a:endParaRPr>
          </a:p>
        </p:txBody>
      </p:sp>
      <p:sp>
        <p:nvSpPr>
          <p:cNvPr id="1016" name="Google Shape;1016;p144"/>
          <p:cNvSpPr txBox="1"/>
          <p:nvPr/>
        </p:nvSpPr>
        <p:spPr>
          <a:xfrm>
            <a:off x="6783768" y="1613475"/>
            <a:ext cx="1955700" cy="1638300"/>
          </a:xfrm>
          <a:prstGeom prst="rect">
            <a:avLst/>
          </a:prstGeom>
          <a:solidFill>
            <a:srgbClr val="183EFF"/>
          </a:solidFill>
          <a:ln>
            <a:noFill/>
          </a:ln>
        </p:spPr>
        <p:txBody>
          <a:bodyPr spcFirstLastPara="1" wrap="square" lIns="75000" tIns="75000" rIns="75000" bIns="75000" anchor="ctr" anchorCtr="0">
            <a:noAutofit/>
          </a:bodyPr>
          <a:lstStyle/>
          <a:p>
            <a:pPr marL="0" lvl="0" indent="0" algn="ctr" rtl="0">
              <a:lnSpc>
                <a:spcPct val="150000"/>
              </a:lnSpc>
              <a:spcBef>
                <a:spcPts val="0"/>
              </a:spcBef>
              <a:spcAft>
                <a:spcPts val="0"/>
              </a:spcAft>
              <a:buNone/>
            </a:pPr>
            <a:r>
              <a:rPr lang="pt-BR" sz="1230">
                <a:solidFill>
                  <a:schemeClr val="lt1"/>
                </a:solidFill>
                <a:latin typeface="Poppins ExtraBold"/>
                <a:ea typeface="Poppins ExtraBold"/>
                <a:cs typeface="Poppins ExtraBold"/>
                <a:sym typeface="Poppins ExtraBold"/>
              </a:rPr>
              <a:t>Acompanhamento técnico e mutirões de manutenção</a:t>
            </a:r>
            <a:endParaRPr sz="1148" i="1">
              <a:solidFill>
                <a:schemeClr val="lt1"/>
              </a:solidFill>
              <a:latin typeface="Poppins ExtraBold"/>
              <a:ea typeface="Poppins ExtraBold"/>
              <a:cs typeface="Poppins ExtraBold"/>
              <a:sym typeface="Poppins ExtraBold"/>
            </a:endParaRPr>
          </a:p>
        </p:txBody>
      </p:sp>
      <p:sp>
        <p:nvSpPr>
          <p:cNvPr id="1017" name="Google Shape;1017;p144"/>
          <p:cNvSpPr txBox="1"/>
          <p:nvPr/>
        </p:nvSpPr>
        <p:spPr>
          <a:xfrm>
            <a:off x="1518054" y="3395349"/>
            <a:ext cx="1955700" cy="1638300"/>
          </a:xfrm>
          <a:prstGeom prst="rect">
            <a:avLst/>
          </a:prstGeom>
          <a:solidFill>
            <a:srgbClr val="183EFF"/>
          </a:solidFill>
          <a:ln>
            <a:noFill/>
          </a:ln>
        </p:spPr>
        <p:txBody>
          <a:bodyPr spcFirstLastPara="1" wrap="square" lIns="75000" tIns="75000" rIns="75000" bIns="75000" anchor="ctr" anchorCtr="0">
            <a:noAutofit/>
          </a:bodyPr>
          <a:lstStyle/>
          <a:p>
            <a:pPr marL="0" lvl="0" indent="0" algn="ctr" rtl="0">
              <a:lnSpc>
                <a:spcPct val="150000"/>
              </a:lnSpc>
              <a:spcBef>
                <a:spcPts val="0"/>
              </a:spcBef>
              <a:spcAft>
                <a:spcPts val="0"/>
              </a:spcAft>
              <a:buNone/>
            </a:pPr>
            <a:r>
              <a:rPr lang="pt-BR" sz="1230">
                <a:solidFill>
                  <a:schemeClr val="lt1"/>
                </a:solidFill>
                <a:latin typeface="Poppins ExtraBold"/>
                <a:ea typeface="Poppins ExtraBold"/>
                <a:cs typeface="Poppins ExtraBold"/>
                <a:sym typeface="Poppins ExtraBold"/>
              </a:rPr>
              <a:t>Avaliação final e socialização dos resultados com a comunidade</a:t>
            </a:r>
            <a:endParaRPr sz="1148" i="1">
              <a:solidFill>
                <a:schemeClr val="lt1"/>
              </a:solidFill>
              <a:latin typeface="Poppins ExtraBold"/>
              <a:ea typeface="Poppins ExtraBold"/>
              <a:cs typeface="Poppins ExtraBold"/>
              <a:sym typeface="Poppins ExtraBold"/>
            </a:endParaRPr>
          </a:p>
        </p:txBody>
      </p:sp>
      <p:sp>
        <p:nvSpPr>
          <p:cNvPr id="1018" name="Google Shape;1018;p144"/>
          <p:cNvSpPr txBox="1"/>
          <p:nvPr/>
        </p:nvSpPr>
        <p:spPr>
          <a:xfrm>
            <a:off x="3624350" y="3395349"/>
            <a:ext cx="1955700" cy="1638300"/>
          </a:xfrm>
          <a:prstGeom prst="rect">
            <a:avLst/>
          </a:prstGeom>
          <a:solidFill>
            <a:srgbClr val="183EFF"/>
          </a:solidFill>
          <a:ln>
            <a:noFill/>
          </a:ln>
        </p:spPr>
        <p:txBody>
          <a:bodyPr spcFirstLastPara="1" wrap="square" lIns="75000" tIns="75000" rIns="75000" bIns="75000" anchor="ctr" anchorCtr="0">
            <a:noAutofit/>
          </a:bodyPr>
          <a:lstStyle/>
          <a:p>
            <a:pPr marL="0" lvl="0" indent="0" algn="ctr" rtl="0">
              <a:lnSpc>
                <a:spcPct val="150000"/>
              </a:lnSpc>
              <a:spcBef>
                <a:spcPts val="0"/>
              </a:spcBef>
              <a:spcAft>
                <a:spcPts val="0"/>
              </a:spcAft>
              <a:buNone/>
            </a:pPr>
            <a:r>
              <a:rPr lang="pt-BR" sz="1230">
                <a:solidFill>
                  <a:schemeClr val="lt1"/>
                </a:solidFill>
                <a:latin typeface="Poppins ExtraBold"/>
                <a:ea typeface="Poppins ExtraBold"/>
                <a:cs typeface="Poppins ExtraBold"/>
                <a:sym typeface="Poppins ExtraBold"/>
              </a:rPr>
              <a:t>Prestação de contas</a:t>
            </a:r>
            <a:endParaRPr sz="1148" i="1">
              <a:solidFill>
                <a:schemeClr val="lt1"/>
              </a:solidFill>
              <a:latin typeface="Poppins ExtraBold"/>
              <a:ea typeface="Poppins ExtraBold"/>
              <a:cs typeface="Poppins ExtraBold"/>
              <a:sym typeface="Poppins ExtraBold"/>
            </a:endParaRPr>
          </a:p>
        </p:txBody>
      </p:sp>
      <p:sp>
        <p:nvSpPr>
          <p:cNvPr id="1019" name="Google Shape;1019;p144"/>
          <p:cNvSpPr txBox="1"/>
          <p:nvPr/>
        </p:nvSpPr>
        <p:spPr>
          <a:xfrm>
            <a:off x="5730624" y="3395349"/>
            <a:ext cx="1955700" cy="1638300"/>
          </a:xfrm>
          <a:prstGeom prst="rect">
            <a:avLst/>
          </a:prstGeom>
          <a:solidFill>
            <a:srgbClr val="183EFF"/>
          </a:solidFill>
          <a:ln>
            <a:noFill/>
          </a:ln>
        </p:spPr>
        <p:txBody>
          <a:bodyPr spcFirstLastPara="1" wrap="square" lIns="75000" tIns="75000" rIns="75000" bIns="75000" anchor="ctr" anchorCtr="0">
            <a:noAutofit/>
          </a:bodyPr>
          <a:lstStyle/>
          <a:p>
            <a:pPr marL="0" lvl="0" indent="0" algn="ctr" rtl="0">
              <a:lnSpc>
                <a:spcPct val="150000"/>
              </a:lnSpc>
              <a:spcBef>
                <a:spcPts val="0"/>
              </a:spcBef>
              <a:spcAft>
                <a:spcPts val="0"/>
              </a:spcAft>
              <a:buNone/>
            </a:pPr>
            <a:r>
              <a:rPr lang="pt-BR" sz="1230">
                <a:solidFill>
                  <a:schemeClr val="lt1"/>
                </a:solidFill>
                <a:latin typeface="Poppins ExtraBold"/>
                <a:ea typeface="Poppins ExtraBold"/>
                <a:cs typeface="Poppins ExtraBold"/>
                <a:sym typeface="Poppins ExtraBold"/>
              </a:rPr>
              <a:t>Escrita de relatório público de atividades</a:t>
            </a:r>
            <a:endParaRPr sz="1148" i="1">
              <a:solidFill>
                <a:schemeClr val="lt1"/>
              </a:solidFill>
              <a:latin typeface="Poppins ExtraBold"/>
              <a:ea typeface="Poppins ExtraBold"/>
              <a:cs typeface="Poppins ExtraBold"/>
              <a:sym typeface="Poppins ExtraBold"/>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1023"/>
        <p:cNvGrpSpPr/>
        <p:nvPr/>
      </p:nvGrpSpPr>
      <p:grpSpPr>
        <a:xfrm>
          <a:off x="0" y="0"/>
          <a:ext cx="0" cy="0"/>
          <a:chOff x="0" y="0"/>
          <a:chExt cx="0" cy="0"/>
        </a:xfrm>
      </p:grpSpPr>
      <p:sp>
        <p:nvSpPr>
          <p:cNvPr id="1024" name="Google Shape;1024;p145"/>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1025" name="Google Shape;1025;p145"/>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800" b="1">
                <a:solidFill>
                  <a:schemeClr val="lt1"/>
                </a:solidFill>
                <a:latin typeface="Space Mono"/>
                <a:ea typeface="Space Mono"/>
                <a:cs typeface="Space Mono"/>
                <a:sym typeface="Space Mono"/>
              </a:rPr>
              <a:t>etapas</a:t>
            </a:r>
            <a:endParaRPr sz="3800" b="1">
              <a:solidFill>
                <a:schemeClr val="lt1"/>
              </a:solidFill>
              <a:latin typeface="Space Mono"/>
              <a:ea typeface="Space Mono"/>
              <a:cs typeface="Space Mono"/>
              <a:sym typeface="Space Mono"/>
            </a:endParaRPr>
          </a:p>
        </p:txBody>
      </p:sp>
      <p:sp>
        <p:nvSpPr>
          <p:cNvPr id="1026" name="Google Shape;1026;p145"/>
          <p:cNvSpPr txBox="1"/>
          <p:nvPr/>
        </p:nvSpPr>
        <p:spPr>
          <a:xfrm>
            <a:off x="3196525" y="16055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30"/>
        <p:cNvGrpSpPr/>
        <p:nvPr/>
      </p:nvGrpSpPr>
      <p:grpSpPr>
        <a:xfrm>
          <a:off x="0" y="0"/>
          <a:ext cx="0" cy="0"/>
          <a:chOff x="0" y="0"/>
          <a:chExt cx="0" cy="0"/>
        </a:xfrm>
      </p:grpSpPr>
      <p:pic>
        <p:nvPicPr>
          <p:cNvPr id="1031" name="Google Shape;1031;p146"/>
          <p:cNvPicPr preferRelativeResize="0"/>
          <p:nvPr/>
        </p:nvPicPr>
        <p:blipFill rotWithShape="1">
          <a:blip r:embed="rId3">
            <a:alphaModFix/>
          </a:blip>
          <a:srcRect l="55834"/>
          <a:stretch/>
        </p:blipFill>
        <p:spPr>
          <a:xfrm>
            <a:off x="534700" y="75975"/>
            <a:ext cx="3363501" cy="4918900"/>
          </a:xfrm>
          <a:prstGeom prst="rect">
            <a:avLst/>
          </a:prstGeom>
          <a:noFill/>
          <a:ln>
            <a:noFill/>
          </a:ln>
        </p:spPr>
      </p:pic>
      <p:sp>
        <p:nvSpPr>
          <p:cNvPr id="1032" name="Google Shape;1032;p146"/>
          <p:cNvSpPr/>
          <p:nvPr/>
        </p:nvSpPr>
        <p:spPr>
          <a:xfrm>
            <a:off x="534650" y="1986650"/>
            <a:ext cx="3363600" cy="635100"/>
          </a:xfrm>
          <a:prstGeom prst="rect">
            <a:avLst/>
          </a:prstGeom>
          <a:noFill/>
          <a:ln w="381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3" name="Google Shape;1033;p146"/>
          <p:cNvSpPr txBox="1"/>
          <p:nvPr/>
        </p:nvSpPr>
        <p:spPr>
          <a:xfrm>
            <a:off x="4659800" y="2515125"/>
            <a:ext cx="4356000" cy="22743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lt1"/>
                </a:solidFill>
                <a:highlight>
                  <a:srgbClr val="183EFF"/>
                </a:highlight>
                <a:latin typeface="Poppins"/>
                <a:ea typeface="Poppins"/>
                <a:cs typeface="Poppins"/>
                <a:sym typeface="Poppins"/>
              </a:rPr>
              <a:t>3. Resultado, Produtos, Serviços e Impacto:</a:t>
            </a:r>
            <a:r>
              <a:rPr lang="pt-BR" sz="1500">
                <a:solidFill>
                  <a:schemeClr val="dk1"/>
                </a:solidFill>
                <a:latin typeface="Poppins"/>
                <a:ea typeface="Poppins"/>
                <a:cs typeface="Poppins"/>
                <a:sym typeface="Poppins"/>
              </a:rPr>
              <a:t> descreve o que o projeto entregará concretamente (produtos e serviços), quais mudanças pretende gerar (resultados) e quais efeitos mais amplos busca produzir no território (impacto), sempre articulando essas entregas às necessidades identificadas no diagnóstico</a:t>
            </a:r>
            <a:endParaRPr sz="1500">
              <a:solidFill>
                <a:schemeClr val="dk1"/>
              </a:solidFill>
              <a:latin typeface="Poppins"/>
              <a:ea typeface="Poppins"/>
              <a:cs typeface="Poppins"/>
              <a:sym typeface="Poppins"/>
            </a:endParaRPr>
          </a:p>
        </p:txBody>
      </p:sp>
      <p:cxnSp>
        <p:nvCxnSpPr>
          <p:cNvPr id="1034" name="Google Shape;1034;p146"/>
          <p:cNvCxnSpPr/>
          <p:nvPr/>
        </p:nvCxnSpPr>
        <p:spPr>
          <a:xfrm>
            <a:off x="3898050" y="2028000"/>
            <a:ext cx="751500" cy="747300"/>
          </a:xfrm>
          <a:prstGeom prst="curvedConnector3">
            <a:avLst>
              <a:gd name="adj1" fmla="val 50000"/>
            </a:avLst>
          </a:prstGeom>
          <a:noFill/>
          <a:ln w="28575" cap="flat" cmpd="sng">
            <a:solidFill>
              <a:srgbClr val="183EFF"/>
            </a:solidFill>
            <a:prstDash val="solid"/>
            <a:round/>
            <a:headEnd type="none" w="med" len="med"/>
            <a:tailEnd type="triangle" w="med" len="med"/>
          </a:ln>
        </p:spPr>
      </p:cxnSp>
      <p:sp>
        <p:nvSpPr>
          <p:cNvPr id="1035" name="Google Shape;1035;p146"/>
          <p:cNvSpPr/>
          <p:nvPr/>
        </p:nvSpPr>
        <p:spPr>
          <a:xfrm>
            <a:off x="1974050" y="180875"/>
            <a:ext cx="1848300" cy="377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1039"/>
        <p:cNvGrpSpPr/>
        <p:nvPr/>
      </p:nvGrpSpPr>
      <p:grpSpPr>
        <a:xfrm>
          <a:off x="0" y="0"/>
          <a:ext cx="0" cy="0"/>
          <a:chOff x="0" y="0"/>
          <a:chExt cx="0" cy="0"/>
        </a:xfrm>
      </p:grpSpPr>
      <p:sp>
        <p:nvSpPr>
          <p:cNvPr id="1040" name="Google Shape;1040;p147"/>
          <p:cNvSpPr/>
          <p:nvPr/>
        </p:nvSpPr>
        <p:spPr>
          <a:xfrm>
            <a:off x="-10025" y="0"/>
            <a:ext cx="4581900" cy="5153400"/>
          </a:xfrm>
          <a:prstGeom prst="rect">
            <a:avLst/>
          </a:prstGeom>
          <a:solidFill>
            <a:srgbClr val="183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1041" name="Google Shape;1041;p147"/>
          <p:cNvSpPr/>
          <p:nvPr/>
        </p:nvSpPr>
        <p:spPr>
          <a:xfrm>
            <a:off x="-10025" y="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1042" name="Google Shape;1042;p147"/>
          <p:cNvSpPr/>
          <p:nvPr/>
        </p:nvSpPr>
        <p:spPr>
          <a:xfrm>
            <a:off x="4571875" y="2581800"/>
            <a:ext cx="4581900" cy="2571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Poppins ExtraBold"/>
              <a:ea typeface="Poppins ExtraBold"/>
              <a:cs typeface="Poppins ExtraBold"/>
              <a:sym typeface="Poppins ExtraBold"/>
            </a:endParaRPr>
          </a:p>
        </p:txBody>
      </p:sp>
      <p:sp>
        <p:nvSpPr>
          <p:cNvPr id="1043" name="Google Shape;1043;p147"/>
          <p:cNvSpPr txBox="1"/>
          <p:nvPr/>
        </p:nvSpPr>
        <p:spPr>
          <a:xfrm>
            <a:off x="35067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Produção contínua de alimentos orgânicos pela comunidade, gerando melhoria na segurança alimentar e redução de gastos familiares.</a:t>
            </a:r>
            <a:endParaRPr>
              <a:solidFill>
                <a:schemeClr val="dk1"/>
              </a:solidFill>
              <a:latin typeface="Poppins ExtraBold"/>
              <a:ea typeface="Poppins ExtraBold"/>
              <a:cs typeface="Poppins ExtraBold"/>
              <a:sym typeface="Poppins ExtraBold"/>
            </a:endParaRPr>
          </a:p>
        </p:txBody>
      </p:sp>
      <p:sp>
        <p:nvSpPr>
          <p:cNvPr id="1044" name="Google Shape;1044;p147"/>
          <p:cNvSpPr txBox="1"/>
          <p:nvPr/>
        </p:nvSpPr>
        <p:spPr>
          <a:xfrm>
            <a:off x="4905725" y="18200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Acompanhamento de 25 mulheres trabalhadoras de cooperativas por meio de mentorias e capacitações, elevando em 30% a renda média mensal das pequenas cooperadas apoiadas.</a:t>
            </a:r>
            <a:endParaRPr>
              <a:solidFill>
                <a:schemeClr val="lt1"/>
              </a:solidFill>
              <a:latin typeface="Poppins ExtraBold"/>
              <a:ea typeface="Poppins ExtraBold"/>
              <a:cs typeface="Poppins ExtraBold"/>
              <a:sym typeface="Poppins ExtraBold"/>
            </a:endParaRPr>
          </a:p>
        </p:txBody>
      </p:sp>
      <p:sp>
        <p:nvSpPr>
          <p:cNvPr id="1045" name="Google Shape;1045;p147"/>
          <p:cNvSpPr txBox="1"/>
          <p:nvPr/>
        </p:nvSpPr>
        <p:spPr>
          <a:xfrm>
            <a:off x="35067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lt1"/>
                </a:solidFill>
                <a:latin typeface="Poppins ExtraBold"/>
                <a:ea typeface="Poppins ExtraBold"/>
                <a:cs typeface="Poppins ExtraBold"/>
                <a:sym typeface="Poppins ExtraBold"/>
              </a:rPr>
              <a:t>Plantio de 1.500 mudas nativas em áreas degradadas, envolvendo 100 moradores em mutirões de recuperação ambiental e educação ecológica.</a:t>
            </a:r>
            <a:endParaRPr>
              <a:solidFill>
                <a:schemeClr val="lt1"/>
              </a:solidFill>
              <a:latin typeface="Poppins ExtraBold"/>
              <a:ea typeface="Poppins ExtraBold"/>
              <a:cs typeface="Poppins ExtraBold"/>
              <a:sym typeface="Poppins ExtraBold"/>
            </a:endParaRPr>
          </a:p>
        </p:txBody>
      </p:sp>
      <p:sp>
        <p:nvSpPr>
          <p:cNvPr id="1046" name="Google Shape;1046;p147"/>
          <p:cNvSpPr txBox="1"/>
          <p:nvPr/>
        </p:nvSpPr>
        <p:spPr>
          <a:xfrm>
            <a:off x="4905725" y="2779150"/>
            <a:ext cx="4035000" cy="2267100"/>
          </a:xfrm>
          <a:prstGeom prst="rect">
            <a:avLst/>
          </a:prstGeom>
          <a:noFill/>
          <a:ln>
            <a:noFill/>
          </a:ln>
        </p:spPr>
        <p:txBody>
          <a:bodyPr spcFirstLastPara="1" wrap="square" lIns="68575" tIns="68575" rIns="68575" bIns="68575" anchor="ctr" anchorCtr="0">
            <a:noAutofit/>
          </a:bodyPr>
          <a:lstStyle/>
          <a:p>
            <a:pPr marL="0" lvl="0" indent="0" algn="ctr" rtl="0">
              <a:lnSpc>
                <a:spcPct val="115000"/>
              </a:lnSpc>
              <a:spcBef>
                <a:spcPts val="0"/>
              </a:spcBef>
              <a:spcAft>
                <a:spcPts val="0"/>
              </a:spcAft>
              <a:buNone/>
            </a:pPr>
            <a:r>
              <a:rPr lang="pt-BR">
                <a:solidFill>
                  <a:schemeClr val="dk1"/>
                </a:solidFill>
                <a:latin typeface="Poppins ExtraBold"/>
                <a:ea typeface="Poppins ExtraBold"/>
                <a:cs typeface="Poppins ExtraBold"/>
                <a:sym typeface="Poppins ExtraBold"/>
              </a:rPr>
              <a:t>Criação de um núcleo comunitário de tecnologia social, oferecendo oficinas de compostagem, reaproveitamento de resíduos e soluções de baixo custo para problemas locais.</a:t>
            </a:r>
            <a:endParaRPr>
              <a:solidFill>
                <a:schemeClr val="dk1"/>
              </a:solidFill>
              <a:latin typeface="Poppins ExtraBold"/>
              <a:ea typeface="Poppins ExtraBold"/>
              <a:cs typeface="Poppins ExtraBold"/>
              <a:sym typeface="Poppins ExtraBold"/>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1050"/>
        <p:cNvGrpSpPr/>
        <p:nvPr/>
      </p:nvGrpSpPr>
      <p:grpSpPr>
        <a:xfrm>
          <a:off x="0" y="0"/>
          <a:ext cx="0" cy="0"/>
          <a:chOff x="0" y="0"/>
          <a:chExt cx="0" cy="0"/>
        </a:xfrm>
      </p:grpSpPr>
      <p:sp>
        <p:nvSpPr>
          <p:cNvPr id="1051" name="Google Shape;1051;p148"/>
          <p:cNvSpPr txBox="1"/>
          <p:nvPr/>
        </p:nvSpPr>
        <p:spPr>
          <a:xfrm>
            <a:off x="2840574" y="4116050"/>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1052" name="Google Shape;1052;p148"/>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a:solidFill>
                  <a:schemeClr val="lt1"/>
                </a:solidFill>
                <a:latin typeface="Space Mono"/>
                <a:ea typeface="Space Mono"/>
                <a:cs typeface="Space Mono"/>
                <a:sym typeface="Space Mono"/>
              </a:rPr>
              <a:t>resultado, produtos, serviços e impacto</a:t>
            </a:r>
            <a:endParaRPr sz="3600" b="1">
              <a:solidFill>
                <a:schemeClr val="lt1"/>
              </a:solidFill>
              <a:latin typeface="Space Mono"/>
              <a:ea typeface="Space Mono"/>
              <a:cs typeface="Space Mono"/>
              <a:sym typeface="Space Mono"/>
            </a:endParaRPr>
          </a:p>
        </p:txBody>
      </p:sp>
      <p:sp>
        <p:nvSpPr>
          <p:cNvPr id="1053" name="Google Shape;1053;p148"/>
          <p:cNvSpPr txBox="1"/>
          <p:nvPr/>
        </p:nvSpPr>
        <p:spPr>
          <a:xfrm>
            <a:off x="3165025" y="1831350"/>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57"/>
        <p:cNvGrpSpPr/>
        <p:nvPr/>
      </p:nvGrpSpPr>
      <p:grpSpPr>
        <a:xfrm>
          <a:off x="0" y="0"/>
          <a:ext cx="0" cy="0"/>
          <a:chOff x="0" y="0"/>
          <a:chExt cx="0" cy="0"/>
        </a:xfrm>
      </p:grpSpPr>
      <p:pic>
        <p:nvPicPr>
          <p:cNvPr id="1058" name="Google Shape;1058;p149"/>
          <p:cNvPicPr preferRelativeResize="0"/>
          <p:nvPr/>
        </p:nvPicPr>
        <p:blipFill rotWithShape="1">
          <a:blip r:embed="rId3">
            <a:alphaModFix/>
          </a:blip>
          <a:srcRect l="52808"/>
          <a:stretch/>
        </p:blipFill>
        <p:spPr>
          <a:xfrm>
            <a:off x="594750" y="112300"/>
            <a:ext cx="3594049" cy="4918900"/>
          </a:xfrm>
          <a:prstGeom prst="rect">
            <a:avLst/>
          </a:prstGeom>
          <a:noFill/>
          <a:ln>
            <a:noFill/>
          </a:ln>
        </p:spPr>
      </p:pic>
      <p:sp>
        <p:nvSpPr>
          <p:cNvPr id="1059" name="Google Shape;1059;p149"/>
          <p:cNvSpPr/>
          <p:nvPr/>
        </p:nvSpPr>
        <p:spPr>
          <a:xfrm>
            <a:off x="726475" y="2571750"/>
            <a:ext cx="3429000" cy="639300"/>
          </a:xfrm>
          <a:prstGeom prst="rect">
            <a:avLst/>
          </a:prstGeom>
          <a:noFill/>
          <a:ln w="762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0" name="Google Shape;1060;p149"/>
          <p:cNvSpPr txBox="1"/>
          <p:nvPr/>
        </p:nvSpPr>
        <p:spPr>
          <a:xfrm>
            <a:off x="4572000" y="562950"/>
            <a:ext cx="4356000" cy="20088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lt1"/>
                </a:solidFill>
                <a:highlight>
                  <a:srgbClr val="183EFF"/>
                </a:highlight>
                <a:latin typeface="Poppins"/>
                <a:ea typeface="Poppins"/>
                <a:cs typeface="Poppins"/>
                <a:sym typeface="Poppins"/>
              </a:rPr>
              <a:t>4. Equipe e funções:</a:t>
            </a:r>
            <a:r>
              <a:rPr lang="pt-BR" sz="1500">
                <a:solidFill>
                  <a:schemeClr val="dk1"/>
                </a:solidFill>
                <a:latin typeface="Poppins"/>
                <a:ea typeface="Poppins"/>
                <a:cs typeface="Poppins"/>
                <a:sym typeface="Poppins"/>
              </a:rPr>
              <a:t> detalha quem participa da execução do projeto, quais atividades cada pessoa desempenhará e como essas funções garantem a realização das etapas, assegurando capacidade técnica e coerência com a proposta.</a:t>
            </a:r>
            <a:endParaRPr sz="1500">
              <a:solidFill>
                <a:schemeClr val="dk1"/>
              </a:solidFill>
              <a:latin typeface="Poppins"/>
              <a:ea typeface="Poppins"/>
              <a:cs typeface="Poppins"/>
              <a:sym typeface="Poppins"/>
            </a:endParaRPr>
          </a:p>
        </p:txBody>
      </p:sp>
      <p:cxnSp>
        <p:nvCxnSpPr>
          <p:cNvPr id="1061" name="Google Shape;1061;p149"/>
          <p:cNvCxnSpPr/>
          <p:nvPr/>
        </p:nvCxnSpPr>
        <p:spPr>
          <a:xfrm rot="10800000" flipH="1">
            <a:off x="4155475" y="2252250"/>
            <a:ext cx="2448300" cy="958800"/>
          </a:xfrm>
          <a:prstGeom prst="curvedConnector3">
            <a:avLst>
              <a:gd name="adj1" fmla="val 50000"/>
            </a:avLst>
          </a:prstGeom>
          <a:noFill/>
          <a:ln w="28575" cap="flat" cmpd="sng">
            <a:solidFill>
              <a:srgbClr val="183EFF"/>
            </a:solidFill>
            <a:prstDash val="solid"/>
            <a:round/>
            <a:headEnd type="none" w="med" len="med"/>
            <a:tailEnd type="triangle" w="med" len="med"/>
          </a:ln>
        </p:spPr>
      </p:cxnSp>
      <p:sp>
        <p:nvSpPr>
          <p:cNvPr id="1062" name="Google Shape;1062;p149"/>
          <p:cNvSpPr/>
          <p:nvPr/>
        </p:nvSpPr>
        <p:spPr>
          <a:xfrm>
            <a:off x="2328250" y="185550"/>
            <a:ext cx="1737900" cy="419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66"/>
        <p:cNvGrpSpPr/>
        <p:nvPr/>
      </p:nvGrpSpPr>
      <p:grpSpPr>
        <a:xfrm>
          <a:off x="0" y="0"/>
          <a:ext cx="0" cy="0"/>
          <a:chOff x="0" y="0"/>
          <a:chExt cx="0" cy="0"/>
        </a:xfrm>
      </p:grpSpPr>
      <p:pic>
        <p:nvPicPr>
          <p:cNvPr id="1067" name="Google Shape;1067;p150"/>
          <p:cNvPicPr preferRelativeResize="0"/>
          <p:nvPr/>
        </p:nvPicPr>
        <p:blipFill rotWithShape="1">
          <a:blip r:embed="rId3">
            <a:alphaModFix/>
          </a:blip>
          <a:srcRect l="55397" b="15626"/>
          <a:stretch/>
        </p:blipFill>
        <p:spPr>
          <a:xfrm>
            <a:off x="749850" y="551750"/>
            <a:ext cx="3396925" cy="4150350"/>
          </a:xfrm>
          <a:prstGeom prst="rect">
            <a:avLst/>
          </a:prstGeom>
          <a:noFill/>
          <a:ln>
            <a:noFill/>
          </a:ln>
        </p:spPr>
      </p:pic>
      <p:sp>
        <p:nvSpPr>
          <p:cNvPr id="1068" name="Google Shape;1068;p150"/>
          <p:cNvSpPr/>
          <p:nvPr/>
        </p:nvSpPr>
        <p:spPr>
          <a:xfrm>
            <a:off x="749850" y="3633200"/>
            <a:ext cx="3354900" cy="1068900"/>
          </a:xfrm>
          <a:prstGeom prst="rect">
            <a:avLst/>
          </a:prstGeom>
          <a:noFill/>
          <a:ln w="3810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9" name="Google Shape;1069;p150"/>
          <p:cNvSpPr txBox="1"/>
          <p:nvPr/>
        </p:nvSpPr>
        <p:spPr>
          <a:xfrm>
            <a:off x="4572000" y="1187400"/>
            <a:ext cx="4356000" cy="17433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500" b="1">
                <a:solidFill>
                  <a:schemeClr val="lt1"/>
                </a:solidFill>
                <a:highlight>
                  <a:srgbClr val="183EFF"/>
                </a:highlight>
                <a:latin typeface="Poppins"/>
                <a:ea typeface="Poppins"/>
                <a:cs typeface="Poppins"/>
                <a:sym typeface="Poppins"/>
              </a:rPr>
              <a:t>5. Orçamento:</a:t>
            </a:r>
            <a:r>
              <a:rPr lang="pt-BR" sz="1500">
                <a:solidFill>
                  <a:schemeClr val="dk1"/>
                </a:solidFill>
                <a:latin typeface="Poppins"/>
                <a:ea typeface="Poppins"/>
                <a:cs typeface="Poppins"/>
                <a:sym typeface="Poppins"/>
              </a:rPr>
              <a:t> apresenta os custos necessários para executar o projeto, distribuídos de forma clara e coerente com as etapas e entregas, indicando também eventuais fontes de financiamento(tudo de acordo com o que pede o edital).</a:t>
            </a:r>
            <a:endParaRPr sz="1500">
              <a:solidFill>
                <a:schemeClr val="dk1"/>
              </a:solidFill>
              <a:latin typeface="Poppins"/>
              <a:ea typeface="Poppins"/>
              <a:cs typeface="Poppins"/>
              <a:sym typeface="Poppins"/>
            </a:endParaRPr>
          </a:p>
        </p:txBody>
      </p:sp>
      <p:cxnSp>
        <p:nvCxnSpPr>
          <p:cNvPr id="1070" name="Google Shape;1070;p150"/>
          <p:cNvCxnSpPr>
            <a:stCxn id="1068" idx="3"/>
            <a:endCxn id="1069" idx="2"/>
          </p:cNvCxnSpPr>
          <p:nvPr/>
        </p:nvCxnSpPr>
        <p:spPr>
          <a:xfrm rot="10800000" flipH="1">
            <a:off x="4104750" y="2930750"/>
            <a:ext cx="2645400" cy="1236900"/>
          </a:xfrm>
          <a:prstGeom prst="curvedConnector2">
            <a:avLst/>
          </a:prstGeom>
          <a:noFill/>
          <a:ln w="28575" cap="flat" cmpd="sng">
            <a:solidFill>
              <a:srgbClr val="183EFF"/>
            </a:solidFill>
            <a:prstDash val="solid"/>
            <a:round/>
            <a:headEnd type="none" w="med" len="med"/>
            <a:tailEnd type="triangle" w="med" len="med"/>
          </a:ln>
        </p:spPr>
      </p:cxnSp>
      <p:sp>
        <p:nvSpPr>
          <p:cNvPr id="1071" name="Google Shape;1071;p150"/>
          <p:cNvSpPr/>
          <p:nvPr/>
        </p:nvSpPr>
        <p:spPr>
          <a:xfrm>
            <a:off x="2296800" y="633825"/>
            <a:ext cx="1737900" cy="419400"/>
          </a:xfrm>
          <a:prstGeom prst="rect">
            <a:avLst/>
          </a:prstGeom>
          <a:solidFill>
            <a:srgbClr val="F5F5F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75"/>
        <p:cNvGrpSpPr/>
        <p:nvPr/>
      </p:nvGrpSpPr>
      <p:grpSpPr>
        <a:xfrm>
          <a:off x="0" y="0"/>
          <a:ext cx="0" cy="0"/>
          <a:chOff x="0" y="0"/>
          <a:chExt cx="0" cy="0"/>
        </a:xfrm>
      </p:grpSpPr>
      <p:sp>
        <p:nvSpPr>
          <p:cNvPr id="1076" name="Google Shape;1076;p151"/>
          <p:cNvSpPr txBox="1"/>
          <p:nvPr/>
        </p:nvSpPr>
        <p:spPr>
          <a:xfrm>
            <a:off x="785275" y="173250"/>
            <a:ext cx="7969500" cy="8451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pt-BR" sz="1300" b="1">
                <a:solidFill>
                  <a:schemeClr val="dk1"/>
                </a:solidFill>
                <a:latin typeface="Poppins"/>
                <a:ea typeface="Poppins"/>
                <a:cs typeface="Poppins"/>
                <a:sym typeface="Poppins"/>
              </a:rPr>
              <a:t>Para </a:t>
            </a:r>
            <a:r>
              <a:rPr lang="pt-BR" sz="1300" b="1">
                <a:solidFill>
                  <a:srgbClr val="183EFF"/>
                </a:solidFill>
                <a:latin typeface="Poppins"/>
                <a:ea typeface="Poppins"/>
                <a:cs typeface="Poppins"/>
                <a:sym typeface="Poppins"/>
              </a:rPr>
              <a:t>construir o orçamento</a:t>
            </a:r>
            <a:r>
              <a:rPr lang="pt-BR" sz="1300" b="1">
                <a:solidFill>
                  <a:schemeClr val="dk1"/>
                </a:solidFill>
                <a:latin typeface="Poppins"/>
                <a:ea typeface="Poppins"/>
                <a:cs typeface="Poppins"/>
                <a:sym typeface="Poppins"/>
              </a:rPr>
              <a:t>, vamos trabalhar com categorias (rubricas)</a:t>
            </a:r>
            <a:r>
              <a:rPr lang="pt-BR" sz="1300">
                <a:solidFill>
                  <a:schemeClr val="dk1"/>
                </a:solidFill>
                <a:latin typeface="Poppins"/>
                <a:ea typeface="Poppins"/>
                <a:cs typeface="Poppins"/>
                <a:sym typeface="Poppins"/>
              </a:rPr>
              <a:t>, preenchendo cada uma delas de acordo com as necessidades reais da execução do projeto; sempre respeitando os limites definidos pelo edital. </a:t>
            </a:r>
            <a:endParaRPr sz="1300">
              <a:solidFill>
                <a:schemeClr val="dk1"/>
              </a:solidFill>
              <a:latin typeface="Poppins"/>
              <a:ea typeface="Poppins"/>
              <a:cs typeface="Poppins"/>
              <a:sym typeface="Poppins"/>
            </a:endParaRPr>
          </a:p>
        </p:txBody>
      </p:sp>
      <p:sp>
        <p:nvSpPr>
          <p:cNvPr id="1077" name="Google Shape;1077;p151"/>
          <p:cNvSpPr txBox="1"/>
          <p:nvPr/>
        </p:nvSpPr>
        <p:spPr>
          <a:xfrm>
            <a:off x="630675" y="1085800"/>
            <a:ext cx="8022300" cy="3786600"/>
          </a:xfrm>
          <a:prstGeom prst="rect">
            <a:avLst/>
          </a:prstGeom>
          <a:noFill/>
          <a:ln>
            <a:noFill/>
          </a:ln>
        </p:spPr>
        <p:txBody>
          <a:bodyPr spcFirstLastPara="1" wrap="square" lIns="91425" tIns="91425" rIns="91425" bIns="91425" anchor="t" anchorCtr="0">
            <a:spAutoFit/>
          </a:bodyPr>
          <a:lstStyle/>
          <a:p>
            <a:pPr marL="457200" lvl="0" indent="-304800" algn="just" rtl="0">
              <a:lnSpc>
                <a:spcPct val="150000"/>
              </a:lnSpc>
              <a:spcBef>
                <a:spcPts val="0"/>
              </a:spcBef>
              <a:spcAft>
                <a:spcPts val="0"/>
              </a:spcAft>
              <a:buClr>
                <a:schemeClr val="dk1"/>
              </a:buClr>
              <a:buSzPts val="1200"/>
              <a:buFont typeface="Montserrat"/>
              <a:buAutoNum type="arabicPeriod"/>
            </a:pPr>
            <a:r>
              <a:rPr lang="pt-BR" sz="1200" b="1">
                <a:solidFill>
                  <a:schemeClr val="lt1"/>
                </a:solidFill>
                <a:highlight>
                  <a:srgbClr val="183EFF"/>
                </a:highlight>
                <a:latin typeface="Poppins"/>
                <a:ea typeface="Poppins"/>
                <a:cs typeface="Poppins"/>
                <a:sym typeface="Poppins"/>
              </a:rPr>
              <a:t>RECURSOS HUMANOS:</a:t>
            </a:r>
            <a:r>
              <a:rPr lang="pt-BR" sz="1200" b="1">
                <a:solidFill>
                  <a:schemeClr val="dk1"/>
                </a:solidFill>
                <a:latin typeface="Poppins"/>
                <a:ea typeface="Poppins"/>
                <a:cs typeface="Poppins"/>
                <a:sym typeface="Poppins"/>
              </a:rPr>
              <a:t> </a:t>
            </a:r>
            <a:r>
              <a:rPr lang="pt-BR" sz="1200">
                <a:solidFill>
                  <a:schemeClr val="dk1"/>
                </a:solidFill>
                <a:latin typeface="Poppins"/>
                <a:ea typeface="Poppins"/>
                <a:cs typeface="Poppins"/>
                <a:sym typeface="Poppins"/>
              </a:rPr>
              <a:t>profissionais envolvidos na execução (coordenação, formadores, apoio, administrativo etc.);</a:t>
            </a:r>
            <a:endParaRPr sz="1200">
              <a:solidFill>
                <a:schemeClr val="dk1"/>
              </a:solidFill>
              <a:latin typeface="Poppins"/>
              <a:ea typeface="Poppins"/>
              <a:cs typeface="Poppins"/>
              <a:sym typeface="Poppins"/>
            </a:endParaRPr>
          </a:p>
          <a:p>
            <a:pPr marL="457200" lvl="0" indent="-304800" algn="just" rtl="0">
              <a:lnSpc>
                <a:spcPct val="150000"/>
              </a:lnSpc>
              <a:spcBef>
                <a:spcPts val="0"/>
              </a:spcBef>
              <a:spcAft>
                <a:spcPts val="0"/>
              </a:spcAft>
              <a:buClr>
                <a:schemeClr val="dk1"/>
              </a:buClr>
              <a:buSzPts val="1200"/>
              <a:buFont typeface="Montserrat"/>
              <a:buAutoNum type="arabicPeriod"/>
            </a:pPr>
            <a:r>
              <a:rPr lang="pt-BR" sz="1200" b="1">
                <a:solidFill>
                  <a:schemeClr val="lt1"/>
                </a:solidFill>
                <a:highlight>
                  <a:srgbClr val="183EFF"/>
                </a:highlight>
                <a:latin typeface="Poppins"/>
                <a:ea typeface="Poppins"/>
                <a:cs typeface="Poppins"/>
                <a:sym typeface="Poppins"/>
              </a:rPr>
              <a:t>EQUIPAMENTOS E FERRAMENTAS</a:t>
            </a:r>
            <a:r>
              <a:rPr lang="pt-BR" sz="1200">
                <a:solidFill>
                  <a:schemeClr val="lt1"/>
                </a:solidFill>
                <a:highlight>
                  <a:srgbClr val="183EFF"/>
                </a:highlight>
                <a:latin typeface="Poppins"/>
                <a:ea typeface="Poppins"/>
                <a:cs typeface="Poppins"/>
                <a:sym typeface="Poppins"/>
              </a:rPr>
              <a:t>:</a:t>
            </a:r>
            <a:r>
              <a:rPr lang="pt-BR" sz="1200">
                <a:solidFill>
                  <a:schemeClr val="lt1"/>
                </a:solidFill>
                <a:highlight>
                  <a:schemeClr val="lt1"/>
                </a:highlight>
                <a:latin typeface="Poppins"/>
                <a:ea typeface="Poppins"/>
                <a:cs typeface="Poppins"/>
                <a:sym typeface="Poppins"/>
              </a:rPr>
              <a:t> </a:t>
            </a:r>
            <a:r>
              <a:rPr lang="pt-BR" sz="1200">
                <a:solidFill>
                  <a:schemeClr val="dk1"/>
                </a:solidFill>
                <a:latin typeface="Poppins"/>
                <a:ea typeface="Poppins"/>
                <a:cs typeface="Poppins"/>
                <a:sym typeface="Poppins"/>
              </a:rPr>
              <a:t>materiais duráveis necessários à execução, como ferramentas agrícolas, computadores, kits de irrigação, utensílios, equipamentos pedagógicos ou de infraestrutura;</a:t>
            </a:r>
            <a:endParaRPr sz="1200">
              <a:solidFill>
                <a:schemeClr val="dk1"/>
              </a:solidFill>
              <a:latin typeface="Poppins"/>
              <a:ea typeface="Poppins"/>
              <a:cs typeface="Poppins"/>
              <a:sym typeface="Poppins"/>
            </a:endParaRPr>
          </a:p>
          <a:p>
            <a:pPr marL="457200" lvl="0" indent="-304800" algn="just" rtl="0">
              <a:lnSpc>
                <a:spcPct val="150000"/>
              </a:lnSpc>
              <a:spcBef>
                <a:spcPts val="0"/>
              </a:spcBef>
              <a:spcAft>
                <a:spcPts val="0"/>
              </a:spcAft>
              <a:buClr>
                <a:schemeClr val="dk1"/>
              </a:buClr>
              <a:buSzPts val="1200"/>
              <a:buFont typeface="Montserrat"/>
              <a:buAutoNum type="arabicPeriod"/>
            </a:pPr>
            <a:r>
              <a:rPr lang="pt-BR" sz="1200" b="1">
                <a:solidFill>
                  <a:schemeClr val="lt1"/>
                </a:solidFill>
                <a:highlight>
                  <a:srgbClr val="183EFF"/>
                </a:highlight>
                <a:latin typeface="Poppins"/>
                <a:ea typeface="Poppins"/>
                <a:cs typeface="Poppins"/>
                <a:sym typeface="Poppins"/>
              </a:rPr>
              <a:t>SERVIÇOS</a:t>
            </a:r>
            <a:r>
              <a:rPr lang="pt-BR" sz="1200">
                <a:solidFill>
                  <a:schemeClr val="lt1"/>
                </a:solidFill>
                <a:highlight>
                  <a:srgbClr val="183EFF"/>
                </a:highlight>
                <a:latin typeface="Poppins"/>
                <a:ea typeface="Poppins"/>
                <a:cs typeface="Poppins"/>
                <a:sym typeface="Poppins"/>
              </a:rPr>
              <a:t>:</a:t>
            </a:r>
            <a:r>
              <a:rPr lang="pt-BR" sz="1200">
                <a:solidFill>
                  <a:schemeClr val="dk1"/>
                </a:solidFill>
                <a:latin typeface="Poppins"/>
                <a:ea typeface="Poppins"/>
                <a:cs typeface="Poppins"/>
                <a:sym typeface="Poppins"/>
              </a:rPr>
              <a:t> contratações externas necessárias (gráfica, comunicação, consultorias, manutenção, transporte contratado etc.);</a:t>
            </a:r>
            <a:endParaRPr sz="1200">
              <a:solidFill>
                <a:schemeClr val="dk1"/>
              </a:solidFill>
              <a:latin typeface="Poppins"/>
              <a:ea typeface="Poppins"/>
              <a:cs typeface="Poppins"/>
              <a:sym typeface="Poppins"/>
            </a:endParaRPr>
          </a:p>
          <a:p>
            <a:pPr marL="457200" lvl="0" indent="-304800" algn="just" rtl="0">
              <a:lnSpc>
                <a:spcPct val="150000"/>
              </a:lnSpc>
              <a:spcBef>
                <a:spcPts val="0"/>
              </a:spcBef>
              <a:spcAft>
                <a:spcPts val="0"/>
              </a:spcAft>
              <a:buClr>
                <a:schemeClr val="dk1"/>
              </a:buClr>
              <a:buSzPts val="1200"/>
              <a:buFont typeface="Montserrat"/>
              <a:buAutoNum type="arabicPeriod"/>
            </a:pPr>
            <a:r>
              <a:rPr lang="pt-BR" sz="1200" b="1">
                <a:solidFill>
                  <a:schemeClr val="lt1"/>
                </a:solidFill>
                <a:highlight>
                  <a:srgbClr val="183EFF"/>
                </a:highlight>
                <a:latin typeface="Poppins"/>
                <a:ea typeface="Poppins"/>
                <a:cs typeface="Poppins"/>
                <a:sym typeface="Poppins"/>
              </a:rPr>
              <a:t>VIAGENS E DESLOCAMENTOS:</a:t>
            </a:r>
            <a:r>
              <a:rPr lang="pt-BR" sz="1200" b="1">
                <a:solidFill>
                  <a:schemeClr val="dk1"/>
                </a:solidFill>
                <a:latin typeface="Poppins"/>
                <a:ea typeface="Poppins"/>
                <a:cs typeface="Poppins"/>
                <a:sym typeface="Poppins"/>
              </a:rPr>
              <a:t> </a:t>
            </a:r>
            <a:r>
              <a:rPr lang="pt-BR" sz="1200">
                <a:solidFill>
                  <a:schemeClr val="dk1"/>
                </a:solidFill>
                <a:latin typeface="Poppins"/>
                <a:ea typeface="Poppins"/>
                <a:cs typeface="Poppins"/>
                <a:sym typeface="Poppins"/>
              </a:rPr>
              <a:t>passagens, combustível, diárias, transporte interno ligado às atividades;</a:t>
            </a:r>
            <a:endParaRPr sz="1200">
              <a:solidFill>
                <a:schemeClr val="dk1"/>
              </a:solidFill>
              <a:latin typeface="Poppins"/>
              <a:ea typeface="Poppins"/>
              <a:cs typeface="Poppins"/>
              <a:sym typeface="Poppins"/>
            </a:endParaRPr>
          </a:p>
          <a:p>
            <a:pPr marL="457200" lvl="0" indent="-304800" algn="just" rtl="0">
              <a:lnSpc>
                <a:spcPct val="150000"/>
              </a:lnSpc>
              <a:spcBef>
                <a:spcPts val="0"/>
              </a:spcBef>
              <a:spcAft>
                <a:spcPts val="0"/>
              </a:spcAft>
              <a:buClr>
                <a:schemeClr val="dk1"/>
              </a:buClr>
              <a:buSzPts val="1200"/>
              <a:buFont typeface="Montserrat"/>
              <a:buAutoNum type="arabicPeriod"/>
            </a:pPr>
            <a:r>
              <a:rPr lang="pt-BR" sz="1200" b="1">
                <a:solidFill>
                  <a:schemeClr val="lt1"/>
                </a:solidFill>
                <a:highlight>
                  <a:srgbClr val="183EFF"/>
                </a:highlight>
                <a:latin typeface="Poppins"/>
                <a:ea typeface="Poppins"/>
                <a:cs typeface="Poppins"/>
                <a:sym typeface="Poppins"/>
              </a:rPr>
              <a:t>DESPESAS ADMINISTRATIVAS:</a:t>
            </a:r>
            <a:r>
              <a:rPr lang="pt-BR" sz="1200">
                <a:solidFill>
                  <a:schemeClr val="dk1"/>
                </a:solidFill>
                <a:latin typeface="Poppins"/>
                <a:ea typeface="Poppins"/>
                <a:cs typeface="Poppins"/>
                <a:sym typeface="Poppins"/>
              </a:rPr>
              <a:t> itens de escritório, internet, materiais de consumo, pequenas compras essenciais ao funcionamento.</a:t>
            </a:r>
            <a:endParaRPr sz="1200">
              <a:solidFill>
                <a:schemeClr val="dk1"/>
              </a:solidFill>
              <a:latin typeface="Poppins"/>
              <a:ea typeface="Poppins"/>
              <a:cs typeface="Poppins"/>
              <a:sym typeface="Poppins"/>
            </a:endParaRPr>
          </a:p>
          <a:p>
            <a:pPr marL="90000" lvl="0" indent="0" algn="just" rtl="0">
              <a:lnSpc>
                <a:spcPct val="115000"/>
              </a:lnSpc>
              <a:spcBef>
                <a:spcPts val="0"/>
              </a:spcBef>
              <a:spcAft>
                <a:spcPts val="0"/>
              </a:spcAft>
              <a:buNone/>
            </a:pPr>
            <a:endParaRPr sz="700">
              <a:solidFill>
                <a:schemeClr val="dk1"/>
              </a:solidFill>
              <a:latin typeface="Poppins"/>
              <a:ea typeface="Poppins"/>
              <a:cs typeface="Poppins"/>
              <a:sym typeface="Poppins"/>
            </a:endParaRPr>
          </a:p>
          <a:p>
            <a:pPr marL="90000" lvl="0" indent="0" algn="just" rtl="0">
              <a:lnSpc>
                <a:spcPct val="115000"/>
              </a:lnSpc>
              <a:spcBef>
                <a:spcPts val="0"/>
              </a:spcBef>
              <a:spcAft>
                <a:spcPts val="0"/>
              </a:spcAft>
              <a:buNone/>
            </a:pPr>
            <a:r>
              <a:rPr lang="pt-BR" sz="1300" b="1">
                <a:solidFill>
                  <a:schemeClr val="dk1"/>
                </a:solidFill>
                <a:latin typeface="Poppins"/>
                <a:ea typeface="Poppins"/>
                <a:cs typeface="Poppins"/>
                <a:sym typeface="Poppins"/>
              </a:rPr>
              <a:t>deixamos também espaços em branco para que cada grupo inclua outras categorias que façam sentido para o seu projeto</a:t>
            </a:r>
            <a:r>
              <a:rPr lang="pt-BR" sz="1300">
                <a:solidFill>
                  <a:schemeClr val="dk1"/>
                </a:solidFill>
                <a:latin typeface="Poppins"/>
                <a:ea typeface="Poppins"/>
                <a:cs typeface="Poppins"/>
                <a:sym typeface="Poppins"/>
              </a:rPr>
              <a:t>.</a:t>
            </a:r>
            <a:endParaRPr sz="1300">
              <a:solidFill>
                <a:schemeClr val="dk1"/>
              </a:solidFill>
              <a:latin typeface="Poppins"/>
              <a:ea typeface="Poppins"/>
              <a:cs typeface="Poppins"/>
              <a:sym typeface="Poppins"/>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81"/>
        <p:cNvGrpSpPr/>
        <p:nvPr/>
      </p:nvGrpSpPr>
      <p:grpSpPr>
        <a:xfrm>
          <a:off x="0" y="0"/>
          <a:ext cx="0" cy="0"/>
          <a:chOff x="0" y="0"/>
          <a:chExt cx="0" cy="0"/>
        </a:xfrm>
      </p:grpSpPr>
      <p:pic>
        <p:nvPicPr>
          <p:cNvPr id="1082" name="Google Shape;1082;p152"/>
          <p:cNvPicPr preferRelativeResize="0"/>
          <p:nvPr/>
        </p:nvPicPr>
        <p:blipFill>
          <a:blip r:embed="rId3">
            <a:alphaModFix/>
          </a:blip>
          <a:stretch>
            <a:fillRect/>
          </a:stretch>
        </p:blipFill>
        <p:spPr>
          <a:xfrm>
            <a:off x="670975" y="1200150"/>
            <a:ext cx="7998876" cy="2537675"/>
          </a:xfrm>
          <a:prstGeom prst="rect">
            <a:avLst/>
          </a:prstGeom>
          <a:noFill/>
          <a:ln>
            <a:noFill/>
          </a:ln>
        </p:spPr>
      </p:pic>
      <p:sp>
        <p:nvSpPr>
          <p:cNvPr id="1083" name="Google Shape;1083;p152"/>
          <p:cNvSpPr/>
          <p:nvPr/>
        </p:nvSpPr>
        <p:spPr>
          <a:xfrm>
            <a:off x="2584475" y="2650075"/>
            <a:ext cx="6254700" cy="1195800"/>
          </a:xfrm>
          <a:prstGeom prst="roundRect">
            <a:avLst>
              <a:gd name="adj" fmla="val 16667"/>
            </a:avLst>
          </a:prstGeom>
          <a:noFill/>
          <a:ln w="19050" cap="flat" cmpd="sng">
            <a:solidFill>
              <a:srgbClr val="183E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1087"/>
        <p:cNvGrpSpPr/>
        <p:nvPr/>
      </p:nvGrpSpPr>
      <p:grpSpPr>
        <a:xfrm>
          <a:off x="0" y="0"/>
          <a:ext cx="0" cy="0"/>
          <a:chOff x="0" y="0"/>
          <a:chExt cx="0" cy="0"/>
        </a:xfrm>
      </p:grpSpPr>
      <p:sp>
        <p:nvSpPr>
          <p:cNvPr id="1088" name="Google Shape;1088;p153"/>
          <p:cNvSpPr txBox="1"/>
          <p:nvPr/>
        </p:nvSpPr>
        <p:spPr>
          <a:xfrm>
            <a:off x="2921424" y="4092450"/>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7 minutos</a:t>
            </a:r>
            <a:endParaRPr sz="2800">
              <a:solidFill>
                <a:schemeClr val="lt1"/>
              </a:solidFill>
              <a:latin typeface="Poppins ExtraBold"/>
              <a:ea typeface="Poppins ExtraBold"/>
              <a:cs typeface="Poppins ExtraBold"/>
              <a:sym typeface="Poppins ExtraBold"/>
            </a:endParaRPr>
          </a:p>
        </p:txBody>
      </p:sp>
      <p:sp>
        <p:nvSpPr>
          <p:cNvPr id="1089" name="Google Shape;1089;p153"/>
          <p:cNvSpPr txBox="1"/>
          <p:nvPr/>
        </p:nvSpPr>
        <p:spPr>
          <a:xfrm>
            <a:off x="57932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a:solidFill>
                  <a:schemeClr val="lt1"/>
                </a:solidFill>
                <a:latin typeface="Space Mono"/>
                <a:ea typeface="Space Mono"/>
                <a:cs typeface="Space Mono"/>
                <a:sym typeface="Space Mono"/>
              </a:rPr>
              <a:t>orçamento</a:t>
            </a:r>
            <a:endParaRPr sz="3600" b="1">
              <a:solidFill>
                <a:schemeClr val="lt1"/>
              </a:solidFill>
              <a:latin typeface="Space Mono"/>
              <a:ea typeface="Space Mono"/>
              <a:cs typeface="Space Mono"/>
              <a:sym typeface="Space Mono"/>
            </a:endParaRPr>
          </a:p>
        </p:txBody>
      </p:sp>
      <p:sp>
        <p:nvSpPr>
          <p:cNvPr id="1090" name="Google Shape;1090;p153"/>
          <p:cNvSpPr txBox="1"/>
          <p:nvPr/>
        </p:nvSpPr>
        <p:spPr>
          <a:xfrm>
            <a:off x="3195950" y="1633925"/>
            <a:ext cx="24264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1094"/>
        <p:cNvGrpSpPr/>
        <p:nvPr/>
      </p:nvGrpSpPr>
      <p:grpSpPr>
        <a:xfrm>
          <a:off x="0" y="0"/>
          <a:ext cx="0" cy="0"/>
          <a:chOff x="0" y="0"/>
          <a:chExt cx="0" cy="0"/>
        </a:xfrm>
      </p:grpSpPr>
      <p:sp>
        <p:nvSpPr>
          <p:cNvPr id="1095" name="Google Shape;1095;p154"/>
          <p:cNvSpPr txBox="1"/>
          <p:nvPr/>
        </p:nvSpPr>
        <p:spPr>
          <a:xfrm>
            <a:off x="710675" y="1786800"/>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a:solidFill>
                  <a:schemeClr val="lt1"/>
                </a:solidFill>
                <a:latin typeface="Space Mono"/>
                <a:ea typeface="Space Mono"/>
                <a:cs typeface="Space Mono"/>
                <a:sym typeface="Space Mono"/>
              </a:rPr>
              <a:t>vale a pena trabalhar em</a:t>
            </a:r>
            <a:endParaRPr sz="3600" b="1">
              <a:solidFill>
                <a:schemeClr val="lt1"/>
              </a:solidFill>
              <a:latin typeface="Space Mono"/>
              <a:ea typeface="Space Mono"/>
              <a:cs typeface="Space Mono"/>
              <a:sym typeface="Space Mono"/>
            </a:endParaRPr>
          </a:p>
          <a:p>
            <a:pPr marL="0" lvl="0" indent="0" algn="ctr" rtl="0">
              <a:spcBef>
                <a:spcPts val="0"/>
              </a:spcBef>
              <a:spcAft>
                <a:spcPts val="0"/>
              </a:spcAft>
              <a:buNone/>
            </a:pPr>
            <a:r>
              <a:rPr lang="pt-BR" sz="6000" b="1">
                <a:solidFill>
                  <a:schemeClr val="lt1"/>
                </a:solidFill>
                <a:latin typeface="Space Mono"/>
                <a:ea typeface="Space Mono"/>
                <a:cs typeface="Space Mono"/>
                <a:sym typeface="Space Mono"/>
              </a:rPr>
              <a:t>diferenciais</a:t>
            </a:r>
            <a:endParaRPr sz="6000" b="1">
              <a:solidFill>
                <a:schemeClr val="lt1"/>
              </a:solidFill>
              <a:latin typeface="Space Mono"/>
              <a:ea typeface="Space Mono"/>
              <a:cs typeface="Space Mono"/>
              <a:sym typeface="Space Mono"/>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99"/>
        <p:cNvGrpSpPr/>
        <p:nvPr/>
      </p:nvGrpSpPr>
      <p:grpSpPr>
        <a:xfrm>
          <a:off x="0" y="0"/>
          <a:ext cx="0" cy="0"/>
          <a:chOff x="0" y="0"/>
          <a:chExt cx="0" cy="0"/>
        </a:xfrm>
      </p:grpSpPr>
      <p:graphicFrame>
        <p:nvGraphicFramePr>
          <p:cNvPr id="1100" name="Google Shape;1100;p155"/>
          <p:cNvGraphicFramePr/>
          <p:nvPr/>
        </p:nvGraphicFramePr>
        <p:xfrm>
          <a:off x="152400" y="152400"/>
          <a:ext cx="8794950" cy="4691250"/>
        </p:xfrm>
        <a:graphic>
          <a:graphicData uri="http://schemas.openxmlformats.org/drawingml/2006/table">
            <a:tbl>
              <a:tblPr>
                <a:noFill/>
                <a:tableStyleId>{265EB3F6-F1FA-431E-A258-CBAF4B3FE82B}</a:tableStyleId>
              </a:tblPr>
              <a:tblGrid>
                <a:gridCol w="1688275">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2461750">
                  <a:extLst>
                    <a:ext uri="{9D8B030D-6E8A-4147-A177-3AD203B41FA5}">
                      <a16:colId xmlns:a16="http://schemas.microsoft.com/office/drawing/2014/main" val="20002"/>
                    </a:ext>
                  </a:extLst>
                </a:gridCol>
                <a:gridCol w="2587450">
                  <a:extLst>
                    <a:ext uri="{9D8B030D-6E8A-4147-A177-3AD203B41FA5}">
                      <a16:colId xmlns:a16="http://schemas.microsoft.com/office/drawing/2014/main" val="20003"/>
                    </a:ext>
                  </a:extLst>
                </a:gridCol>
                <a:gridCol w="257150">
                  <a:extLst>
                    <a:ext uri="{9D8B030D-6E8A-4147-A177-3AD203B41FA5}">
                      <a16:colId xmlns:a16="http://schemas.microsoft.com/office/drawing/2014/main" val="20004"/>
                    </a:ext>
                  </a:extLst>
                </a:gridCol>
                <a:gridCol w="1417475">
                  <a:extLst>
                    <a:ext uri="{9D8B030D-6E8A-4147-A177-3AD203B41FA5}">
                      <a16:colId xmlns:a16="http://schemas.microsoft.com/office/drawing/2014/main" val="20005"/>
                    </a:ext>
                  </a:extLst>
                </a:gridCol>
              </a:tblGrid>
              <a:tr h="210675">
                <a:tc gridSpan="2">
                  <a:txBody>
                    <a:bodyPr/>
                    <a:lstStyle/>
                    <a:p>
                      <a:pPr marL="0" lvl="0" indent="0" algn="ctr" rtl="0">
                        <a:lnSpc>
                          <a:spcPct val="115000"/>
                        </a:lnSpc>
                        <a:spcBef>
                          <a:spcPts val="0"/>
                        </a:spcBef>
                        <a:spcAft>
                          <a:spcPts val="0"/>
                        </a:spcAft>
                        <a:buNone/>
                      </a:pPr>
                      <a:r>
                        <a:rPr lang="pt-BR" sz="800" b="1">
                          <a:solidFill>
                            <a:srgbClr val="FFFFFF"/>
                          </a:solidFill>
                        </a:rPr>
                        <a:t>Diretrizes e objetivos do edital</a:t>
                      </a:r>
                      <a:endParaRPr sz="800" b="1">
                        <a:solidFill>
                          <a:srgbClr val="FFFFFF"/>
                        </a:solidFill>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000000"/>
                    </a:solidFill>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b="1">
                          <a:solidFill>
                            <a:srgbClr val="FFFFFF"/>
                          </a:solidFill>
                        </a:rPr>
                        <a:t>Como o projeto cumpre essa diretriz e/ou objetivo</a:t>
                      </a:r>
                      <a:endParaRPr sz="800" b="1">
                        <a:solidFill>
                          <a:srgbClr val="FFFFFF"/>
                        </a:solidFill>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000000"/>
                    </a:solidFill>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b="1">
                          <a:solidFill>
                            <a:srgbClr val="FFFFFF"/>
                          </a:solidFill>
                        </a:rPr>
                        <a:t>Evidência no projeto (página)</a:t>
                      </a:r>
                      <a:endParaRPr sz="800" b="1">
                        <a:solidFill>
                          <a:srgbClr val="FFFFFF"/>
                        </a:solidFill>
                      </a:endParaRPr>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solidFill>
                      <a:srgbClr val="000000"/>
                    </a:solidFill>
                  </a:tcPr>
                </a:tc>
                <a:tc hMerge="1">
                  <a:txBody>
                    <a:bodyPr/>
                    <a:lstStyle/>
                    <a:p>
                      <a:endParaRPr lang="pt-BR"/>
                    </a:p>
                  </a:txBody>
                  <a:tcPr/>
                </a:tc>
                <a:extLst>
                  <a:ext uri="{0D108BD9-81ED-4DB2-BD59-A6C34878D82A}">
                    <a16:rowId xmlns:a16="http://schemas.microsoft.com/office/drawing/2014/main" val="10000"/>
                  </a:ext>
                </a:extLst>
              </a:tr>
              <a:tr h="621475">
                <a:tc gridSpan="2">
                  <a:txBody>
                    <a:bodyPr/>
                    <a:lstStyle/>
                    <a:p>
                      <a:pPr marL="0" lvl="0" indent="0" algn="ctr" rtl="0">
                        <a:lnSpc>
                          <a:spcPct val="115000"/>
                        </a:lnSpc>
                        <a:spcBef>
                          <a:spcPts val="0"/>
                        </a:spcBef>
                        <a:spcAft>
                          <a:spcPts val="0"/>
                        </a:spcAft>
                        <a:buNone/>
                      </a:pPr>
                      <a:r>
                        <a:rPr lang="pt-BR" sz="800"/>
                        <a:t>Temáticas do projeto </a:t>
                      </a:r>
                      <a:r>
                        <a:rPr lang="pt-BR" sz="800" b="1"/>
                        <a:t>[exemplo]</a:t>
                      </a:r>
                      <a:endParaRPr sz="800" b="1"/>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O projeto atua em duas das temáticas previstas no edital: Educação Popular e Formação Cidadã, ao ofertar alfabetização comunitária para jovens e adultos; e Saúde Comunitária e Bem-Estar, ao implementar rodas de cuidado e práticas integrativas em saúde mental.</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pp. 3–4 (Descrição do projeto); p. 6 (Metodologia)</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extLst>
                  <a:ext uri="{0D108BD9-81ED-4DB2-BD59-A6C34878D82A}">
                    <a16:rowId xmlns:a16="http://schemas.microsoft.com/office/drawing/2014/main" val="10001"/>
                  </a:ext>
                </a:extLst>
              </a:tr>
              <a:tr h="751725">
                <a:tc gridSpan="2">
                  <a:txBody>
                    <a:bodyPr/>
                    <a:lstStyle/>
                    <a:p>
                      <a:pPr marL="0" lvl="0" indent="0" algn="ctr" rtl="0">
                        <a:lnSpc>
                          <a:spcPct val="115000"/>
                        </a:lnSpc>
                        <a:spcBef>
                          <a:spcPts val="0"/>
                        </a:spcBef>
                        <a:spcAft>
                          <a:spcPts val="0"/>
                        </a:spcAft>
                        <a:buNone/>
                      </a:pPr>
                      <a:r>
                        <a:rPr lang="pt-BR" sz="800"/>
                        <a:t>Alinhamento aos objetivos do edital </a:t>
                      </a:r>
                      <a:r>
                        <a:rPr lang="pt-BR" sz="800" b="1"/>
                        <a:t>[exemplo]</a:t>
                      </a:r>
                      <a:endParaRPr sz="800" b="1"/>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A proposta fortalece capacidades socioestatais ao trabalhar em parceria com a UBS local; promove inclusão social ao atuar com jovens e adultos em vulnerabilidade; contribui para o desenvolvimento social integral articulando educação, saúde e cultura; e trabalha de forma orientada a resultados, com metas claras de alfabetização e indicadores de bem-estar psicológico.</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p. 2 (Objetivos e justificativa); pp. 7–8 (Resultados esperados)</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extLst>
                  <a:ext uri="{0D108BD9-81ED-4DB2-BD59-A6C34878D82A}">
                    <a16:rowId xmlns:a16="http://schemas.microsoft.com/office/drawing/2014/main" val="10002"/>
                  </a:ext>
                </a:extLst>
              </a:tr>
              <a:tr h="621475">
                <a:tc gridSpan="2">
                  <a:txBody>
                    <a:bodyPr/>
                    <a:lstStyle/>
                    <a:p>
                      <a:pPr marL="0" lvl="0" indent="0" algn="ctr" rtl="0">
                        <a:lnSpc>
                          <a:spcPct val="115000"/>
                        </a:lnSpc>
                        <a:spcBef>
                          <a:spcPts val="0"/>
                        </a:spcBef>
                        <a:spcAft>
                          <a:spcPts val="0"/>
                        </a:spcAft>
                        <a:buNone/>
                      </a:pPr>
                      <a:r>
                        <a:rPr lang="pt-BR" sz="800"/>
                        <a:t>Território </a:t>
                      </a:r>
                      <a:r>
                        <a:rPr lang="pt-BR" sz="800" b="1"/>
                        <a:t>[exemplo]</a:t>
                      </a:r>
                      <a:endParaRPr sz="800" b="1"/>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O projeto foi construído a partir de diagnóstico do Bairro XXXX, marcado por baixa escolaridade, precariedade em saúde mental e pouca oferta de políticas públicas. O desenho das ações responde diretamente às necessidades identificadas e aproveita potências locais como escolas comunitárias e grupos de mães.</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pp. 4–5 (Diagnóstico territorial)</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extLst>
                  <a:ext uri="{0D108BD9-81ED-4DB2-BD59-A6C34878D82A}">
                    <a16:rowId xmlns:a16="http://schemas.microsoft.com/office/drawing/2014/main" val="10003"/>
                  </a:ext>
                </a:extLst>
              </a:tr>
              <a:tr h="621475">
                <a:tc gridSpan="2">
                  <a:txBody>
                    <a:bodyPr/>
                    <a:lstStyle/>
                    <a:p>
                      <a:pPr marL="0" lvl="0" indent="0" algn="ctr" rtl="0">
                        <a:lnSpc>
                          <a:spcPct val="115000"/>
                        </a:lnSpc>
                        <a:spcBef>
                          <a:spcPts val="0"/>
                        </a:spcBef>
                        <a:spcAft>
                          <a:spcPts val="0"/>
                        </a:spcAft>
                        <a:buNone/>
                      </a:pPr>
                      <a:r>
                        <a:rPr lang="pt-BR" sz="800"/>
                        <a:t>Viabilidade técnica e financeira </a:t>
                      </a:r>
                      <a:r>
                        <a:rPr lang="pt-BR" sz="800" b="1"/>
                        <a:t>[exemplo]</a:t>
                      </a:r>
                      <a:endParaRPr sz="800" b="1"/>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O plano de execução apresenta etapas claras, equipe qualificada (educadores populares e terapeuta comunitária), cronograma factível em 12 meses e orçamento detalhado conforme categorias do edital, com 48% destinado a RH. As parcerias locais reduzem custos e fortalecem a viabilidade das ações.</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pp. 10–13 (Cronograma e orçamento); p. 9 (Equipe técnica)</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extLst>
                  <a:ext uri="{0D108BD9-81ED-4DB2-BD59-A6C34878D82A}">
                    <a16:rowId xmlns:a16="http://schemas.microsoft.com/office/drawing/2014/main" val="10004"/>
                  </a:ext>
                </a:extLst>
              </a:tr>
              <a:tr h="621475">
                <a:tc gridSpan="2">
                  <a:txBody>
                    <a:bodyPr/>
                    <a:lstStyle/>
                    <a:p>
                      <a:pPr marL="0" lvl="0" indent="0" algn="ctr" rtl="0">
                        <a:lnSpc>
                          <a:spcPct val="115000"/>
                        </a:lnSpc>
                        <a:spcBef>
                          <a:spcPts val="0"/>
                        </a:spcBef>
                        <a:spcAft>
                          <a:spcPts val="0"/>
                        </a:spcAft>
                        <a:buNone/>
                      </a:pPr>
                      <a:r>
                        <a:rPr lang="pt-BR" sz="800"/>
                        <a:t>Envolvimento de públicos beneficiados pelo projeto</a:t>
                      </a:r>
                      <a:r>
                        <a:rPr lang="pt-BR" sz="800" b="1"/>
                        <a:t> [exemplo]</a:t>
                      </a:r>
                      <a:endParaRPr sz="800" b="1"/>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Jovens e adultos do próprio território participam como educandos, monitores comunitários e facilitadores de atividades. Mulheres do bairro XXXX integram a coordenação comunitária do projeto. A construção das atividades ocorreu com consulta prévia a lideranças locais.</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p. 3 (Públicos prioritários); p. 9 (Equipe e funções)</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extLst>
                  <a:ext uri="{0D108BD9-81ED-4DB2-BD59-A6C34878D82A}">
                    <a16:rowId xmlns:a16="http://schemas.microsoft.com/office/drawing/2014/main" val="10005"/>
                  </a:ext>
                </a:extLst>
              </a:tr>
              <a:tr h="621475">
                <a:tc gridSpan="2">
                  <a:txBody>
                    <a:bodyPr/>
                    <a:lstStyle/>
                    <a:p>
                      <a:pPr marL="0" lvl="0" indent="0" algn="ctr" rtl="0">
                        <a:lnSpc>
                          <a:spcPct val="115000"/>
                        </a:lnSpc>
                        <a:spcBef>
                          <a:spcPts val="0"/>
                        </a:spcBef>
                        <a:spcAft>
                          <a:spcPts val="0"/>
                        </a:spcAft>
                        <a:buNone/>
                      </a:pPr>
                      <a:r>
                        <a:rPr lang="pt-BR" sz="800"/>
                        <a:t>Potencial de impacto socioeconômico e ambiental </a:t>
                      </a:r>
                      <a:r>
                        <a:rPr lang="pt-BR" sz="800" b="1"/>
                        <a:t>[exemplo]</a:t>
                      </a:r>
                      <a:endParaRPr sz="800" b="1"/>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O projeto melhora indicadores sociais ao elevar níveis de alfabetização e ampliar acesso ao cuidado em saúde mental; reduz vulnerabilidades ao fortalecer redes de apoio; e promove práticas de bem-estar sustentável como hortas de plantas medicinais.</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pp. 7–8 (Resultados e impactos esperados)</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extLst>
                  <a:ext uri="{0D108BD9-81ED-4DB2-BD59-A6C34878D82A}">
                    <a16:rowId xmlns:a16="http://schemas.microsoft.com/office/drawing/2014/main" val="10006"/>
                  </a:ext>
                </a:extLst>
              </a:tr>
              <a:tr h="621475">
                <a:tc gridSpan="2">
                  <a:txBody>
                    <a:bodyPr/>
                    <a:lstStyle/>
                    <a:p>
                      <a:pPr marL="0" lvl="0" indent="0" algn="ctr" rtl="0">
                        <a:lnSpc>
                          <a:spcPct val="115000"/>
                        </a:lnSpc>
                        <a:spcBef>
                          <a:spcPts val="0"/>
                        </a:spcBef>
                        <a:spcAft>
                          <a:spcPts val="0"/>
                        </a:spcAft>
                        <a:buNone/>
                      </a:pPr>
                      <a:r>
                        <a:rPr lang="pt-BR" sz="800"/>
                        <a:t>Fomento às capacidades socioestatais e inovação </a:t>
                      </a:r>
                      <a:r>
                        <a:rPr lang="pt-BR" sz="800" b="1"/>
                        <a:t>[exemplo]</a:t>
                      </a:r>
                      <a:endParaRPr sz="800" b="1"/>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A proposta fortalece a ação estatal ao complementar políticas públicas de educação e saúde de forma cooperada, desenvolvendo instrumentos comunitários de monitoramento e inclusão ativa dos moradores. Inova ao integrar alfabetização e cuidado em saúde mental em um único percurso formativo.</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tc gridSpan="2">
                  <a:txBody>
                    <a:bodyPr/>
                    <a:lstStyle/>
                    <a:p>
                      <a:pPr marL="0" lvl="0" indent="0" algn="ctr" rtl="0">
                        <a:lnSpc>
                          <a:spcPct val="115000"/>
                        </a:lnSpc>
                        <a:spcBef>
                          <a:spcPts val="0"/>
                        </a:spcBef>
                        <a:spcAft>
                          <a:spcPts val="0"/>
                        </a:spcAft>
                        <a:buNone/>
                      </a:pPr>
                      <a:r>
                        <a:rPr lang="pt-BR" sz="800"/>
                        <a:t>p. 2 (Objetivos); p. 6 (Metodologia)</a:t>
                      </a:r>
                      <a:endParaRPr sz="800"/>
                    </a:p>
                  </a:txBody>
                  <a:tcPr marL="28575" marR="28575" marT="19050" marB="19050" anchor="ctr">
                    <a:lnL w="8650" cap="flat" cmpd="sng">
                      <a:solidFill>
                        <a:srgbClr val="CCCCCC"/>
                      </a:solidFill>
                      <a:prstDash val="solid"/>
                      <a:round/>
                      <a:headEnd type="none" w="sm" len="sm"/>
                      <a:tailEnd type="none" w="sm" len="sm"/>
                    </a:lnL>
                    <a:lnR w="8650" cap="flat" cmpd="sng">
                      <a:solidFill>
                        <a:srgbClr val="CCCCCC"/>
                      </a:solidFill>
                      <a:prstDash val="solid"/>
                      <a:round/>
                      <a:headEnd type="none" w="sm" len="sm"/>
                      <a:tailEnd type="none" w="sm" len="sm"/>
                    </a:lnR>
                    <a:lnT w="8650" cap="flat" cmpd="sng">
                      <a:solidFill>
                        <a:srgbClr val="CCCCCC"/>
                      </a:solidFill>
                      <a:prstDash val="solid"/>
                      <a:round/>
                      <a:headEnd type="none" w="sm" len="sm"/>
                      <a:tailEnd type="none" w="sm" len="sm"/>
                    </a:lnT>
                    <a:lnB w="8650" cap="flat" cmpd="sng">
                      <a:solidFill>
                        <a:srgbClr val="CCCCCC"/>
                      </a:solidFill>
                      <a:prstDash val="solid"/>
                      <a:round/>
                      <a:headEnd type="none" w="sm" len="sm"/>
                      <a:tailEnd type="none" w="sm" len="sm"/>
                    </a:lnB>
                  </a:tcPr>
                </a:tc>
                <a:tc hMerge="1">
                  <a:txBody>
                    <a:bodyPr/>
                    <a:lstStyle/>
                    <a:p>
                      <a:endParaRPr lang="pt-B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0D000"/>
        </a:solidFill>
        <a:effectLst/>
      </p:bgPr>
    </p:bg>
    <p:spTree>
      <p:nvGrpSpPr>
        <p:cNvPr id="1" name="Shape 1104"/>
        <p:cNvGrpSpPr/>
        <p:nvPr/>
      </p:nvGrpSpPr>
      <p:grpSpPr>
        <a:xfrm>
          <a:off x="0" y="0"/>
          <a:ext cx="0" cy="0"/>
          <a:chOff x="0" y="0"/>
          <a:chExt cx="0" cy="0"/>
        </a:xfrm>
      </p:grpSpPr>
      <p:sp>
        <p:nvSpPr>
          <p:cNvPr id="1105" name="Google Shape;1105;p156"/>
          <p:cNvSpPr/>
          <p:nvPr/>
        </p:nvSpPr>
        <p:spPr>
          <a:xfrm>
            <a:off x="0" y="0"/>
            <a:ext cx="2335800" cy="51435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6" name="Google Shape;1106;p156"/>
          <p:cNvSpPr txBox="1"/>
          <p:nvPr/>
        </p:nvSpPr>
        <p:spPr>
          <a:xfrm>
            <a:off x="275925" y="2163213"/>
            <a:ext cx="16440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800" b="1">
                <a:solidFill>
                  <a:schemeClr val="lt1"/>
                </a:solidFill>
                <a:latin typeface="Space Grotesk"/>
                <a:ea typeface="Space Grotesk"/>
                <a:cs typeface="Space Grotesk"/>
                <a:sym typeface="Space Grotesk"/>
              </a:rPr>
              <a:t>1. </a:t>
            </a:r>
            <a:r>
              <a:rPr lang="pt-BR" sz="1300" b="1">
                <a:solidFill>
                  <a:schemeClr val="lt1"/>
                </a:solidFill>
                <a:latin typeface="Space Grotesk"/>
                <a:ea typeface="Space Grotesk"/>
                <a:cs typeface="Space Grotesk"/>
                <a:sym typeface="Space Grotesk"/>
              </a:rPr>
              <a:t>Alinhamento sobre projetos</a:t>
            </a:r>
            <a:endParaRPr sz="1300" b="1">
              <a:solidFill>
                <a:schemeClr val="lt1"/>
              </a:solidFill>
              <a:latin typeface="Space Grotesk"/>
              <a:ea typeface="Space Grotesk"/>
              <a:cs typeface="Space Grotesk"/>
              <a:sym typeface="Space Grotesk"/>
            </a:endParaRPr>
          </a:p>
        </p:txBody>
      </p:sp>
      <p:sp>
        <p:nvSpPr>
          <p:cNvPr id="1107" name="Google Shape;1107;p156"/>
          <p:cNvSpPr/>
          <p:nvPr/>
        </p:nvSpPr>
        <p:spPr>
          <a:xfrm>
            <a:off x="275275" y="401725"/>
            <a:ext cx="1689300" cy="4314600"/>
          </a:xfrm>
          <a:prstGeom prst="rect">
            <a:avLst/>
          </a:prstGeom>
          <a:noFill/>
          <a:ln w="28575" cap="flat" cmpd="sng">
            <a:solidFill>
              <a:srgbClr val="FFD400"/>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8" name="Google Shape;1108;p156"/>
          <p:cNvSpPr/>
          <p:nvPr/>
        </p:nvSpPr>
        <p:spPr>
          <a:xfrm>
            <a:off x="0" y="0"/>
            <a:ext cx="9144000" cy="5143500"/>
          </a:xfrm>
          <a:prstGeom prst="rect">
            <a:avLst/>
          </a:prstGeom>
          <a:solidFill>
            <a:srgbClr val="FFD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Poppins ExtraBold"/>
              <a:ea typeface="Poppins ExtraBold"/>
              <a:cs typeface="Poppins ExtraBold"/>
              <a:sym typeface="Poppins ExtraBold"/>
            </a:endParaRPr>
          </a:p>
        </p:txBody>
      </p:sp>
      <p:sp>
        <p:nvSpPr>
          <p:cNvPr id="1109" name="Google Shape;1109;p156"/>
          <p:cNvSpPr txBox="1"/>
          <p:nvPr/>
        </p:nvSpPr>
        <p:spPr>
          <a:xfrm>
            <a:off x="275925" y="1266025"/>
            <a:ext cx="4018200" cy="2586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4800" b="1">
                <a:solidFill>
                  <a:schemeClr val="dk1"/>
                </a:solidFill>
                <a:latin typeface="Poppins"/>
                <a:ea typeface="Poppins"/>
                <a:cs typeface="Poppins"/>
                <a:sym typeface="Poppins"/>
              </a:rPr>
              <a:t>4.</a:t>
            </a:r>
            <a:r>
              <a:rPr lang="pt-BR" sz="2400" b="1">
                <a:solidFill>
                  <a:schemeClr val="dk1"/>
                </a:solidFill>
                <a:latin typeface="Poppins"/>
                <a:ea typeface="Poppins"/>
                <a:cs typeface="Poppins"/>
                <a:sym typeface="Poppins"/>
              </a:rPr>
              <a:t> </a:t>
            </a:r>
            <a:endParaRPr sz="1600" b="1">
              <a:solidFill>
                <a:schemeClr val="dk1"/>
              </a:solidFill>
              <a:latin typeface="Poppins"/>
              <a:ea typeface="Poppins"/>
              <a:cs typeface="Poppins"/>
              <a:sym typeface="Poppins"/>
            </a:endParaRPr>
          </a:p>
          <a:p>
            <a:pPr marL="0" lvl="0" indent="0" algn="ctr" rtl="0">
              <a:spcBef>
                <a:spcPts val="0"/>
              </a:spcBef>
              <a:spcAft>
                <a:spcPts val="0"/>
              </a:spcAft>
              <a:buNone/>
            </a:pPr>
            <a:r>
              <a:rPr lang="pt-BR" sz="3600" b="1">
                <a:solidFill>
                  <a:schemeClr val="dk1"/>
                </a:solidFill>
                <a:latin typeface="Poppins"/>
                <a:ea typeface="Poppins"/>
                <a:cs typeface="Poppins"/>
                <a:sym typeface="Poppins"/>
              </a:rPr>
              <a:t>apresentação e defesa do projeto</a:t>
            </a:r>
            <a:endParaRPr sz="3600" b="1">
              <a:solidFill>
                <a:schemeClr val="dk1"/>
              </a:solidFill>
              <a:latin typeface="Poppins"/>
              <a:ea typeface="Poppins"/>
              <a:cs typeface="Poppins"/>
              <a:sym typeface="Poppins"/>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p157"/>
          <p:cNvSpPr/>
          <p:nvPr/>
        </p:nvSpPr>
        <p:spPr>
          <a:xfrm>
            <a:off x="2910475" y="0"/>
            <a:ext cx="6233400" cy="5143500"/>
          </a:xfrm>
          <a:prstGeom prst="rect">
            <a:avLst/>
          </a:prstGeom>
          <a:solidFill>
            <a:srgbClr val="FFD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91B0E"/>
              </a:solidFill>
            </a:endParaRPr>
          </a:p>
        </p:txBody>
      </p:sp>
      <p:sp>
        <p:nvSpPr>
          <p:cNvPr id="1115" name="Google Shape;1115;p157"/>
          <p:cNvSpPr/>
          <p:nvPr/>
        </p:nvSpPr>
        <p:spPr>
          <a:xfrm>
            <a:off x="-10025" y="10025"/>
            <a:ext cx="2920500" cy="5143500"/>
          </a:xfrm>
          <a:prstGeom prst="rect">
            <a:avLst/>
          </a:prstGeom>
          <a:solidFill>
            <a:srgbClr val="191B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157"/>
          <p:cNvSpPr txBox="1">
            <a:spLocks noGrp="1"/>
          </p:cNvSpPr>
          <p:nvPr>
            <p:ph type="title"/>
          </p:nvPr>
        </p:nvSpPr>
        <p:spPr>
          <a:xfrm>
            <a:off x="433775" y="1997550"/>
            <a:ext cx="1907400" cy="57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2600" b="1">
                <a:latin typeface="Space Mono"/>
                <a:ea typeface="Space Mono"/>
                <a:cs typeface="Space Mono"/>
                <a:sym typeface="Space Mono"/>
              </a:rPr>
              <a:t>etapa final</a:t>
            </a:r>
            <a:endParaRPr sz="2600" b="1">
              <a:latin typeface="Space Mono"/>
              <a:ea typeface="Space Mono"/>
              <a:cs typeface="Space Mono"/>
              <a:sym typeface="Space Mono"/>
            </a:endParaRPr>
          </a:p>
        </p:txBody>
      </p:sp>
      <p:sp>
        <p:nvSpPr>
          <p:cNvPr id="1117" name="Google Shape;1117;p157"/>
          <p:cNvSpPr/>
          <p:nvPr/>
        </p:nvSpPr>
        <p:spPr>
          <a:xfrm>
            <a:off x="2668706" y="1643709"/>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b="1">
                <a:solidFill>
                  <a:srgbClr val="191B0E"/>
                </a:solidFill>
                <a:latin typeface="Space Grotesk"/>
                <a:ea typeface="Space Grotesk"/>
                <a:cs typeface="Space Grotesk"/>
                <a:sym typeface="Space Grotesk"/>
              </a:rPr>
              <a:t>2</a:t>
            </a:r>
            <a:endParaRPr sz="1100" b="1">
              <a:solidFill>
                <a:srgbClr val="191B0E"/>
              </a:solidFill>
              <a:latin typeface="Space Grotesk"/>
              <a:ea typeface="Space Grotesk"/>
              <a:cs typeface="Space Grotesk"/>
              <a:sym typeface="Space Grotesk"/>
            </a:endParaRPr>
          </a:p>
        </p:txBody>
      </p:sp>
      <p:sp>
        <p:nvSpPr>
          <p:cNvPr id="1118" name="Google Shape;1118;p157"/>
          <p:cNvSpPr/>
          <p:nvPr/>
        </p:nvSpPr>
        <p:spPr>
          <a:xfrm>
            <a:off x="2668706" y="2439891"/>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b="1">
                <a:solidFill>
                  <a:srgbClr val="191B0E"/>
                </a:solidFill>
                <a:latin typeface="Space Grotesk"/>
                <a:ea typeface="Space Grotesk"/>
                <a:cs typeface="Space Grotesk"/>
                <a:sym typeface="Space Grotesk"/>
              </a:rPr>
              <a:t>3</a:t>
            </a:r>
            <a:endParaRPr sz="1100" b="1">
              <a:solidFill>
                <a:srgbClr val="191B0E"/>
              </a:solidFill>
              <a:latin typeface="Space Grotesk"/>
              <a:ea typeface="Space Grotesk"/>
              <a:cs typeface="Space Grotesk"/>
              <a:sym typeface="Space Grotesk"/>
            </a:endParaRPr>
          </a:p>
        </p:txBody>
      </p:sp>
      <p:sp>
        <p:nvSpPr>
          <p:cNvPr id="1119" name="Google Shape;1119;p157"/>
          <p:cNvSpPr txBox="1"/>
          <p:nvPr/>
        </p:nvSpPr>
        <p:spPr>
          <a:xfrm>
            <a:off x="3141908" y="4135767"/>
            <a:ext cx="5583600" cy="442500"/>
          </a:xfrm>
          <a:prstGeom prst="rect">
            <a:avLst/>
          </a:prstGeom>
          <a:noFill/>
          <a:ln>
            <a:noFill/>
          </a:ln>
        </p:spPr>
        <p:txBody>
          <a:bodyPr spcFirstLastPara="1" wrap="square" lIns="68575" tIns="68575" rIns="68575" bIns="68575" anchor="ctr" anchorCtr="0">
            <a:noAutofit/>
          </a:bodyPr>
          <a:lstStyle/>
          <a:p>
            <a:pPr marL="0" lvl="0" indent="0" algn="l" rtl="0">
              <a:lnSpc>
                <a:spcPct val="115000"/>
              </a:lnSpc>
              <a:spcBef>
                <a:spcPts val="0"/>
              </a:spcBef>
              <a:spcAft>
                <a:spcPts val="0"/>
              </a:spcAft>
              <a:buNone/>
            </a:pPr>
            <a:r>
              <a:rPr lang="pt-BR" sz="1500" b="1">
                <a:solidFill>
                  <a:srgbClr val="191B0E"/>
                </a:solidFill>
                <a:latin typeface="Space Grotesk"/>
                <a:ea typeface="Space Grotesk"/>
                <a:cs typeface="Space Grotesk"/>
                <a:sym typeface="Space Grotesk"/>
              </a:rPr>
              <a:t>A apresentação ocorrerá sem interrupções.</a:t>
            </a:r>
            <a:r>
              <a:rPr lang="pt-BR" sz="1500">
                <a:solidFill>
                  <a:srgbClr val="191B0E"/>
                </a:solidFill>
                <a:latin typeface="Space Grotesk"/>
                <a:ea typeface="Space Grotesk"/>
                <a:cs typeface="Space Grotesk"/>
                <a:sym typeface="Space Grotesk"/>
              </a:rPr>
              <a:t> Ao final, teremos alguns minutos para comentários.</a:t>
            </a:r>
            <a:endParaRPr sz="1500">
              <a:solidFill>
                <a:srgbClr val="191B0E"/>
              </a:solidFill>
              <a:latin typeface="Space Grotesk"/>
              <a:ea typeface="Space Grotesk"/>
              <a:cs typeface="Space Grotesk"/>
              <a:sym typeface="Space Grotesk"/>
            </a:endParaRPr>
          </a:p>
        </p:txBody>
      </p:sp>
      <p:sp>
        <p:nvSpPr>
          <p:cNvPr id="1120" name="Google Shape;1120;p157"/>
          <p:cNvSpPr/>
          <p:nvPr/>
        </p:nvSpPr>
        <p:spPr>
          <a:xfrm>
            <a:off x="2668706" y="4074261"/>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b="1">
                <a:solidFill>
                  <a:srgbClr val="191B0E"/>
                </a:solidFill>
                <a:latin typeface="Space Grotesk"/>
                <a:ea typeface="Space Grotesk"/>
                <a:cs typeface="Space Grotesk"/>
                <a:sym typeface="Space Grotesk"/>
              </a:rPr>
              <a:t>5</a:t>
            </a:r>
            <a:endParaRPr sz="1100" b="1">
              <a:solidFill>
                <a:srgbClr val="191B0E"/>
              </a:solidFill>
              <a:latin typeface="Space Grotesk"/>
              <a:ea typeface="Space Grotesk"/>
              <a:cs typeface="Space Grotesk"/>
              <a:sym typeface="Space Grotesk"/>
            </a:endParaRPr>
          </a:p>
        </p:txBody>
      </p:sp>
      <p:sp>
        <p:nvSpPr>
          <p:cNvPr id="1121" name="Google Shape;1121;p157"/>
          <p:cNvSpPr/>
          <p:nvPr/>
        </p:nvSpPr>
        <p:spPr>
          <a:xfrm>
            <a:off x="2668706" y="841221"/>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b="1">
                <a:solidFill>
                  <a:srgbClr val="191B0E"/>
                </a:solidFill>
                <a:latin typeface="Space Grotesk"/>
                <a:ea typeface="Space Grotesk"/>
                <a:cs typeface="Space Grotesk"/>
                <a:sym typeface="Space Grotesk"/>
              </a:rPr>
              <a:t>1</a:t>
            </a:r>
            <a:endParaRPr sz="1100" b="1">
              <a:solidFill>
                <a:srgbClr val="191B0E"/>
              </a:solidFill>
              <a:latin typeface="Space Grotesk"/>
              <a:ea typeface="Space Grotesk"/>
              <a:cs typeface="Space Grotesk"/>
              <a:sym typeface="Space Grotesk"/>
            </a:endParaRPr>
          </a:p>
        </p:txBody>
      </p:sp>
      <p:sp>
        <p:nvSpPr>
          <p:cNvPr id="1122" name="Google Shape;1122;p157"/>
          <p:cNvSpPr txBox="1"/>
          <p:nvPr/>
        </p:nvSpPr>
        <p:spPr>
          <a:xfrm>
            <a:off x="3131325" y="713725"/>
            <a:ext cx="5527800" cy="697500"/>
          </a:xfrm>
          <a:prstGeom prst="rect">
            <a:avLst/>
          </a:prstGeom>
          <a:noFill/>
          <a:ln>
            <a:noFill/>
          </a:ln>
        </p:spPr>
        <p:txBody>
          <a:bodyPr spcFirstLastPara="1" wrap="square" lIns="68575" tIns="68575" rIns="68575" bIns="68575" anchor="ctr" anchorCtr="0">
            <a:noAutofit/>
          </a:bodyPr>
          <a:lstStyle/>
          <a:p>
            <a:pPr marL="0" lvl="0" indent="0" algn="l" rtl="0">
              <a:lnSpc>
                <a:spcPct val="115000"/>
              </a:lnSpc>
              <a:spcBef>
                <a:spcPts val="0"/>
              </a:spcBef>
              <a:spcAft>
                <a:spcPts val="0"/>
              </a:spcAft>
              <a:buNone/>
            </a:pPr>
            <a:r>
              <a:rPr lang="pt-BR" sz="1500">
                <a:solidFill>
                  <a:srgbClr val="191B0E"/>
                </a:solidFill>
                <a:latin typeface="Space Grotesk"/>
                <a:ea typeface="Space Grotesk"/>
                <a:cs typeface="Space Grotesk"/>
                <a:sym typeface="Space Grotesk"/>
              </a:rPr>
              <a:t>Cada grupo terá </a:t>
            </a:r>
            <a:r>
              <a:rPr lang="pt-BR" sz="1500" b="1">
                <a:solidFill>
                  <a:srgbClr val="191B0E"/>
                </a:solidFill>
                <a:latin typeface="Space Grotesk"/>
                <a:ea typeface="Space Grotesk"/>
                <a:cs typeface="Space Grotesk"/>
                <a:sym typeface="Space Grotesk"/>
              </a:rPr>
              <a:t>até 7 minutos</a:t>
            </a:r>
            <a:r>
              <a:rPr lang="pt-BR" sz="1500">
                <a:solidFill>
                  <a:srgbClr val="191B0E"/>
                </a:solidFill>
                <a:latin typeface="Space Grotesk"/>
                <a:ea typeface="Space Grotesk"/>
                <a:cs typeface="Space Grotesk"/>
                <a:sym typeface="Space Grotesk"/>
              </a:rPr>
              <a:t> para apresentar toda a sua proposta;</a:t>
            </a:r>
            <a:endParaRPr sz="1500">
              <a:solidFill>
                <a:srgbClr val="191B0E"/>
              </a:solidFill>
              <a:latin typeface="Space Grotesk"/>
              <a:ea typeface="Space Grotesk"/>
              <a:cs typeface="Space Grotesk"/>
              <a:sym typeface="Space Grotesk"/>
            </a:endParaRPr>
          </a:p>
        </p:txBody>
      </p:sp>
      <p:sp>
        <p:nvSpPr>
          <p:cNvPr id="1123" name="Google Shape;1123;p157"/>
          <p:cNvSpPr txBox="1"/>
          <p:nvPr/>
        </p:nvSpPr>
        <p:spPr>
          <a:xfrm>
            <a:off x="3171025" y="1572100"/>
            <a:ext cx="5445900" cy="574200"/>
          </a:xfrm>
          <a:prstGeom prst="rect">
            <a:avLst/>
          </a:prstGeom>
          <a:noFill/>
          <a:ln>
            <a:noFill/>
          </a:ln>
        </p:spPr>
        <p:txBody>
          <a:bodyPr spcFirstLastPara="1" wrap="square" lIns="68575" tIns="68575" rIns="68575" bIns="68575" anchor="ctr" anchorCtr="0">
            <a:noAutofit/>
          </a:bodyPr>
          <a:lstStyle/>
          <a:p>
            <a:pPr marL="0" lvl="0" indent="0" algn="l" rtl="0">
              <a:lnSpc>
                <a:spcPct val="115000"/>
              </a:lnSpc>
              <a:spcBef>
                <a:spcPts val="0"/>
              </a:spcBef>
              <a:spcAft>
                <a:spcPts val="0"/>
              </a:spcAft>
              <a:buNone/>
            </a:pPr>
            <a:r>
              <a:rPr lang="pt-BR" sz="1500">
                <a:solidFill>
                  <a:srgbClr val="191B0E"/>
                </a:solidFill>
                <a:latin typeface="Space Grotesk"/>
                <a:ea typeface="Space Grotesk"/>
                <a:cs typeface="Space Grotesk"/>
                <a:sym typeface="Space Grotesk"/>
              </a:rPr>
              <a:t>Cada grupo terá </a:t>
            </a:r>
            <a:r>
              <a:rPr lang="pt-BR" sz="1500" b="1">
                <a:solidFill>
                  <a:srgbClr val="191B0E"/>
                </a:solidFill>
                <a:latin typeface="Space Grotesk"/>
                <a:ea typeface="Space Grotesk"/>
                <a:cs typeface="Space Grotesk"/>
                <a:sym typeface="Space Grotesk"/>
              </a:rPr>
              <a:t>5 minutos de preparação;</a:t>
            </a:r>
            <a:endParaRPr sz="1500" b="1">
              <a:solidFill>
                <a:srgbClr val="191B0E"/>
              </a:solidFill>
              <a:latin typeface="Space Grotesk"/>
              <a:ea typeface="Space Grotesk"/>
              <a:cs typeface="Space Grotesk"/>
              <a:sym typeface="Space Grotesk"/>
            </a:endParaRPr>
          </a:p>
        </p:txBody>
      </p:sp>
      <p:sp>
        <p:nvSpPr>
          <p:cNvPr id="1124" name="Google Shape;1124;p157"/>
          <p:cNvSpPr txBox="1"/>
          <p:nvPr/>
        </p:nvSpPr>
        <p:spPr>
          <a:xfrm>
            <a:off x="3171025" y="2526025"/>
            <a:ext cx="5837400" cy="297000"/>
          </a:xfrm>
          <a:prstGeom prst="rect">
            <a:avLst/>
          </a:prstGeom>
          <a:noFill/>
          <a:ln>
            <a:noFill/>
          </a:ln>
        </p:spPr>
        <p:txBody>
          <a:bodyPr spcFirstLastPara="1" wrap="square" lIns="68575" tIns="68575" rIns="68575" bIns="68575" anchor="ctr" anchorCtr="0">
            <a:noAutofit/>
          </a:bodyPr>
          <a:lstStyle/>
          <a:p>
            <a:pPr marL="0" lvl="0" indent="0" algn="l" rtl="0">
              <a:lnSpc>
                <a:spcPct val="115000"/>
              </a:lnSpc>
              <a:spcBef>
                <a:spcPts val="0"/>
              </a:spcBef>
              <a:spcAft>
                <a:spcPts val="0"/>
              </a:spcAft>
              <a:buNone/>
            </a:pPr>
            <a:r>
              <a:rPr lang="pt-BR" sz="1500" b="1">
                <a:solidFill>
                  <a:srgbClr val="191B0E"/>
                </a:solidFill>
                <a:latin typeface="Space Grotesk"/>
                <a:ea typeface="Space Grotesk"/>
                <a:cs typeface="Space Grotesk"/>
                <a:sym typeface="Space Grotesk"/>
              </a:rPr>
              <a:t>Teremos dinâmica de papéis</a:t>
            </a:r>
            <a:r>
              <a:rPr lang="pt-BR" sz="1500">
                <a:solidFill>
                  <a:srgbClr val="191B0E"/>
                </a:solidFill>
                <a:latin typeface="Space Grotesk"/>
                <a:ea typeface="Space Grotesk"/>
                <a:cs typeface="Space Grotesk"/>
                <a:sym typeface="Space Grotesk"/>
              </a:rPr>
              <a:t>: proponentes (aqueles quem apresentam) e avaliadores (aqueles quem escutam);</a:t>
            </a:r>
            <a:endParaRPr sz="1500">
              <a:solidFill>
                <a:srgbClr val="191B0E"/>
              </a:solidFill>
              <a:latin typeface="Space Grotesk"/>
              <a:ea typeface="Space Grotesk"/>
              <a:cs typeface="Space Grotesk"/>
              <a:sym typeface="Space Grotesk"/>
            </a:endParaRPr>
          </a:p>
        </p:txBody>
      </p:sp>
      <p:sp>
        <p:nvSpPr>
          <p:cNvPr id="1125" name="Google Shape;1125;p157"/>
          <p:cNvSpPr/>
          <p:nvPr/>
        </p:nvSpPr>
        <p:spPr>
          <a:xfrm>
            <a:off x="2668706" y="3218966"/>
            <a:ext cx="442500" cy="442500"/>
          </a:xfrm>
          <a:prstGeom prst="ellipse">
            <a:avLst/>
          </a:prstGeom>
          <a:solidFill>
            <a:schemeClr val="dk1"/>
          </a:solidFill>
          <a:ln w="38100"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Clr>
                <a:srgbClr val="000000"/>
              </a:buClr>
              <a:buSzPts val="800"/>
              <a:buFont typeface="Arial"/>
              <a:buNone/>
            </a:pPr>
            <a:r>
              <a:rPr lang="pt-BR" b="1">
                <a:solidFill>
                  <a:srgbClr val="191B0E"/>
                </a:solidFill>
                <a:latin typeface="Space Grotesk"/>
                <a:ea typeface="Space Grotesk"/>
                <a:cs typeface="Space Grotesk"/>
                <a:sym typeface="Space Grotesk"/>
              </a:rPr>
              <a:t>4</a:t>
            </a:r>
            <a:endParaRPr sz="1100" b="1">
              <a:solidFill>
                <a:srgbClr val="191B0E"/>
              </a:solidFill>
              <a:latin typeface="Space Grotesk"/>
              <a:ea typeface="Space Grotesk"/>
              <a:cs typeface="Space Grotesk"/>
              <a:sym typeface="Space Grotesk"/>
            </a:endParaRPr>
          </a:p>
        </p:txBody>
      </p:sp>
      <p:sp>
        <p:nvSpPr>
          <p:cNvPr id="1126" name="Google Shape;1126;p157"/>
          <p:cNvSpPr txBox="1"/>
          <p:nvPr/>
        </p:nvSpPr>
        <p:spPr>
          <a:xfrm>
            <a:off x="3171025" y="3159600"/>
            <a:ext cx="5583600" cy="651300"/>
          </a:xfrm>
          <a:prstGeom prst="rect">
            <a:avLst/>
          </a:prstGeom>
          <a:noFill/>
          <a:ln>
            <a:noFill/>
          </a:ln>
        </p:spPr>
        <p:txBody>
          <a:bodyPr spcFirstLastPara="1" wrap="square" lIns="68575" tIns="68575" rIns="68575" bIns="68575" anchor="ctr" anchorCtr="0">
            <a:noAutofit/>
          </a:bodyPr>
          <a:lstStyle/>
          <a:p>
            <a:pPr marL="0" lvl="0" indent="0" algn="l" rtl="0">
              <a:lnSpc>
                <a:spcPct val="115000"/>
              </a:lnSpc>
              <a:spcBef>
                <a:spcPts val="0"/>
              </a:spcBef>
              <a:spcAft>
                <a:spcPts val="0"/>
              </a:spcAft>
              <a:buNone/>
            </a:pPr>
            <a:r>
              <a:rPr lang="pt-BR" sz="1500">
                <a:solidFill>
                  <a:srgbClr val="191B0E"/>
                </a:solidFill>
                <a:latin typeface="Space Grotesk"/>
                <a:ea typeface="Space Grotesk"/>
                <a:cs typeface="Space Grotesk"/>
                <a:sym typeface="Space Grotesk"/>
              </a:rPr>
              <a:t>Os avaliadores deverão </a:t>
            </a:r>
            <a:r>
              <a:rPr lang="pt-BR" sz="1500" b="1">
                <a:solidFill>
                  <a:srgbClr val="191B0E"/>
                </a:solidFill>
                <a:latin typeface="Space Grotesk"/>
                <a:ea typeface="Space Grotesk"/>
                <a:cs typeface="Space Grotesk"/>
                <a:sym typeface="Space Grotesk"/>
              </a:rPr>
              <a:t>entregar uma ficha de avaliação</a:t>
            </a:r>
            <a:r>
              <a:rPr lang="pt-BR" sz="1500">
                <a:solidFill>
                  <a:srgbClr val="191B0E"/>
                </a:solidFill>
                <a:latin typeface="Space Grotesk"/>
                <a:ea typeface="Space Grotesk"/>
                <a:cs typeface="Space Grotesk"/>
                <a:sym typeface="Space Grotesk"/>
              </a:rPr>
              <a:t> por projeto;</a:t>
            </a:r>
            <a:endParaRPr sz="1500">
              <a:solidFill>
                <a:srgbClr val="191B0E"/>
              </a:solidFill>
              <a:latin typeface="Space Grotesk"/>
              <a:ea typeface="Space Grotesk"/>
              <a:cs typeface="Space Grotesk"/>
              <a:sym typeface="Space Grotesk"/>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30"/>
        <p:cNvGrpSpPr/>
        <p:nvPr/>
      </p:nvGrpSpPr>
      <p:grpSpPr>
        <a:xfrm>
          <a:off x="0" y="0"/>
          <a:ext cx="0" cy="0"/>
          <a:chOff x="0" y="0"/>
          <a:chExt cx="0" cy="0"/>
        </a:xfrm>
      </p:grpSpPr>
      <p:sp>
        <p:nvSpPr>
          <p:cNvPr id="1131" name="Google Shape;1131;p158"/>
          <p:cNvSpPr txBox="1"/>
          <p:nvPr/>
        </p:nvSpPr>
        <p:spPr>
          <a:xfrm>
            <a:off x="890875" y="597725"/>
            <a:ext cx="7539600" cy="554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2000" b="1">
                <a:solidFill>
                  <a:schemeClr val="lt1"/>
                </a:solidFill>
                <a:latin typeface="Space Grotesk"/>
                <a:ea typeface="Space Grotesk"/>
                <a:cs typeface="Space Grotesk"/>
                <a:sym typeface="Space Grotesk"/>
              </a:rPr>
              <a:t>LINHA DE APRESENTAÇÃO PROPOSTA</a:t>
            </a:r>
            <a:endParaRPr sz="1200">
              <a:solidFill>
                <a:srgbClr val="EA2C1C"/>
              </a:solidFill>
              <a:latin typeface="Space Grotesk"/>
              <a:ea typeface="Space Grotesk"/>
              <a:cs typeface="Space Grotesk"/>
              <a:sym typeface="Space Grotesk"/>
            </a:endParaRPr>
          </a:p>
        </p:txBody>
      </p:sp>
      <p:sp>
        <p:nvSpPr>
          <p:cNvPr id="1132" name="Google Shape;1132;p158"/>
          <p:cNvSpPr txBox="1"/>
          <p:nvPr/>
        </p:nvSpPr>
        <p:spPr>
          <a:xfrm>
            <a:off x="837125" y="2033579"/>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CONTEXTO-PROBLEMA</a:t>
            </a: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1133" name="Google Shape;1133;p158"/>
          <p:cNvSpPr/>
          <p:nvPr/>
        </p:nvSpPr>
        <p:spPr>
          <a:xfrm>
            <a:off x="1279763" y="1740175"/>
            <a:ext cx="988800" cy="898800"/>
          </a:xfrm>
          <a:prstGeom prst="ellipse">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34" name="Google Shape;1134;p158"/>
          <p:cNvSpPr txBox="1"/>
          <p:nvPr/>
        </p:nvSpPr>
        <p:spPr>
          <a:xfrm>
            <a:off x="2760325" y="1959788"/>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POSICIONAMENTO DE OBJETIVOS</a:t>
            </a: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1135" name="Google Shape;1135;p158"/>
          <p:cNvSpPr txBox="1"/>
          <p:nvPr/>
        </p:nvSpPr>
        <p:spPr>
          <a:xfrm>
            <a:off x="4683525" y="1943550"/>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DESCRIÇÃO DO PROJETO</a:t>
            </a: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1136" name="Google Shape;1136;p158"/>
          <p:cNvSpPr/>
          <p:nvPr/>
        </p:nvSpPr>
        <p:spPr>
          <a:xfrm>
            <a:off x="3202963" y="1740175"/>
            <a:ext cx="988800" cy="898800"/>
          </a:xfrm>
          <a:prstGeom prst="ellipse">
            <a:avLst/>
          </a:prstGeom>
          <a:noFill/>
          <a:ln w="9525"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37" name="Google Shape;1137;p158"/>
          <p:cNvSpPr/>
          <p:nvPr/>
        </p:nvSpPr>
        <p:spPr>
          <a:xfrm>
            <a:off x="5113638" y="1740175"/>
            <a:ext cx="988800" cy="898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38" name="Google Shape;1138;p158"/>
          <p:cNvSpPr txBox="1"/>
          <p:nvPr/>
        </p:nvSpPr>
        <p:spPr>
          <a:xfrm>
            <a:off x="6432775" y="2019750"/>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GERAÇÃO DE VALOR</a:t>
            </a: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1139" name="Google Shape;1139;p158"/>
          <p:cNvSpPr/>
          <p:nvPr/>
        </p:nvSpPr>
        <p:spPr>
          <a:xfrm>
            <a:off x="6862888" y="1740175"/>
            <a:ext cx="988800" cy="8988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40" name="Google Shape;1140;p158"/>
          <p:cNvSpPr txBox="1"/>
          <p:nvPr/>
        </p:nvSpPr>
        <p:spPr>
          <a:xfrm>
            <a:off x="849650" y="3221579"/>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GERAÇÃO DE IMPACTO LOCAL E ENVOLVIMENTO</a:t>
            </a: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1141" name="Google Shape;1141;p158"/>
          <p:cNvSpPr/>
          <p:nvPr/>
        </p:nvSpPr>
        <p:spPr>
          <a:xfrm>
            <a:off x="1292288" y="3001950"/>
            <a:ext cx="988800" cy="898800"/>
          </a:xfrm>
          <a:prstGeom prst="ellipse">
            <a:avLst/>
          </a:prstGeom>
          <a:noFill/>
          <a:ln w="9525" cap="flat" cmpd="sng">
            <a:solidFill>
              <a:srgbClr val="FCE5C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42" name="Google Shape;1142;p158"/>
          <p:cNvSpPr txBox="1"/>
          <p:nvPr/>
        </p:nvSpPr>
        <p:spPr>
          <a:xfrm>
            <a:off x="2772850" y="3221563"/>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BREVE ORÇAMENTO E CRONOGRAMA</a:t>
            </a: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1143" name="Google Shape;1143;p158"/>
          <p:cNvSpPr txBox="1"/>
          <p:nvPr/>
        </p:nvSpPr>
        <p:spPr>
          <a:xfrm>
            <a:off x="4696050" y="3205325"/>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EQUIPE E RESPONSABILIDADES</a:t>
            </a: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1144" name="Google Shape;1144;p158"/>
          <p:cNvSpPr/>
          <p:nvPr/>
        </p:nvSpPr>
        <p:spPr>
          <a:xfrm>
            <a:off x="3215488" y="3001950"/>
            <a:ext cx="988800" cy="898800"/>
          </a:xfrm>
          <a:prstGeom prst="ellipse">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45" name="Google Shape;1145;p158"/>
          <p:cNvSpPr/>
          <p:nvPr/>
        </p:nvSpPr>
        <p:spPr>
          <a:xfrm>
            <a:off x="5126163" y="3001950"/>
            <a:ext cx="988800" cy="8988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46" name="Google Shape;1146;p158"/>
          <p:cNvSpPr txBox="1"/>
          <p:nvPr/>
        </p:nvSpPr>
        <p:spPr>
          <a:xfrm>
            <a:off x="6619250" y="3227325"/>
            <a:ext cx="15423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chemeClr val="lt1"/>
                </a:solidFill>
                <a:latin typeface="Space Grotesk"/>
                <a:ea typeface="Space Grotesk"/>
                <a:cs typeface="Space Grotesk"/>
                <a:sym typeface="Space Grotesk"/>
              </a:rPr>
              <a:t>FECHAMENTO FORTE + CONTATOS</a:t>
            </a: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chemeClr val="lt1"/>
              </a:solidFill>
              <a:latin typeface="Space Grotesk"/>
              <a:ea typeface="Space Grotesk"/>
              <a:cs typeface="Space Grotesk"/>
              <a:sym typeface="Space Grotesk"/>
            </a:endParaRPr>
          </a:p>
        </p:txBody>
      </p:sp>
      <p:sp>
        <p:nvSpPr>
          <p:cNvPr id="1147" name="Google Shape;1147;p158"/>
          <p:cNvSpPr/>
          <p:nvPr/>
        </p:nvSpPr>
        <p:spPr>
          <a:xfrm>
            <a:off x="6875413" y="3001950"/>
            <a:ext cx="988800" cy="898800"/>
          </a:xfrm>
          <a:prstGeom prst="ellipse">
            <a:avLst/>
          </a:prstGeom>
          <a:noFill/>
          <a:ln w="9525" cap="flat" cmpd="sng">
            <a:solidFill>
              <a:srgbClr val="EAD1D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cxnSp>
        <p:nvCxnSpPr>
          <p:cNvPr id="1148" name="Google Shape;1148;p158"/>
          <p:cNvCxnSpPr>
            <a:stCxn id="1133" idx="5"/>
            <a:endCxn id="1136" idx="3"/>
          </p:cNvCxnSpPr>
          <p:nvPr/>
        </p:nvCxnSpPr>
        <p:spPr>
          <a:xfrm rot="-5400000" flipH="1">
            <a:off x="2735456" y="1895649"/>
            <a:ext cx="600" cy="1224000"/>
          </a:xfrm>
          <a:prstGeom prst="curvedConnector3">
            <a:avLst>
              <a:gd name="adj1" fmla="val 61625202"/>
            </a:avLst>
          </a:prstGeom>
          <a:noFill/>
          <a:ln w="9525" cap="flat" cmpd="sng">
            <a:solidFill>
              <a:schemeClr val="lt1"/>
            </a:solidFill>
            <a:prstDash val="solid"/>
            <a:round/>
            <a:headEnd type="none" w="med" len="med"/>
            <a:tailEnd type="triangle" w="med" len="med"/>
          </a:ln>
        </p:spPr>
      </p:cxnSp>
      <p:cxnSp>
        <p:nvCxnSpPr>
          <p:cNvPr id="1149" name="Google Shape;1149;p158"/>
          <p:cNvCxnSpPr>
            <a:stCxn id="1136" idx="5"/>
            <a:endCxn id="1137" idx="3"/>
          </p:cNvCxnSpPr>
          <p:nvPr/>
        </p:nvCxnSpPr>
        <p:spPr>
          <a:xfrm rot="-5400000" flipH="1">
            <a:off x="4652356" y="1901949"/>
            <a:ext cx="600" cy="1211400"/>
          </a:xfrm>
          <a:prstGeom prst="curvedConnector3">
            <a:avLst>
              <a:gd name="adj1" fmla="val 61625202"/>
            </a:avLst>
          </a:prstGeom>
          <a:noFill/>
          <a:ln w="9525" cap="flat" cmpd="sng">
            <a:solidFill>
              <a:schemeClr val="lt1"/>
            </a:solidFill>
            <a:prstDash val="solid"/>
            <a:round/>
            <a:headEnd type="none" w="med" len="med"/>
            <a:tailEnd type="triangle" w="med" len="med"/>
          </a:ln>
        </p:spPr>
      </p:cxnSp>
      <p:cxnSp>
        <p:nvCxnSpPr>
          <p:cNvPr id="1150" name="Google Shape;1150;p158"/>
          <p:cNvCxnSpPr>
            <a:stCxn id="1137" idx="5"/>
            <a:endCxn id="1139" idx="3"/>
          </p:cNvCxnSpPr>
          <p:nvPr/>
        </p:nvCxnSpPr>
        <p:spPr>
          <a:xfrm rot="-5400000" flipH="1">
            <a:off x="6482331" y="1982649"/>
            <a:ext cx="600" cy="1050000"/>
          </a:xfrm>
          <a:prstGeom prst="curvedConnector3">
            <a:avLst>
              <a:gd name="adj1" fmla="val 61625202"/>
            </a:avLst>
          </a:prstGeom>
          <a:noFill/>
          <a:ln w="9525" cap="flat" cmpd="sng">
            <a:solidFill>
              <a:schemeClr val="lt1"/>
            </a:solidFill>
            <a:prstDash val="solid"/>
            <a:round/>
            <a:headEnd type="none" w="med" len="med"/>
            <a:tailEnd type="triangle" w="med" len="med"/>
          </a:ln>
        </p:spPr>
      </p:cxnSp>
      <p:cxnSp>
        <p:nvCxnSpPr>
          <p:cNvPr id="1151" name="Google Shape;1151;p158"/>
          <p:cNvCxnSpPr>
            <a:stCxn id="1141" idx="5"/>
            <a:endCxn id="1144" idx="3"/>
          </p:cNvCxnSpPr>
          <p:nvPr/>
        </p:nvCxnSpPr>
        <p:spPr>
          <a:xfrm rot="-5400000" flipH="1">
            <a:off x="2747981" y="3157424"/>
            <a:ext cx="600" cy="1224000"/>
          </a:xfrm>
          <a:prstGeom prst="curvedConnector3">
            <a:avLst>
              <a:gd name="adj1" fmla="val 61625202"/>
            </a:avLst>
          </a:prstGeom>
          <a:noFill/>
          <a:ln w="9525" cap="flat" cmpd="sng">
            <a:solidFill>
              <a:schemeClr val="lt1"/>
            </a:solidFill>
            <a:prstDash val="solid"/>
            <a:round/>
            <a:headEnd type="none" w="med" len="med"/>
            <a:tailEnd type="triangle" w="med" len="med"/>
          </a:ln>
        </p:spPr>
      </p:cxnSp>
      <p:cxnSp>
        <p:nvCxnSpPr>
          <p:cNvPr id="1152" name="Google Shape;1152;p158"/>
          <p:cNvCxnSpPr>
            <a:stCxn id="1144" idx="5"/>
            <a:endCxn id="1145" idx="3"/>
          </p:cNvCxnSpPr>
          <p:nvPr/>
        </p:nvCxnSpPr>
        <p:spPr>
          <a:xfrm rot="-5400000" flipH="1">
            <a:off x="4664881" y="3163724"/>
            <a:ext cx="600" cy="1211400"/>
          </a:xfrm>
          <a:prstGeom prst="curvedConnector3">
            <a:avLst>
              <a:gd name="adj1" fmla="val 61625202"/>
            </a:avLst>
          </a:prstGeom>
          <a:noFill/>
          <a:ln w="9525" cap="flat" cmpd="sng">
            <a:solidFill>
              <a:schemeClr val="lt1"/>
            </a:solidFill>
            <a:prstDash val="solid"/>
            <a:round/>
            <a:headEnd type="none" w="med" len="med"/>
            <a:tailEnd type="triangle" w="med" len="med"/>
          </a:ln>
        </p:spPr>
      </p:cxnSp>
      <p:cxnSp>
        <p:nvCxnSpPr>
          <p:cNvPr id="1153" name="Google Shape;1153;p158"/>
          <p:cNvCxnSpPr>
            <a:stCxn id="1145" idx="5"/>
            <a:endCxn id="1147" idx="3"/>
          </p:cNvCxnSpPr>
          <p:nvPr/>
        </p:nvCxnSpPr>
        <p:spPr>
          <a:xfrm rot="-5400000" flipH="1">
            <a:off x="6494856" y="3244424"/>
            <a:ext cx="600" cy="1050000"/>
          </a:xfrm>
          <a:prstGeom prst="curvedConnector3">
            <a:avLst>
              <a:gd name="adj1" fmla="val 61625202"/>
            </a:avLst>
          </a:prstGeom>
          <a:noFill/>
          <a:ln w="9525" cap="flat" cmpd="sng">
            <a:solidFill>
              <a:schemeClr val="lt1"/>
            </a:solidFill>
            <a:prstDash val="solid"/>
            <a:round/>
            <a:headEnd type="none" w="med" len="med"/>
            <a:tailEnd type="triangle" w="med" len="med"/>
          </a:ln>
        </p:spPr>
      </p:cxnSp>
      <p:cxnSp>
        <p:nvCxnSpPr>
          <p:cNvPr id="1154" name="Google Shape;1154;p158"/>
          <p:cNvCxnSpPr>
            <a:stCxn id="1139" idx="5"/>
          </p:cNvCxnSpPr>
          <p:nvPr/>
        </p:nvCxnSpPr>
        <p:spPr>
          <a:xfrm>
            <a:off x="7706881" y="2507349"/>
            <a:ext cx="1453800" cy="5700"/>
          </a:xfrm>
          <a:prstGeom prst="straightConnector1">
            <a:avLst/>
          </a:prstGeom>
          <a:noFill/>
          <a:ln w="9525" cap="flat" cmpd="sng">
            <a:solidFill>
              <a:schemeClr val="lt1"/>
            </a:solidFill>
            <a:prstDash val="solid"/>
            <a:round/>
            <a:headEnd type="none" w="med" len="med"/>
            <a:tailEnd type="none" w="med" len="med"/>
          </a:ln>
        </p:spPr>
      </p:cxnSp>
      <p:cxnSp>
        <p:nvCxnSpPr>
          <p:cNvPr id="1155" name="Google Shape;1155;p158"/>
          <p:cNvCxnSpPr>
            <a:endCxn id="1141" idx="3"/>
          </p:cNvCxnSpPr>
          <p:nvPr/>
        </p:nvCxnSpPr>
        <p:spPr>
          <a:xfrm rot="10800000" flipH="1">
            <a:off x="8494" y="3769124"/>
            <a:ext cx="1428600" cy="29700"/>
          </a:xfrm>
          <a:prstGeom prst="straightConnector1">
            <a:avLst/>
          </a:prstGeom>
          <a:noFill/>
          <a:ln w="9525" cap="flat" cmpd="sng">
            <a:solidFill>
              <a:schemeClr val="lt1"/>
            </a:solidFill>
            <a:prstDash val="solid"/>
            <a:round/>
            <a:headEnd type="none" w="med" len="med"/>
            <a:tailEnd type="triangle" w="med" len="med"/>
          </a:ln>
        </p:spPr>
      </p:cxnSp>
      <p:sp>
        <p:nvSpPr>
          <p:cNvPr id="1156" name="Google Shape;1156;p158"/>
          <p:cNvSpPr txBox="1"/>
          <p:nvPr/>
        </p:nvSpPr>
        <p:spPr>
          <a:xfrm>
            <a:off x="1279775" y="4584825"/>
            <a:ext cx="7749000" cy="4074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pt-BR" sz="1500">
                <a:solidFill>
                  <a:schemeClr val="lt1"/>
                </a:solidFill>
                <a:latin typeface="Space Grotesk"/>
                <a:ea typeface="Space Grotesk"/>
                <a:cs typeface="Space Grotesk"/>
                <a:sym typeface="Space Grotesk"/>
              </a:rPr>
              <a:t>Fiquem à vontade para seguir o que desejarem.</a:t>
            </a:r>
            <a:endParaRPr sz="500" i="1">
              <a:solidFill>
                <a:schemeClr val="lt1"/>
              </a:solidFill>
              <a:latin typeface="Space Grotesk Light"/>
              <a:ea typeface="Space Grotesk Light"/>
              <a:cs typeface="Space Grotesk Light"/>
              <a:sym typeface="Space Grotesk Light"/>
            </a:endParaRPr>
          </a:p>
        </p:txBody>
      </p:sp>
      <p:sp>
        <p:nvSpPr>
          <p:cNvPr id="1157" name="Google Shape;1157;p158"/>
          <p:cNvSpPr txBox="1"/>
          <p:nvPr/>
        </p:nvSpPr>
        <p:spPr>
          <a:xfrm>
            <a:off x="241525" y="1039100"/>
            <a:ext cx="3263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100" b="1" i="1">
                <a:solidFill>
                  <a:schemeClr val="lt1"/>
                </a:solidFill>
                <a:latin typeface="Space Grotesk"/>
                <a:ea typeface="Space Grotesk"/>
                <a:cs typeface="Space Grotesk"/>
                <a:sym typeface="Space Grotesk"/>
              </a:rPr>
              <a:t>Não esqueça de dar um título ao seu projeto!</a:t>
            </a:r>
            <a:endParaRPr sz="1100" b="1" i="1">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100" b="1" i="1">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100" b="1" i="1">
              <a:solidFill>
                <a:schemeClr val="lt1"/>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100" b="1" i="1">
              <a:solidFill>
                <a:schemeClr val="lt1"/>
              </a:solidFill>
              <a:latin typeface="Space Grotesk"/>
              <a:ea typeface="Space Grotesk"/>
              <a:cs typeface="Space Grotesk"/>
              <a:sym typeface="Space Grotesk"/>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61"/>
        <p:cNvGrpSpPr/>
        <p:nvPr/>
      </p:nvGrpSpPr>
      <p:grpSpPr>
        <a:xfrm>
          <a:off x="0" y="0"/>
          <a:ext cx="0" cy="0"/>
          <a:chOff x="0" y="0"/>
          <a:chExt cx="0" cy="0"/>
        </a:xfrm>
      </p:grpSpPr>
      <p:sp>
        <p:nvSpPr>
          <p:cNvPr id="1162" name="Google Shape;1162;p159"/>
          <p:cNvSpPr txBox="1"/>
          <p:nvPr/>
        </p:nvSpPr>
        <p:spPr>
          <a:xfrm>
            <a:off x="823038" y="1328900"/>
            <a:ext cx="7539600" cy="5541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pt-BR" sz="2000" b="1">
                <a:solidFill>
                  <a:schemeClr val="lt1"/>
                </a:solidFill>
                <a:latin typeface="Space Grotesk"/>
                <a:ea typeface="Space Grotesk"/>
                <a:cs typeface="Space Grotesk"/>
                <a:sym typeface="Space Grotesk"/>
              </a:rPr>
              <a:t>PAPEL DOS AVALIADORES</a:t>
            </a:r>
            <a:endParaRPr sz="1200">
              <a:solidFill>
                <a:srgbClr val="EA2C1C"/>
              </a:solidFill>
              <a:latin typeface="Space Grotesk"/>
              <a:ea typeface="Space Grotesk"/>
              <a:cs typeface="Space Grotesk"/>
              <a:sym typeface="Space Grotesk"/>
            </a:endParaRPr>
          </a:p>
        </p:txBody>
      </p:sp>
      <p:sp>
        <p:nvSpPr>
          <p:cNvPr id="1163" name="Google Shape;1163;p159"/>
          <p:cNvSpPr txBox="1"/>
          <p:nvPr/>
        </p:nvSpPr>
        <p:spPr>
          <a:xfrm>
            <a:off x="781375" y="1883000"/>
            <a:ext cx="7645200" cy="979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1600">
                <a:solidFill>
                  <a:srgbClr val="FFFFFF"/>
                </a:solidFill>
                <a:latin typeface="Space Grotesk Light"/>
                <a:ea typeface="Space Grotesk Light"/>
                <a:cs typeface="Space Grotesk Light"/>
                <a:sym typeface="Space Grotesk Light"/>
              </a:rPr>
              <a:t>Todos os que não estiverem apresentando irão executar um papel de avaliador parecerista de projetos. O objetivo é </a:t>
            </a:r>
            <a:r>
              <a:rPr lang="pt-BR" sz="1600" b="1">
                <a:solidFill>
                  <a:srgbClr val="FFFFFF"/>
                </a:solidFill>
                <a:latin typeface="Space Grotesk"/>
                <a:ea typeface="Space Grotesk"/>
                <a:cs typeface="Space Grotesk"/>
                <a:sym typeface="Space Grotesk"/>
              </a:rPr>
              <a:t>promover uma experiência prática de análise crítica e fundamentada de projetos, permitindo que cada participante atue como parecerista avaliador dos projetos dos colegas, mobilizando os conceitos e debates desenvolvidos ao longo da oficina.</a:t>
            </a:r>
            <a:endParaRPr sz="1600" b="1">
              <a:solidFill>
                <a:srgbClr val="00FF00"/>
              </a:solidFill>
              <a:latin typeface="Space Grotesk"/>
              <a:ea typeface="Space Grotesk"/>
              <a:cs typeface="Space Grotesk"/>
              <a:sym typeface="Space Grotesk"/>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67"/>
        <p:cNvGrpSpPr/>
        <p:nvPr/>
      </p:nvGrpSpPr>
      <p:grpSpPr>
        <a:xfrm>
          <a:off x="0" y="0"/>
          <a:ext cx="0" cy="0"/>
          <a:chOff x="0" y="0"/>
          <a:chExt cx="0" cy="0"/>
        </a:xfrm>
      </p:grpSpPr>
      <p:sp>
        <p:nvSpPr>
          <p:cNvPr id="1168" name="Google Shape;1168;p160"/>
          <p:cNvSpPr txBox="1"/>
          <p:nvPr/>
        </p:nvSpPr>
        <p:spPr>
          <a:xfrm>
            <a:off x="802188" y="438050"/>
            <a:ext cx="7539600" cy="5541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pt-BR" sz="2000" b="1">
                <a:solidFill>
                  <a:schemeClr val="lt1"/>
                </a:solidFill>
                <a:latin typeface="Space Grotesk"/>
                <a:ea typeface="Space Grotesk"/>
                <a:cs typeface="Space Grotesk"/>
                <a:sym typeface="Space Grotesk"/>
              </a:rPr>
              <a:t>PAPEL DOS AVALIADORES</a:t>
            </a:r>
            <a:endParaRPr sz="1200">
              <a:solidFill>
                <a:srgbClr val="EA2C1C"/>
              </a:solidFill>
              <a:latin typeface="Space Grotesk"/>
              <a:ea typeface="Space Grotesk"/>
              <a:cs typeface="Space Grotesk"/>
              <a:sym typeface="Space Grotesk"/>
            </a:endParaRPr>
          </a:p>
        </p:txBody>
      </p:sp>
      <p:sp>
        <p:nvSpPr>
          <p:cNvPr id="1169" name="Google Shape;1169;p160"/>
          <p:cNvSpPr txBox="1"/>
          <p:nvPr/>
        </p:nvSpPr>
        <p:spPr>
          <a:xfrm>
            <a:off x="879425" y="1385879"/>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rgbClr val="FFFFFF"/>
                </a:solidFill>
                <a:latin typeface="Space Grotesk"/>
                <a:ea typeface="Space Grotesk"/>
                <a:cs typeface="Space Grotesk"/>
                <a:sym typeface="Space Grotesk"/>
              </a:rPr>
              <a:t>Parecer</a:t>
            </a: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p:txBody>
      </p:sp>
      <p:sp>
        <p:nvSpPr>
          <p:cNvPr id="1170" name="Google Shape;1170;p160"/>
          <p:cNvSpPr/>
          <p:nvPr/>
        </p:nvSpPr>
        <p:spPr>
          <a:xfrm>
            <a:off x="1322063" y="1168675"/>
            <a:ext cx="988800" cy="898800"/>
          </a:xfrm>
          <a:prstGeom prst="ellipse">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71" name="Google Shape;1171;p160"/>
          <p:cNvSpPr txBox="1"/>
          <p:nvPr/>
        </p:nvSpPr>
        <p:spPr>
          <a:xfrm>
            <a:off x="690275" y="1852500"/>
            <a:ext cx="2142000" cy="6855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000" i="1">
                <a:solidFill>
                  <a:srgbClr val="FFFFFF"/>
                </a:solidFill>
                <a:latin typeface="Space Grotesk Light"/>
                <a:ea typeface="Space Grotesk Light"/>
                <a:cs typeface="Space Grotesk Light"/>
                <a:sym typeface="Space Grotesk Light"/>
              </a:rPr>
              <a:t>Cada um atuará como parecerista de todos os projetos que ele não atuou</a:t>
            </a:r>
            <a:endParaRPr sz="1000" b="1" i="1">
              <a:solidFill>
                <a:srgbClr val="00FF00"/>
              </a:solidFill>
              <a:latin typeface="Space Grotesk"/>
              <a:ea typeface="Space Grotesk"/>
              <a:cs typeface="Space Grotesk"/>
              <a:sym typeface="Space Grotesk"/>
            </a:endParaRPr>
          </a:p>
        </p:txBody>
      </p:sp>
      <p:sp>
        <p:nvSpPr>
          <p:cNvPr id="1172" name="Google Shape;1172;p160"/>
          <p:cNvSpPr txBox="1"/>
          <p:nvPr/>
        </p:nvSpPr>
        <p:spPr>
          <a:xfrm>
            <a:off x="3260900" y="1385875"/>
            <a:ext cx="12354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rgbClr val="FFFFFF"/>
                </a:solidFill>
                <a:latin typeface="Space Grotesk"/>
                <a:ea typeface="Space Grotesk"/>
                <a:cs typeface="Space Grotesk"/>
                <a:sym typeface="Space Grotesk"/>
              </a:rPr>
              <a:t>Critérios</a:t>
            </a: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p:txBody>
      </p:sp>
      <p:sp>
        <p:nvSpPr>
          <p:cNvPr id="1173" name="Google Shape;1173;p160"/>
          <p:cNvSpPr/>
          <p:nvPr/>
        </p:nvSpPr>
        <p:spPr>
          <a:xfrm>
            <a:off x="3385313" y="1168675"/>
            <a:ext cx="988800" cy="8988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74" name="Google Shape;1174;p160"/>
          <p:cNvSpPr txBox="1"/>
          <p:nvPr/>
        </p:nvSpPr>
        <p:spPr>
          <a:xfrm>
            <a:off x="2753525" y="1852500"/>
            <a:ext cx="2142000" cy="6855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000" i="1">
                <a:solidFill>
                  <a:srgbClr val="FFFFFF"/>
                </a:solidFill>
                <a:latin typeface="Space Grotesk Light"/>
                <a:ea typeface="Space Grotesk Light"/>
                <a:cs typeface="Space Grotesk Light"/>
                <a:sym typeface="Space Grotesk Light"/>
              </a:rPr>
              <a:t>A avaliação será feita individualmente, com base nos critérios do edital</a:t>
            </a:r>
            <a:endParaRPr sz="1000" b="1" i="1">
              <a:solidFill>
                <a:srgbClr val="00FF00"/>
              </a:solidFill>
              <a:latin typeface="Space Grotesk"/>
              <a:ea typeface="Space Grotesk"/>
              <a:cs typeface="Space Grotesk"/>
              <a:sym typeface="Space Grotesk"/>
            </a:endParaRPr>
          </a:p>
        </p:txBody>
      </p:sp>
      <p:sp>
        <p:nvSpPr>
          <p:cNvPr id="1175" name="Google Shape;1175;p160"/>
          <p:cNvSpPr txBox="1"/>
          <p:nvPr/>
        </p:nvSpPr>
        <p:spPr>
          <a:xfrm>
            <a:off x="4496300" y="1385863"/>
            <a:ext cx="25212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rgbClr val="FFFFFF"/>
                </a:solidFill>
                <a:latin typeface="Space Grotesk"/>
                <a:ea typeface="Space Grotesk"/>
                <a:cs typeface="Space Grotesk"/>
                <a:sym typeface="Space Grotesk"/>
              </a:rPr>
              <a:t>Adequação</a:t>
            </a: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p:txBody>
      </p:sp>
      <p:sp>
        <p:nvSpPr>
          <p:cNvPr id="1176" name="Google Shape;1176;p160"/>
          <p:cNvSpPr/>
          <p:nvPr/>
        </p:nvSpPr>
        <p:spPr>
          <a:xfrm>
            <a:off x="5259438" y="1168663"/>
            <a:ext cx="988800" cy="898800"/>
          </a:xfrm>
          <a:prstGeom prst="ellipse">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77" name="Google Shape;1177;p160"/>
          <p:cNvSpPr txBox="1"/>
          <p:nvPr/>
        </p:nvSpPr>
        <p:spPr>
          <a:xfrm>
            <a:off x="4830275" y="1852500"/>
            <a:ext cx="1740000" cy="6855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000" i="1">
                <a:solidFill>
                  <a:srgbClr val="FFFFFF"/>
                </a:solidFill>
                <a:latin typeface="Space Grotesk Light"/>
                <a:ea typeface="Space Grotesk Light"/>
                <a:cs typeface="Space Grotesk Light"/>
                <a:sym typeface="Space Grotesk Light"/>
              </a:rPr>
              <a:t>Para cada critério, o parecerista deve atribuir uma nota de 0 a 5</a:t>
            </a:r>
            <a:endParaRPr sz="1000" b="1" i="1">
              <a:solidFill>
                <a:srgbClr val="00FF00"/>
              </a:solidFill>
              <a:latin typeface="Space Grotesk"/>
              <a:ea typeface="Space Grotesk"/>
              <a:cs typeface="Space Grotesk"/>
              <a:sym typeface="Space Grotesk"/>
            </a:endParaRPr>
          </a:p>
        </p:txBody>
      </p:sp>
      <p:sp>
        <p:nvSpPr>
          <p:cNvPr id="1178" name="Google Shape;1178;p160"/>
          <p:cNvSpPr txBox="1"/>
          <p:nvPr/>
        </p:nvSpPr>
        <p:spPr>
          <a:xfrm>
            <a:off x="879425" y="2925004"/>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rgbClr val="FFFFFF"/>
                </a:solidFill>
                <a:latin typeface="Space Grotesk"/>
                <a:ea typeface="Space Grotesk"/>
                <a:cs typeface="Space Grotesk"/>
                <a:sym typeface="Space Grotesk"/>
              </a:rPr>
              <a:t>Justificativa</a:t>
            </a: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p:txBody>
      </p:sp>
      <p:sp>
        <p:nvSpPr>
          <p:cNvPr id="1179" name="Google Shape;1179;p160"/>
          <p:cNvSpPr/>
          <p:nvPr/>
        </p:nvSpPr>
        <p:spPr>
          <a:xfrm>
            <a:off x="1322063" y="2707800"/>
            <a:ext cx="988800" cy="898800"/>
          </a:xfrm>
          <a:prstGeom prst="ellipse">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80" name="Google Shape;1180;p160"/>
          <p:cNvSpPr txBox="1"/>
          <p:nvPr/>
        </p:nvSpPr>
        <p:spPr>
          <a:xfrm>
            <a:off x="572075" y="3391625"/>
            <a:ext cx="2260200" cy="6855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000" i="1">
                <a:solidFill>
                  <a:srgbClr val="FFFFFF"/>
                </a:solidFill>
                <a:latin typeface="Space Grotesk Light"/>
                <a:ea typeface="Space Grotesk Light"/>
                <a:cs typeface="Space Grotesk Light"/>
                <a:sym typeface="Space Grotesk Light"/>
              </a:rPr>
              <a:t>Ao final da avaliação, o parecerista deverá escrever uma justificativa geral da nota, sintetizando sua percepção crítica sobre o projeto, juntamente com uma </a:t>
            </a:r>
            <a:r>
              <a:rPr lang="pt-BR" sz="1000" b="1" i="1">
                <a:solidFill>
                  <a:srgbClr val="FFFFFF"/>
                </a:solidFill>
                <a:latin typeface="Space Grotesk"/>
                <a:ea typeface="Space Grotesk"/>
                <a:cs typeface="Space Grotesk"/>
                <a:sym typeface="Space Grotesk"/>
              </a:rPr>
              <a:t>indicação de sua aprovação ou reprovação </a:t>
            </a:r>
            <a:r>
              <a:rPr lang="pt-BR" sz="1000" i="1">
                <a:solidFill>
                  <a:srgbClr val="FFFFFF"/>
                </a:solidFill>
                <a:latin typeface="Space Grotesk Light"/>
                <a:ea typeface="Space Grotesk Light"/>
                <a:cs typeface="Space Grotesk Light"/>
                <a:sym typeface="Space Grotesk Light"/>
              </a:rPr>
              <a:t>para recebimento dos recursos</a:t>
            </a:r>
            <a:endParaRPr sz="1000" b="1" i="1">
              <a:solidFill>
                <a:srgbClr val="00FF00"/>
              </a:solidFill>
              <a:latin typeface="Space Grotesk"/>
              <a:ea typeface="Space Grotesk"/>
              <a:cs typeface="Space Grotesk"/>
              <a:sym typeface="Space Grotesk"/>
            </a:endParaRPr>
          </a:p>
        </p:txBody>
      </p:sp>
      <p:sp>
        <p:nvSpPr>
          <p:cNvPr id="1181" name="Google Shape;1181;p160"/>
          <p:cNvSpPr txBox="1"/>
          <p:nvPr/>
        </p:nvSpPr>
        <p:spPr>
          <a:xfrm>
            <a:off x="2996750" y="2925004"/>
            <a:ext cx="18741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a:solidFill>
                  <a:srgbClr val="FFFFFF"/>
                </a:solidFill>
                <a:latin typeface="Space Grotesk"/>
                <a:ea typeface="Space Grotesk"/>
                <a:cs typeface="Space Grotesk"/>
                <a:sym typeface="Space Grotesk"/>
              </a:rPr>
              <a:t>Internalização</a:t>
            </a: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a:p>
            <a:pPr marL="0" lvl="0" indent="0" algn="ctr" rtl="0">
              <a:lnSpc>
                <a:spcPct val="115000"/>
              </a:lnSpc>
              <a:spcBef>
                <a:spcPts val="0"/>
              </a:spcBef>
              <a:spcAft>
                <a:spcPts val="0"/>
              </a:spcAft>
              <a:buNone/>
            </a:pPr>
            <a:endParaRPr sz="1200">
              <a:solidFill>
                <a:srgbClr val="FFFFFF"/>
              </a:solidFill>
              <a:latin typeface="Space Grotesk"/>
              <a:ea typeface="Space Grotesk"/>
              <a:cs typeface="Space Grotesk"/>
              <a:sym typeface="Space Grotesk"/>
            </a:endParaRPr>
          </a:p>
        </p:txBody>
      </p:sp>
      <p:sp>
        <p:nvSpPr>
          <p:cNvPr id="1182" name="Google Shape;1182;p160"/>
          <p:cNvSpPr/>
          <p:nvPr/>
        </p:nvSpPr>
        <p:spPr>
          <a:xfrm>
            <a:off x="3439388" y="2707800"/>
            <a:ext cx="988800" cy="898800"/>
          </a:xfrm>
          <a:prstGeom prst="ellipse">
            <a:avLst/>
          </a:prstGeom>
          <a:noFill/>
          <a:ln w="19050" cap="flat" cmpd="sng">
            <a:solidFill>
              <a:srgbClr val="EA2C1C"/>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a:p>
        </p:txBody>
      </p:sp>
      <p:sp>
        <p:nvSpPr>
          <p:cNvPr id="1183" name="Google Shape;1183;p160"/>
          <p:cNvSpPr txBox="1"/>
          <p:nvPr/>
        </p:nvSpPr>
        <p:spPr>
          <a:xfrm>
            <a:off x="2807600" y="3391625"/>
            <a:ext cx="2260200" cy="1256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000" i="1">
                <a:solidFill>
                  <a:srgbClr val="FFFFFF"/>
                </a:solidFill>
                <a:latin typeface="Space Grotesk Light"/>
                <a:ea typeface="Space Grotesk Light"/>
                <a:cs typeface="Space Grotesk Light"/>
                <a:sym typeface="Space Grotesk Light"/>
              </a:rPr>
              <a:t>Os pareceres são individuais, confidenciais e serão analisados apenas pelo condutor da oficina, que avaliará a qualidade da análise e o grau de internalização dos conteúdos da oficina. </a:t>
            </a:r>
            <a:endParaRPr sz="1000" b="1" i="1">
              <a:solidFill>
                <a:srgbClr val="00FF00"/>
              </a:solidFill>
              <a:latin typeface="Space Grotesk"/>
              <a:ea typeface="Space Grotesk"/>
              <a:cs typeface="Space Grotesk"/>
              <a:sym typeface="Space Grotesk"/>
            </a:endParaRPr>
          </a:p>
        </p:txBody>
      </p:sp>
      <p:sp>
        <p:nvSpPr>
          <p:cNvPr id="1184" name="Google Shape;1184;p160"/>
          <p:cNvSpPr txBox="1"/>
          <p:nvPr/>
        </p:nvSpPr>
        <p:spPr>
          <a:xfrm>
            <a:off x="5330750" y="3069875"/>
            <a:ext cx="3662700" cy="1329000"/>
          </a:xfrm>
          <a:prstGeom prst="rect">
            <a:avLst/>
          </a:prstGeom>
          <a:noFill/>
          <a:ln w="9525" cap="flat" cmpd="sng">
            <a:solidFill>
              <a:srgbClr val="00FF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1000">
                <a:solidFill>
                  <a:srgbClr val="FFFFFF"/>
                </a:solidFill>
                <a:latin typeface="Space Grotesk Light"/>
                <a:ea typeface="Space Grotesk Light"/>
                <a:cs typeface="Space Grotesk Light"/>
                <a:sym typeface="Space Grotesk Light"/>
              </a:rPr>
              <a:t>[ 0 ] O projeto não atende ao critério</a:t>
            </a:r>
            <a:endParaRPr sz="1000">
              <a:solidFill>
                <a:srgbClr val="FFFFFF"/>
              </a:solidFill>
              <a:latin typeface="Space Grotesk Light"/>
              <a:ea typeface="Space Grotesk Light"/>
              <a:cs typeface="Space Grotesk Light"/>
              <a:sym typeface="Space Grotesk Light"/>
            </a:endParaRPr>
          </a:p>
          <a:p>
            <a:pPr marL="0" lvl="0" indent="0" algn="l" rtl="0">
              <a:lnSpc>
                <a:spcPct val="115000"/>
              </a:lnSpc>
              <a:spcBef>
                <a:spcPts val="0"/>
              </a:spcBef>
              <a:spcAft>
                <a:spcPts val="0"/>
              </a:spcAft>
              <a:buNone/>
            </a:pPr>
            <a:r>
              <a:rPr lang="pt-BR" sz="1000">
                <a:solidFill>
                  <a:schemeClr val="lt1"/>
                </a:solidFill>
                <a:latin typeface="Space Grotesk Light"/>
                <a:ea typeface="Space Grotesk Light"/>
                <a:cs typeface="Space Grotesk Light"/>
                <a:sym typeface="Space Grotesk Light"/>
              </a:rPr>
              <a:t>[ 1 ] </a:t>
            </a:r>
            <a:r>
              <a:rPr lang="pt-BR" sz="1000">
                <a:solidFill>
                  <a:srgbClr val="FFFFFF"/>
                </a:solidFill>
                <a:latin typeface="Space Grotesk Light"/>
                <a:ea typeface="Space Grotesk Light"/>
                <a:cs typeface="Space Grotesk Light"/>
                <a:sym typeface="Space Grotesk Light"/>
              </a:rPr>
              <a:t>Atende de forma muito frágil e limitada</a:t>
            </a:r>
            <a:endParaRPr sz="1000">
              <a:solidFill>
                <a:srgbClr val="FFFFFF"/>
              </a:solidFill>
              <a:latin typeface="Space Grotesk Light"/>
              <a:ea typeface="Space Grotesk Light"/>
              <a:cs typeface="Space Grotesk Light"/>
              <a:sym typeface="Space Grotesk Light"/>
            </a:endParaRPr>
          </a:p>
          <a:p>
            <a:pPr marL="0" lvl="0" indent="0" algn="l" rtl="0">
              <a:lnSpc>
                <a:spcPct val="115000"/>
              </a:lnSpc>
              <a:spcBef>
                <a:spcPts val="0"/>
              </a:spcBef>
              <a:spcAft>
                <a:spcPts val="0"/>
              </a:spcAft>
              <a:buNone/>
            </a:pPr>
            <a:r>
              <a:rPr lang="pt-BR" sz="1000">
                <a:solidFill>
                  <a:schemeClr val="lt1"/>
                </a:solidFill>
                <a:latin typeface="Space Grotesk Light"/>
                <a:ea typeface="Space Grotesk Light"/>
                <a:cs typeface="Space Grotesk Light"/>
                <a:sym typeface="Space Grotesk Light"/>
              </a:rPr>
              <a:t>[ 2 ]</a:t>
            </a:r>
            <a:r>
              <a:rPr lang="pt-BR" sz="1000">
                <a:solidFill>
                  <a:srgbClr val="FFFFFF"/>
                </a:solidFill>
                <a:latin typeface="Space Grotesk Light"/>
                <a:ea typeface="Space Grotesk Light"/>
                <a:cs typeface="Space Grotesk Light"/>
                <a:sym typeface="Space Grotesk Light"/>
              </a:rPr>
              <a:t> Atende parcialmente, com lacunas importantes</a:t>
            </a:r>
            <a:endParaRPr sz="1000">
              <a:solidFill>
                <a:srgbClr val="FFFFFF"/>
              </a:solidFill>
              <a:latin typeface="Space Grotesk Light"/>
              <a:ea typeface="Space Grotesk Light"/>
              <a:cs typeface="Space Grotesk Light"/>
              <a:sym typeface="Space Grotesk Light"/>
            </a:endParaRPr>
          </a:p>
          <a:p>
            <a:pPr marL="0" lvl="0" indent="0" algn="l" rtl="0">
              <a:lnSpc>
                <a:spcPct val="115000"/>
              </a:lnSpc>
              <a:spcBef>
                <a:spcPts val="0"/>
              </a:spcBef>
              <a:spcAft>
                <a:spcPts val="0"/>
              </a:spcAft>
              <a:buNone/>
            </a:pPr>
            <a:r>
              <a:rPr lang="pt-BR" sz="1000">
                <a:solidFill>
                  <a:schemeClr val="lt1"/>
                </a:solidFill>
                <a:latin typeface="Space Grotesk Light"/>
                <a:ea typeface="Space Grotesk Light"/>
                <a:cs typeface="Space Grotesk Light"/>
                <a:sym typeface="Space Grotesk Light"/>
              </a:rPr>
              <a:t>[ 3 ]</a:t>
            </a:r>
            <a:r>
              <a:rPr lang="pt-BR" sz="1000">
                <a:solidFill>
                  <a:srgbClr val="FFFFFF"/>
                </a:solidFill>
                <a:latin typeface="Space Grotesk Light"/>
                <a:ea typeface="Space Grotesk Light"/>
                <a:cs typeface="Space Grotesk Light"/>
                <a:sym typeface="Space Grotesk Light"/>
              </a:rPr>
              <a:t> Atende razoavelmente ao critério</a:t>
            </a:r>
            <a:endParaRPr sz="1000">
              <a:solidFill>
                <a:srgbClr val="FFFFFF"/>
              </a:solidFill>
              <a:latin typeface="Space Grotesk Light"/>
              <a:ea typeface="Space Grotesk Light"/>
              <a:cs typeface="Space Grotesk Light"/>
              <a:sym typeface="Space Grotesk Light"/>
            </a:endParaRPr>
          </a:p>
          <a:p>
            <a:pPr marL="0" lvl="0" indent="0" algn="l" rtl="0">
              <a:lnSpc>
                <a:spcPct val="115000"/>
              </a:lnSpc>
              <a:spcBef>
                <a:spcPts val="0"/>
              </a:spcBef>
              <a:spcAft>
                <a:spcPts val="0"/>
              </a:spcAft>
              <a:buNone/>
            </a:pPr>
            <a:r>
              <a:rPr lang="pt-BR" sz="1000">
                <a:solidFill>
                  <a:schemeClr val="lt1"/>
                </a:solidFill>
                <a:latin typeface="Space Grotesk Light"/>
                <a:ea typeface="Space Grotesk Light"/>
                <a:cs typeface="Space Grotesk Light"/>
                <a:sym typeface="Space Grotesk Light"/>
              </a:rPr>
              <a:t>[ 4 ] </a:t>
            </a:r>
            <a:r>
              <a:rPr lang="pt-BR" sz="1000">
                <a:solidFill>
                  <a:srgbClr val="FFFFFF"/>
                </a:solidFill>
                <a:latin typeface="Space Grotesk Light"/>
                <a:ea typeface="Space Grotesk Light"/>
                <a:cs typeface="Space Grotesk Light"/>
                <a:sym typeface="Space Grotesk Light"/>
              </a:rPr>
              <a:t>Atende bem ao critério, com coerência</a:t>
            </a:r>
            <a:endParaRPr sz="1000">
              <a:solidFill>
                <a:srgbClr val="FFFFFF"/>
              </a:solidFill>
              <a:latin typeface="Space Grotesk Light"/>
              <a:ea typeface="Space Grotesk Light"/>
              <a:cs typeface="Space Grotesk Light"/>
              <a:sym typeface="Space Grotesk Light"/>
            </a:endParaRPr>
          </a:p>
          <a:p>
            <a:pPr marL="0" lvl="0" indent="0" algn="l" rtl="0">
              <a:lnSpc>
                <a:spcPct val="115000"/>
              </a:lnSpc>
              <a:spcBef>
                <a:spcPts val="0"/>
              </a:spcBef>
              <a:spcAft>
                <a:spcPts val="0"/>
              </a:spcAft>
              <a:buNone/>
            </a:pPr>
            <a:r>
              <a:rPr lang="pt-BR" sz="1000">
                <a:solidFill>
                  <a:schemeClr val="lt1"/>
                </a:solidFill>
                <a:latin typeface="Space Grotesk Light"/>
                <a:ea typeface="Space Grotesk Light"/>
                <a:cs typeface="Space Grotesk Light"/>
                <a:sym typeface="Space Grotesk Light"/>
              </a:rPr>
              <a:t>[ 5 ] </a:t>
            </a:r>
            <a:r>
              <a:rPr lang="pt-BR" sz="1000">
                <a:solidFill>
                  <a:srgbClr val="FFFFFF"/>
                </a:solidFill>
                <a:latin typeface="Space Grotesk Light"/>
                <a:ea typeface="Space Grotesk Light"/>
                <a:cs typeface="Space Grotesk Light"/>
                <a:sym typeface="Space Grotesk Light"/>
              </a:rPr>
              <a:t>Atende plenamente, com destaque e excelência</a:t>
            </a:r>
            <a:endParaRPr sz="1000">
              <a:solidFill>
                <a:srgbClr val="FFFFFF"/>
              </a:solidFill>
              <a:latin typeface="Space Grotesk Light"/>
              <a:ea typeface="Space Grotesk Light"/>
              <a:cs typeface="Space Grotesk Light"/>
              <a:sym typeface="Space Grotesk Light"/>
            </a:endParaRPr>
          </a:p>
        </p:txBody>
      </p:sp>
      <p:cxnSp>
        <p:nvCxnSpPr>
          <p:cNvPr id="1185" name="Google Shape;1185;p160"/>
          <p:cNvCxnSpPr>
            <a:stCxn id="1176" idx="6"/>
            <a:endCxn id="1184" idx="0"/>
          </p:cNvCxnSpPr>
          <p:nvPr/>
        </p:nvCxnSpPr>
        <p:spPr>
          <a:xfrm>
            <a:off x="6248238" y="1618063"/>
            <a:ext cx="913800" cy="1451700"/>
          </a:xfrm>
          <a:prstGeom prst="curvedConnector2">
            <a:avLst/>
          </a:prstGeom>
          <a:noFill/>
          <a:ln w="19050" cap="flat" cmpd="sng">
            <a:solidFill>
              <a:schemeClr val="lt1"/>
            </a:solidFill>
            <a:prstDash val="solid"/>
            <a:round/>
            <a:headEnd type="none" w="med" len="med"/>
            <a:tailEnd type="triangle" w="med" len="med"/>
          </a:ln>
        </p:spPr>
      </p:cxn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89"/>
        <p:cNvGrpSpPr/>
        <p:nvPr/>
      </p:nvGrpSpPr>
      <p:grpSpPr>
        <a:xfrm>
          <a:off x="0" y="0"/>
          <a:ext cx="0" cy="0"/>
          <a:chOff x="0" y="0"/>
          <a:chExt cx="0" cy="0"/>
        </a:xfrm>
      </p:grpSpPr>
      <p:sp>
        <p:nvSpPr>
          <p:cNvPr id="1190" name="Google Shape;1190;p161"/>
          <p:cNvSpPr/>
          <p:nvPr/>
        </p:nvSpPr>
        <p:spPr>
          <a:xfrm>
            <a:off x="0" y="0"/>
            <a:ext cx="2990400" cy="2110200"/>
          </a:xfrm>
          <a:prstGeom prst="rect">
            <a:avLst/>
          </a:prstGeom>
          <a:solidFill>
            <a:srgbClr val="00D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191" name="Google Shape;1191;p161"/>
          <p:cNvSpPr/>
          <p:nvPr/>
        </p:nvSpPr>
        <p:spPr>
          <a:xfrm>
            <a:off x="2990400" y="0"/>
            <a:ext cx="3096000" cy="27024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192" name="Google Shape;1192;p161"/>
          <p:cNvSpPr/>
          <p:nvPr/>
        </p:nvSpPr>
        <p:spPr>
          <a:xfrm>
            <a:off x="6086375" y="0"/>
            <a:ext cx="3057600" cy="25719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193" name="Google Shape;1193;p161"/>
          <p:cNvSpPr/>
          <p:nvPr/>
        </p:nvSpPr>
        <p:spPr>
          <a:xfrm>
            <a:off x="25" y="2110200"/>
            <a:ext cx="2990400" cy="3033600"/>
          </a:xfrm>
          <a:prstGeom prst="rect">
            <a:avLst/>
          </a:prstGeom>
          <a:solidFill>
            <a:srgbClr val="183E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194" name="Google Shape;1194;p161"/>
          <p:cNvSpPr/>
          <p:nvPr/>
        </p:nvSpPr>
        <p:spPr>
          <a:xfrm>
            <a:off x="6086388" y="2571750"/>
            <a:ext cx="3057600" cy="2571900"/>
          </a:xfrm>
          <a:prstGeom prst="rect">
            <a:avLst/>
          </a:prstGeom>
          <a:solidFill>
            <a:srgbClr val="00D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195" name="Google Shape;1195;p161"/>
          <p:cNvSpPr/>
          <p:nvPr/>
        </p:nvSpPr>
        <p:spPr>
          <a:xfrm>
            <a:off x="2990425" y="2702400"/>
            <a:ext cx="3096000" cy="2440800"/>
          </a:xfrm>
          <a:prstGeom prst="rect">
            <a:avLst/>
          </a:prstGeom>
          <a:solidFill>
            <a:srgbClr val="FFD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196" name="Google Shape;1196;p161"/>
          <p:cNvSpPr txBox="1"/>
          <p:nvPr/>
        </p:nvSpPr>
        <p:spPr>
          <a:xfrm rot="744">
            <a:off x="100625" y="278425"/>
            <a:ext cx="2772300" cy="3375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b="1">
                <a:solidFill>
                  <a:schemeClr val="lt1"/>
                </a:solidFill>
                <a:latin typeface="Space Mono"/>
                <a:ea typeface="Space Mono"/>
                <a:cs typeface="Space Mono"/>
                <a:sym typeface="Space Mono"/>
              </a:rPr>
              <a:t>Alinhamento aos</a:t>
            </a: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r>
              <a:rPr lang="pt-BR" sz="1200" b="1">
                <a:solidFill>
                  <a:schemeClr val="lt1"/>
                </a:solidFill>
                <a:latin typeface="Space Mono"/>
                <a:ea typeface="Space Mono"/>
                <a:cs typeface="Space Mono"/>
                <a:sym typeface="Space Mono"/>
              </a:rPr>
              <a:t> objetivos do edital</a:t>
            </a: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endParaRPr sz="1200" b="1">
              <a:solidFill>
                <a:schemeClr val="lt1"/>
              </a:solidFill>
              <a:latin typeface="Space Mono"/>
              <a:ea typeface="Space Mono"/>
              <a:cs typeface="Space Mono"/>
              <a:sym typeface="Space Mono"/>
            </a:endParaRPr>
          </a:p>
        </p:txBody>
      </p:sp>
      <p:sp>
        <p:nvSpPr>
          <p:cNvPr id="1197" name="Google Shape;1197;p161"/>
          <p:cNvSpPr txBox="1"/>
          <p:nvPr/>
        </p:nvSpPr>
        <p:spPr>
          <a:xfrm rot="-1413">
            <a:off x="3078450" y="2742318"/>
            <a:ext cx="2919900" cy="3381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b="1">
                <a:solidFill>
                  <a:schemeClr val="lt1"/>
                </a:solidFill>
                <a:latin typeface="Space Mono"/>
                <a:ea typeface="Space Mono"/>
                <a:cs typeface="Space Mono"/>
                <a:sym typeface="Space Mono"/>
              </a:rPr>
              <a:t>Potencial de impacto socioambiental</a:t>
            </a: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198" name="Google Shape;1198;p161"/>
          <p:cNvSpPr txBox="1"/>
          <p:nvPr/>
        </p:nvSpPr>
        <p:spPr>
          <a:xfrm rot="-1293">
            <a:off x="6419100" y="2819744"/>
            <a:ext cx="2392200" cy="3384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b="1">
                <a:solidFill>
                  <a:schemeClr val="lt1"/>
                </a:solidFill>
                <a:latin typeface="Space Mono"/>
                <a:ea typeface="Space Mono"/>
                <a:cs typeface="Space Mono"/>
                <a:sym typeface="Space Mono"/>
              </a:rPr>
              <a:t>Inovação</a:t>
            </a: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199" name="Google Shape;1199;p161"/>
          <p:cNvSpPr txBox="1"/>
          <p:nvPr/>
        </p:nvSpPr>
        <p:spPr>
          <a:xfrm rot="1388">
            <a:off x="3198850" y="205900"/>
            <a:ext cx="1486500" cy="3375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b="1">
                <a:solidFill>
                  <a:schemeClr val="lt1"/>
                </a:solidFill>
                <a:latin typeface="Space Mono"/>
                <a:ea typeface="Space Mono"/>
                <a:cs typeface="Space Mono"/>
                <a:sym typeface="Space Mono"/>
              </a:rPr>
              <a:t>Território</a:t>
            </a: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200" name="Google Shape;1200;p161"/>
          <p:cNvSpPr txBox="1"/>
          <p:nvPr/>
        </p:nvSpPr>
        <p:spPr>
          <a:xfrm rot="786">
            <a:off x="100621" y="2784375"/>
            <a:ext cx="2625000" cy="3375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b="1">
                <a:solidFill>
                  <a:schemeClr val="lt1"/>
                </a:solidFill>
                <a:latin typeface="Space Mono"/>
                <a:ea typeface="Space Mono"/>
                <a:cs typeface="Space Mono"/>
                <a:sym typeface="Space Mono"/>
              </a:rPr>
              <a:t>Viabilidade técnica e financeira</a:t>
            </a: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201" name="Google Shape;1201;p161"/>
          <p:cNvSpPr txBox="1"/>
          <p:nvPr/>
        </p:nvSpPr>
        <p:spPr>
          <a:xfrm rot="744">
            <a:off x="6203874" y="205900"/>
            <a:ext cx="2772300" cy="337500"/>
          </a:xfrm>
          <a:prstGeom prst="rect">
            <a:avLst/>
          </a:prstGeom>
          <a:noFill/>
          <a:ln>
            <a:noFill/>
          </a:ln>
        </p:spPr>
        <p:txBody>
          <a:bodyPr spcFirstLastPara="1" wrap="square" lIns="68575" tIns="68575" rIns="68575" bIns="68575" anchor="t" anchorCtr="0">
            <a:noAutofit/>
          </a:bodyPr>
          <a:lstStyle/>
          <a:p>
            <a:pPr marL="0" lvl="0" indent="0" algn="ctr" rtl="0">
              <a:lnSpc>
                <a:spcPct val="115000"/>
              </a:lnSpc>
              <a:spcBef>
                <a:spcPts val="0"/>
              </a:spcBef>
              <a:spcAft>
                <a:spcPts val="0"/>
              </a:spcAft>
              <a:buNone/>
            </a:pPr>
            <a:r>
              <a:rPr lang="pt-BR" sz="1200" b="1">
                <a:solidFill>
                  <a:schemeClr val="lt1"/>
                </a:solidFill>
                <a:latin typeface="Space Mono"/>
                <a:ea typeface="Space Mono"/>
                <a:cs typeface="Space Mono"/>
                <a:sym typeface="Space Mono"/>
              </a:rPr>
              <a:t>Envolvimento de </a:t>
            </a: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r>
              <a:rPr lang="pt-BR" sz="1200" b="1">
                <a:solidFill>
                  <a:schemeClr val="lt1"/>
                </a:solidFill>
                <a:latin typeface="Space Mono"/>
                <a:ea typeface="Space Mono"/>
                <a:cs typeface="Space Mono"/>
                <a:sym typeface="Space Mono"/>
              </a:rPr>
              <a:t>públicos envolvidos</a:t>
            </a:r>
            <a:endParaRPr sz="1200" b="1">
              <a:solidFill>
                <a:schemeClr val="lt1"/>
              </a:solidFill>
              <a:latin typeface="Space Mono"/>
              <a:ea typeface="Space Mono"/>
              <a:cs typeface="Space Mono"/>
              <a:sym typeface="Space Mono"/>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
        <p:nvSpPr>
          <p:cNvPr id="1202" name="Google Shape;1202;p161"/>
          <p:cNvSpPr txBox="1"/>
          <p:nvPr/>
        </p:nvSpPr>
        <p:spPr>
          <a:xfrm>
            <a:off x="3152237" y="834175"/>
            <a:ext cx="2772300" cy="7089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200">
                <a:solidFill>
                  <a:schemeClr val="lt1"/>
                </a:solidFill>
                <a:latin typeface="Poppins ExtraBold"/>
                <a:ea typeface="Poppins ExtraBold"/>
                <a:cs typeface="Poppins ExtraBold"/>
                <a:sym typeface="Poppins ExtraBold"/>
              </a:rPr>
              <a:t>As ações propostas dialogam com necessidades reais do território, considerando seus desafios, potenciais e especificidades socioculturais e ambientais?</a:t>
            </a:r>
            <a:endParaRPr sz="1200">
              <a:solidFill>
                <a:schemeClr val="lt1"/>
              </a:solidFill>
              <a:latin typeface="Poppins ExtraBold"/>
              <a:ea typeface="Poppins ExtraBold"/>
              <a:cs typeface="Poppins ExtraBold"/>
              <a:sym typeface="Poppins ExtraBold"/>
            </a:endParaRPr>
          </a:p>
        </p:txBody>
      </p:sp>
      <p:sp>
        <p:nvSpPr>
          <p:cNvPr id="1203" name="Google Shape;1203;p161"/>
          <p:cNvSpPr txBox="1"/>
          <p:nvPr/>
        </p:nvSpPr>
        <p:spPr>
          <a:xfrm>
            <a:off x="185275" y="972200"/>
            <a:ext cx="2625000" cy="7089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200">
                <a:solidFill>
                  <a:schemeClr val="lt1"/>
                </a:solidFill>
                <a:latin typeface="Poppins ExtraBold"/>
                <a:ea typeface="Poppins ExtraBold"/>
                <a:cs typeface="Poppins ExtraBold"/>
                <a:sym typeface="Poppins ExtraBold"/>
              </a:rPr>
              <a:t>O projeto demonstra aderência às diretrizes e objetivos do edital?</a:t>
            </a:r>
            <a:endParaRPr sz="1200">
              <a:solidFill>
                <a:schemeClr val="lt1"/>
              </a:solidFill>
              <a:latin typeface="Poppins ExtraBold"/>
              <a:ea typeface="Poppins ExtraBold"/>
              <a:cs typeface="Poppins ExtraBold"/>
              <a:sym typeface="Poppins ExtraBold"/>
            </a:endParaRPr>
          </a:p>
        </p:txBody>
      </p:sp>
      <p:sp>
        <p:nvSpPr>
          <p:cNvPr id="1204" name="Google Shape;1204;p161"/>
          <p:cNvSpPr txBox="1"/>
          <p:nvPr/>
        </p:nvSpPr>
        <p:spPr>
          <a:xfrm>
            <a:off x="185276" y="3411650"/>
            <a:ext cx="2538300" cy="7089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200">
                <a:solidFill>
                  <a:schemeClr val="lt1"/>
                </a:solidFill>
                <a:latin typeface="Poppins ExtraBold"/>
                <a:ea typeface="Poppins ExtraBold"/>
                <a:cs typeface="Poppins ExtraBold"/>
                <a:sym typeface="Poppins ExtraBold"/>
              </a:rPr>
              <a:t>A proposta é executável dentro do tempo e orçamento previstos, com plano de ação e equipe coerentes?</a:t>
            </a:r>
            <a:endParaRPr sz="1200">
              <a:solidFill>
                <a:schemeClr val="lt1"/>
              </a:solidFill>
              <a:latin typeface="Poppins ExtraBold"/>
              <a:ea typeface="Poppins ExtraBold"/>
              <a:cs typeface="Poppins ExtraBold"/>
              <a:sym typeface="Poppins ExtraBold"/>
            </a:endParaRPr>
          </a:p>
        </p:txBody>
      </p:sp>
      <p:sp>
        <p:nvSpPr>
          <p:cNvPr id="1205" name="Google Shape;1205;p161"/>
          <p:cNvSpPr txBox="1"/>
          <p:nvPr/>
        </p:nvSpPr>
        <p:spPr>
          <a:xfrm>
            <a:off x="3152264" y="3250825"/>
            <a:ext cx="2772300" cy="7089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200">
                <a:solidFill>
                  <a:schemeClr val="lt1"/>
                </a:solidFill>
                <a:latin typeface="Poppins ExtraBold"/>
                <a:ea typeface="Poppins ExtraBold"/>
                <a:cs typeface="Poppins ExtraBold"/>
                <a:sym typeface="Poppins ExtraBold"/>
              </a:rPr>
              <a:t>A proposta apresenta estratégias consistentes para gerar melhorias sociais e ambientais concretas, sustentáveis e alinhadas às demandas das comunidades envolvidas?</a:t>
            </a:r>
            <a:endParaRPr sz="1200">
              <a:solidFill>
                <a:schemeClr val="lt1"/>
              </a:solidFill>
              <a:latin typeface="Poppins ExtraBold"/>
              <a:ea typeface="Poppins ExtraBold"/>
              <a:cs typeface="Poppins ExtraBold"/>
              <a:sym typeface="Poppins ExtraBold"/>
            </a:endParaRPr>
          </a:p>
        </p:txBody>
      </p:sp>
      <p:sp>
        <p:nvSpPr>
          <p:cNvPr id="1206" name="Google Shape;1206;p161"/>
          <p:cNvSpPr txBox="1"/>
          <p:nvPr/>
        </p:nvSpPr>
        <p:spPr>
          <a:xfrm>
            <a:off x="6296576" y="939144"/>
            <a:ext cx="2586900" cy="7089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200">
                <a:solidFill>
                  <a:schemeClr val="lt1"/>
                </a:solidFill>
                <a:latin typeface="Poppins ExtraBold"/>
                <a:ea typeface="Poppins ExtraBold"/>
                <a:cs typeface="Poppins ExtraBold"/>
                <a:sym typeface="Poppins ExtraBold"/>
              </a:rPr>
              <a:t>O projeto contempla ativamente a participação de públicos que estão envolvidos e que são beneficiários diretos ou indiretos?</a:t>
            </a:r>
            <a:endParaRPr sz="1200">
              <a:solidFill>
                <a:schemeClr val="lt1"/>
              </a:solidFill>
              <a:latin typeface="Poppins ExtraBold"/>
              <a:ea typeface="Poppins ExtraBold"/>
              <a:cs typeface="Poppins ExtraBold"/>
              <a:sym typeface="Poppins ExtraBold"/>
            </a:endParaRPr>
          </a:p>
        </p:txBody>
      </p:sp>
      <p:sp>
        <p:nvSpPr>
          <p:cNvPr id="1207" name="Google Shape;1207;p161"/>
          <p:cNvSpPr txBox="1"/>
          <p:nvPr/>
        </p:nvSpPr>
        <p:spPr>
          <a:xfrm>
            <a:off x="6353275" y="3318325"/>
            <a:ext cx="2706000" cy="7089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1200">
                <a:solidFill>
                  <a:schemeClr val="lt1"/>
                </a:solidFill>
                <a:latin typeface="Poppins ExtraBold"/>
                <a:ea typeface="Poppins ExtraBold"/>
                <a:cs typeface="Poppins ExtraBold"/>
                <a:sym typeface="Poppins ExtraBold"/>
              </a:rPr>
              <a:t>A proposta traz soluções criativas, abordagens diferenciadas ou metodologias inovadoras para lidar com desafios concretos do território?</a:t>
            </a:r>
            <a:endParaRPr sz="1200">
              <a:solidFill>
                <a:schemeClr val="lt1"/>
              </a:solidFill>
              <a:latin typeface="Poppins ExtraBold"/>
              <a:ea typeface="Poppins ExtraBold"/>
              <a:cs typeface="Poppins ExtraBold"/>
              <a:sym typeface="Poppins ExtraBold"/>
            </a:endParaRPr>
          </a:p>
          <a:p>
            <a:pPr marL="0" lvl="0" indent="0" algn="ctr" rtl="0">
              <a:lnSpc>
                <a:spcPct val="115000"/>
              </a:lnSpc>
              <a:spcBef>
                <a:spcPts val="0"/>
              </a:spcBef>
              <a:spcAft>
                <a:spcPts val="0"/>
              </a:spcAft>
              <a:buNone/>
            </a:pPr>
            <a:endParaRPr sz="1200">
              <a:solidFill>
                <a:schemeClr val="lt1"/>
              </a:solidFill>
              <a:latin typeface="Poppins ExtraBold"/>
              <a:ea typeface="Poppins ExtraBold"/>
              <a:cs typeface="Poppins ExtraBold"/>
              <a:sym typeface="Poppins ExtraBold"/>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11"/>
        <p:cNvGrpSpPr/>
        <p:nvPr/>
      </p:nvGrpSpPr>
      <p:grpSpPr>
        <a:xfrm>
          <a:off x="0" y="0"/>
          <a:ext cx="0" cy="0"/>
          <a:chOff x="0" y="0"/>
          <a:chExt cx="0" cy="0"/>
        </a:xfrm>
      </p:grpSpPr>
      <p:pic>
        <p:nvPicPr>
          <p:cNvPr id="1212" name="Google Shape;1212;p162"/>
          <p:cNvPicPr preferRelativeResize="0"/>
          <p:nvPr/>
        </p:nvPicPr>
        <p:blipFill>
          <a:blip r:embed="rId3">
            <a:alphaModFix/>
          </a:blip>
          <a:stretch>
            <a:fillRect/>
          </a:stretch>
        </p:blipFill>
        <p:spPr>
          <a:xfrm>
            <a:off x="882875" y="152400"/>
            <a:ext cx="7378248" cy="4838701"/>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D000"/>
        </a:solidFill>
        <a:effectLst/>
      </p:bgPr>
    </p:bg>
    <p:spTree>
      <p:nvGrpSpPr>
        <p:cNvPr id="1" name="Shape 1216"/>
        <p:cNvGrpSpPr/>
        <p:nvPr/>
      </p:nvGrpSpPr>
      <p:grpSpPr>
        <a:xfrm>
          <a:off x="0" y="0"/>
          <a:ext cx="0" cy="0"/>
          <a:chOff x="0" y="0"/>
          <a:chExt cx="0" cy="0"/>
        </a:xfrm>
      </p:grpSpPr>
      <p:sp>
        <p:nvSpPr>
          <p:cNvPr id="1217" name="Google Shape;1217;p163"/>
          <p:cNvSpPr txBox="1"/>
          <p:nvPr/>
        </p:nvSpPr>
        <p:spPr>
          <a:xfrm>
            <a:off x="3002849" y="4108175"/>
            <a:ext cx="3138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2800">
                <a:solidFill>
                  <a:schemeClr val="lt1"/>
                </a:solidFill>
                <a:latin typeface="Poppins ExtraBold"/>
                <a:ea typeface="Poppins ExtraBold"/>
                <a:cs typeface="Poppins ExtraBold"/>
                <a:sym typeface="Poppins ExtraBold"/>
              </a:rPr>
              <a:t>5 minutos</a:t>
            </a:r>
            <a:endParaRPr sz="2800">
              <a:solidFill>
                <a:schemeClr val="lt1"/>
              </a:solidFill>
              <a:latin typeface="Poppins ExtraBold"/>
              <a:ea typeface="Poppins ExtraBold"/>
              <a:cs typeface="Poppins ExtraBold"/>
              <a:sym typeface="Poppins ExtraBold"/>
            </a:endParaRPr>
          </a:p>
        </p:txBody>
      </p:sp>
      <p:sp>
        <p:nvSpPr>
          <p:cNvPr id="1218" name="Google Shape;1218;p163"/>
          <p:cNvSpPr txBox="1"/>
          <p:nvPr/>
        </p:nvSpPr>
        <p:spPr>
          <a:xfrm>
            <a:off x="498475" y="268725"/>
            <a:ext cx="7822500" cy="116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4500" b="1">
                <a:solidFill>
                  <a:schemeClr val="lt1"/>
                </a:solidFill>
                <a:latin typeface="Space Mono"/>
                <a:ea typeface="Space Mono"/>
                <a:cs typeface="Space Mono"/>
                <a:sym typeface="Space Mono"/>
              </a:rPr>
              <a:t>preparação</a:t>
            </a:r>
            <a:endParaRPr sz="4500" b="1">
              <a:solidFill>
                <a:schemeClr val="lt1"/>
              </a:solidFill>
              <a:latin typeface="Space Mono"/>
              <a:ea typeface="Space Mono"/>
              <a:cs typeface="Space Mono"/>
              <a:sym typeface="Space Mono"/>
            </a:endParaRPr>
          </a:p>
        </p:txBody>
      </p:sp>
      <p:sp>
        <p:nvSpPr>
          <p:cNvPr id="1219" name="Google Shape;1219;p163"/>
          <p:cNvSpPr txBox="1"/>
          <p:nvPr/>
        </p:nvSpPr>
        <p:spPr>
          <a:xfrm>
            <a:off x="3002850" y="1641850"/>
            <a:ext cx="2751000" cy="224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pt-BR" sz="13400"/>
              <a:t>🧩</a:t>
            </a:r>
            <a:endParaRPr sz="1340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183EFF"/>
        </a:solidFill>
        <a:effectLst/>
      </p:bgPr>
    </p:bg>
    <p:spTree>
      <p:nvGrpSpPr>
        <p:cNvPr id="1" name="Shape 1223"/>
        <p:cNvGrpSpPr/>
        <p:nvPr/>
      </p:nvGrpSpPr>
      <p:grpSpPr>
        <a:xfrm>
          <a:off x="0" y="0"/>
          <a:ext cx="0" cy="0"/>
          <a:chOff x="0" y="0"/>
          <a:chExt cx="0" cy="0"/>
        </a:xfrm>
      </p:grpSpPr>
      <p:sp>
        <p:nvSpPr>
          <p:cNvPr id="1224" name="Google Shape;1224;p164"/>
          <p:cNvSpPr txBox="1"/>
          <p:nvPr/>
        </p:nvSpPr>
        <p:spPr>
          <a:xfrm>
            <a:off x="447600" y="999286"/>
            <a:ext cx="7822500" cy="290910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r>
              <a:rPr lang="pt-BR" sz="7600">
                <a:solidFill>
                  <a:schemeClr val="lt1"/>
                </a:solidFill>
                <a:latin typeface="Poppins Black"/>
                <a:ea typeface="Poppins Black"/>
                <a:cs typeface="Poppins Black"/>
                <a:sym typeface="Poppins Black"/>
              </a:rPr>
              <a:t>hora da apresentação! </a:t>
            </a:r>
            <a:endParaRPr sz="7600">
              <a:solidFill>
                <a:schemeClr val="lt1"/>
              </a:solidFill>
              <a:latin typeface="Poppins Black"/>
              <a:ea typeface="Poppins Black"/>
              <a:cs typeface="Poppins Black"/>
              <a:sym typeface="Poppins Black"/>
            </a:endParaRPr>
          </a:p>
          <a:p>
            <a:pPr marL="0" lvl="0" indent="0" algn="l" rtl="0">
              <a:spcBef>
                <a:spcPts val="0"/>
              </a:spcBef>
              <a:spcAft>
                <a:spcPts val="0"/>
              </a:spcAft>
              <a:buNone/>
            </a:pPr>
            <a:endParaRPr sz="2500" b="1">
              <a:solidFill>
                <a:schemeClr val="lt1"/>
              </a:solidFill>
              <a:latin typeface="Space Mono"/>
              <a:ea typeface="Space Mono"/>
              <a:cs typeface="Space Mono"/>
              <a:sym typeface="Space Mono"/>
            </a:endParaRPr>
          </a:p>
        </p:txBody>
      </p:sp>
      <p:sp>
        <p:nvSpPr>
          <p:cNvPr id="1225" name="Google Shape;1225;p164"/>
          <p:cNvSpPr txBox="1"/>
          <p:nvPr/>
        </p:nvSpPr>
        <p:spPr>
          <a:xfrm>
            <a:off x="617525" y="4119175"/>
            <a:ext cx="4395300" cy="6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1"/>
              </a:solidFill>
              <a:latin typeface="Poppins"/>
              <a:ea typeface="Poppins"/>
              <a:cs typeface="Poppins"/>
              <a:sym typeface="Poppin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29"/>
        <p:cNvGrpSpPr/>
        <p:nvPr/>
      </p:nvGrpSpPr>
      <p:grpSpPr>
        <a:xfrm>
          <a:off x="0" y="0"/>
          <a:ext cx="0" cy="0"/>
          <a:chOff x="0" y="0"/>
          <a:chExt cx="0" cy="0"/>
        </a:xfrm>
      </p:grpSpPr>
      <p:sp>
        <p:nvSpPr>
          <p:cNvPr id="1230" name="Google Shape;1230;p165"/>
          <p:cNvSpPr txBox="1"/>
          <p:nvPr/>
        </p:nvSpPr>
        <p:spPr>
          <a:xfrm>
            <a:off x="857850" y="1158400"/>
            <a:ext cx="7721400" cy="22473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1600" b="1">
                <a:solidFill>
                  <a:schemeClr val="lt1"/>
                </a:solidFill>
                <a:latin typeface="Montserrat"/>
                <a:ea typeface="Montserrat"/>
                <a:cs typeface="Montserrat"/>
                <a:sym typeface="Montserrat"/>
              </a:rPr>
              <a:t>Como expandir e aplicar na minha organização?</a:t>
            </a:r>
            <a:br>
              <a:rPr lang="pt-BR" sz="1600" b="1">
                <a:solidFill>
                  <a:schemeClr val="lt1"/>
                </a:solidFill>
                <a:latin typeface="Montserrat"/>
                <a:ea typeface="Montserrat"/>
                <a:cs typeface="Montserrat"/>
                <a:sym typeface="Montserrat"/>
              </a:rPr>
            </a:br>
            <a:endParaRPr sz="1600" b="1">
              <a:solidFill>
                <a:schemeClr val="lt1"/>
              </a:solidFill>
              <a:latin typeface="Montserrat"/>
              <a:ea typeface="Montserrat"/>
              <a:cs typeface="Montserrat"/>
              <a:sym typeface="Montserrat"/>
            </a:endParaRPr>
          </a:p>
          <a:p>
            <a:pPr marL="457200" marR="0" lvl="0" indent="-336550" algn="just" rtl="0">
              <a:lnSpc>
                <a:spcPct val="100000"/>
              </a:lnSpc>
              <a:spcBef>
                <a:spcPts val="0"/>
              </a:spcBef>
              <a:spcAft>
                <a:spcPts val="0"/>
              </a:spcAft>
              <a:buClr>
                <a:schemeClr val="lt1"/>
              </a:buClr>
              <a:buSzPts val="1700"/>
              <a:buFont typeface="Montserrat"/>
              <a:buAutoNum type="arabicPeriod"/>
            </a:pPr>
            <a:r>
              <a:rPr lang="pt-BR" sz="1700">
                <a:solidFill>
                  <a:schemeClr val="lt1"/>
                </a:solidFill>
                <a:latin typeface="Montserrat"/>
                <a:ea typeface="Montserrat"/>
                <a:cs typeface="Montserrat"/>
                <a:sym typeface="Montserrat"/>
              </a:rPr>
              <a:t>aplicar a metodologia de construção de projetos aos seus projetos reais;</a:t>
            </a:r>
            <a:endParaRPr sz="1700">
              <a:solidFill>
                <a:schemeClr val="lt1"/>
              </a:solidFill>
              <a:latin typeface="Montserrat"/>
              <a:ea typeface="Montserrat"/>
              <a:cs typeface="Montserrat"/>
              <a:sym typeface="Montserrat"/>
            </a:endParaRPr>
          </a:p>
          <a:p>
            <a:pPr marL="457200" marR="0" lvl="0" indent="-336550" algn="just" rtl="0">
              <a:lnSpc>
                <a:spcPct val="100000"/>
              </a:lnSpc>
              <a:spcBef>
                <a:spcPts val="0"/>
              </a:spcBef>
              <a:spcAft>
                <a:spcPts val="0"/>
              </a:spcAft>
              <a:buClr>
                <a:schemeClr val="lt1"/>
              </a:buClr>
              <a:buSzPts val="1700"/>
              <a:buFont typeface="Montserrat"/>
              <a:buAutoNum type="arabicPeriod"/>
            </a:pPr>
            <a:r>
              <a:rPr lang="pt-BR" sz="1700">
                <a:solidFill>
                  <a:schemeClr val="lt1"/>
                </a:solidFill>
                <a:latin typeface="Montserrat"/>
                <a:ea typeface="Montserrat"/>
                <a:cs typeface="Montserrat"/>
                <a:sym typeface="Montserrat"/>
              </a:rPr>
              <a:t>transformar essas informações organizadas em um projeto estruturado em formato padrão;</a:t>
            </a:r>
            <a:endParaRPr sz="1700">
              <a:solidFill>
                <a:schemeClr val="lt1"/>
              </a:solidFill>
              <a:latin typeface="Montserrat"/>
              <a:ea typeface="Montserrat"/>
              <a:cs typeface="Montserrat"/>
              <a:sym typeface="Montserrat"/>
            </a:endParaRPr>
          </a:p>
          <a:p>
            <a:pPr marL="457200" lvl="0" indent="-336550" algn="just" rtl="0">
              <a:spcBef>
                <a:spcPts val="0"/>
              </a:spcBef>
              <a:spcAft>
                <a:spcPts val="0"/>
              </a:spcAft>
              <a:buClr>
                <a:schemeClr val="lt1"/>
              </a:buClr>
              <a:buSzPts val="1700"/>
              <a:buFont typeface="Montserrat"/>
              <a:buAutoNum type="arabicPeriod"/>
            </a:pPr>
            <a:r>
              <a:rPr lang="pt-BR" sz="1700">
                <a:solidFill>
                  <a:schemeClr val="lt1"/>
                </a:solidFill>
                <a:latin typeface="Montserrat"/>
                <a:ea typeface="Montserrat"/>
                <a:cs typeface="Montserrat"/>
                <a:sym typeface="Montserrat"/>
              </a:rPr>
              <a:t>adaptá-lo à medida em que oportunidades surgirem, para que esteja coerente as premissas da parcerias;</a:t>
            </a:r>
            <a:endParaRPr sz="1600">
              <a:solidFill>
                <a:schemeClr val="lt1"/>
              </a:solidFill>
              <a:latin typeface="Montserrat"/>
              <a:ea typeface="Montserrat"/>
              <a:cs typeface="Montserrat"/>
              <a:sym typeface="Montserra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34"/>
        <p:cNvGrpSpPr/>
        <p:nvPr/>
      </p:nvGrpSpPr>
      <p:grpSpPr>
        <a:xfrm>
          <a:off x="0" y="0"/>
          <a:ext cx="0" cy="0"/>
          <a:chOff x="0" y="0"/>
          <a:chExt cx="0" cy="0"/>
        </a:xfrm>
      </p:grpSpPr>
      <p:sp>
        <p:nvSpPr>
          <p:cNvPr id="1235" name="Google Shape;1235;p166"/>
          <p:cNvSpPr txBox="1"/>
          <p:nvPr/>
        </p:nvSpPr>
        <p:spPr>
          <a:xfrm>
            <a:off x="868450" y="1168975"/>
            <a:ext cx="7557000" cy="2232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1600" b="1">
                <a:solidFill>
                  <a:schemeClr val="lt1"/>
                </a:solidFill>
                <a:latin typeface="Montserrat"/>
                <a:ea typeface="Montserrat"/>
                <a:cs typeface="Montserrat"/>
                <a:sym typeface="Montserrat"/>
              </a:rPr>
              <a:t>E agora?</a:t>
            </a:r>
            <a:br>
              <a:rPr lang="pt-BR" sz="1600" b="1">
                <a:solidFill>
                  <a:schemeClr val="lt1"/>
                </a:solidFill>
                <a:latin typeface="Montserrat"/>
                <a:ea typeface="Montserrat"/>
                <a:cs typeface="Montserrat"/>
                <a:sym typeface="Montserrat"/>
              </a:rPr>
            </a:br>
            <a:endParaRPr sz="1600" b="1">
              <a:solidFill>
                <a:schemeClr val="lt1"/>
              </a:solidFill>
              <a:latin typeface="Montserrat"/>
              <a:ea typeface="Montserrat"/>
              <a:cs typeface="Montserrat"/>
              <a:sym typeface="Montserrat"/>
            </a:endParaRPr>
          </a:p>
          <a:p>
            <a:pPr marL="457200" lvl="0" indent="-336550" algn="just" rtl="0">
              <a:spcBef>
                <a:spcPts val="0"/>
              </a:spcBef>
              <a:spcAft>
                <a:spcPts val="0"/>
              </a:spcAft>
              <a:buClr>
                <a:schemeClr val="lt1"/>
              </a:buClr>
              <a:buSzPts val="1700"/>
              <a:buFont typeface="Montserrat"/>
              <a:buAutoNum type="arabicPeriod"/>
            </a:pPr>
            <a:r>
              <a:rPr lang="pt-BR" sz="1700">
                <a:solidFill>
                  <a:schemeClr val="lt1"/>
                </a:solidFill>
                <a:latin typeface="Montserrat"/>
                <a:ea typeface="Montserrat"/>
                <a:cs typeface="Montserrat"/>
                <a:sym typeface="Montserrat"/>
              </a:rPr>
              <a:t>vamos mandar a apresentação</a:t>
            </a:r>
            <a:endParaRPr sz="1700">
              <a:solidFill>
                <a:schemeClr val="lt1"/>
              </a:solidFill>
              <a:latin typeface="Montserrat"/>
              <a:ea typeface="Montserrat"/>
              <a:cs typeface="Montserrat"/>
              <a:sym typeface="Montserrat"/>
            </a:endParaRPr>
          </a:p>
          <a:p>
            <a:pPr marL="457200" lvl="0" indent="-336550" algn="just" rtl="0">
              <a:spcBef>
                <a:spcPts val="0"/>
              </a:spcBef>
              <a:spcAft>
                <a:spcPts val="0"/>
              </a:spcAft>
              <a:buClr>
                <a:schemeClr val="lt1"/>
              </a:buClr>
              <a:buSzPts val="1700"/>
              <a:buFont typeface="Montserrat"/>
              <a:buAutoNum type="arabicPeriod"/>
            </a:pPr>
            <a:r>
              <a:rPr lang="pt-BR" sz="1700">
                <a:solidFill>
                  <a:schemeClr val="lt1"/>
                </a:solidFill>
                <a:latin typeface="Montserrat"/>
                <a:ea typeface="Montserrat"/>
                <a:cs typeface="Montserrat"/>
                <a:sym typeface="Montserrat"/>
              </a:rPr>
              <a:t>vamos mandar documentos que podem ajudar na construção de projetos, como planilhas de cronograma, de times e funções, além de planilhas de orçamento.</a:t>
            </a:r>
            <a:endParaRPr sz="1700">
              <a:solidFill>
                <a:schemeClr val="lt1"/>
              </a:solidFill>
              <a:latin typeface="Montserrat"/>
              <a:ea typeface="Montserrat"/>
              <a:cs typeface="Montserrat"/>
              <a:sym typeface="Montserrat"/>
            </a:endParaRPr>
          </a:p>
          <a:p>
            <a:pPr marL="457200" lvl="0" indent="-336550" algn="just" rtl="0">
              <a:spcBef>
                <a:spcPts val="0"/>
              </a:spcBef>
              <a:spcAft>
                <a:spcPts val="0"/>
              </a:spcAft>
              <a:buClr>
                <a:schemeClr val="lt1"/>
              </a:buClr>
              <a:buSzPts val="1700"/>
              <a:buFont typeface="Montserrat"/>
              <a:buAutoNum type="arabicPeriod"/>
            </a:pPr>
            <a:r>
              <a:rPr lang="pt-BR" sz="1700">
                <a:solidFill>
                  <a:schemeClr val="lt1"/>
                </a:solidFill>
                <a:latin typeface="Montserrat"/>
                <a:ea typeface="Montserrat"/>
                <a:cs typeface="Montserrat"/>
                <a:sym typeface="Montserrat"/>
              </a:rPr>
              <a:t>se quiserem, estamos a disposição para dialogar</a:t>
            </a:r>
            <a:endParaRPr sz="1700">
              <a:solidFill>
                <a:schemeClr val="lt1"/>
              </a:solidFill>
              <a:latin typeface="Montserrat"/>
              <a:ea typeface="Montserrat"/>
              <a:cs typeface="Montserrat"/>
              <a:sym typeface="Montserrat"/>
            </a:endParaRPr>
          </a:p>
          <a:p>
            <a:pPr marL="0" lvl="0" indent="0" algn="just" rtl="0">
              <a:spcBef>
                <a:spcPts val="0"/>
              </a:spcBef>
              <a:spcAft>
                <a:spcPts val="0"/>
              </a:spcAft>
              <a:buNone/>
            </a:pPr>
            <a:endParaRPr sz="1600">
              <a:solidFill>
                <a:schemeClr val="lt1"/>
              </a:solidFill>
              <a:latin typeface="Montserrat"/>
              <a:ea typeface="Montserrat"/>
              <a:cs typeface="Montserrat"/>
              <a:sym typeface="Montserra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39"/>
        <p:cNvGrpSpPr/>
        <p:nvPr/>
      </p:nvGrpSpPr>
      <p:grpSpPr>
        <a:xfrm>
          <a:off x="0" y="0"/>
          <a:ext cx="0" cy="0"/>
          <a:chOff x="0" y="0"/>
          <a:chExt cx="0" cy="0"/>
        </a:xfrm>
      </p:grpSpPr>
      <p:sp>
        <p:nvSpPr>
          <p:cNvPr id="1240" name="Google Shape;1240;p167"/>
          <p:cNvSpPr txBox="1"/>
          <p:nvPr/>
        </p:nvSpPr>
        <p:spPr>
          <a:xfrm>
            <a:off x="669325" y="1986900"/>
            <a:ext cx="8085000" cy="1169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3500" b="1">
                <a:solidFill>
                  <a:srgbClr val="FFFFFF"/>
                </a:solidFill>
                <a:latin typeface="Montserrat ExtraBold"/>
                <a:ea typeface="Montserrat ExtraBold"/>
                <a:cs typeface="Montserrat ExtraBold"/>
                <a:sym typeface="Montserrat ExtraBold"/>
              </a:rPr>
              <a:t>Procedimento de Manifestação de Interesse Social (</a:t>
            </a:r>
            <a:r>
              <a:rPr lang="pt-BR" sz="3500" b="1">
                <a:solidFill>
                  <a:srgbClr val="F1B639"/>
                </a:solidFill>
                <a:latin typeface="Montserrat ExtraBold"/>
                <a:ea typeface="Montserrat ExtraBold"/>
                <a:cs typeface="Montserrat ExtraBold"/>
                <a:sym typeface="Montserrat ExtraBold"/>
              </a:rPr>
              <a:t>PMIS</a:t>
            </a:r>
            <a:r>
              <a:rPr lang="pt-BR" sz="3500" b="1">
                <a:solidFill>
                  <a:srgbClr val="FFFFFF"/>
                </a:solidFill>
                <a:latin typeface="Montserrat ExtraBold"/>
                <a:ea typeface="Montserrat ExtraBold"/>
                <a:cs typeface="Montserrat ExtraBold"/>
                <a:sym typeface="Montserrat ExtraBold"/>
              </a:rPr>
              <a:t>)</a:t>
            </a:r>
            <a:endParaRPr sz="300">
              <a:solidFill>
                <a:srgbClr val="FBB247"/>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44"/>
        <p:cNvGrpSpPr/>
        <p:nvPr/>
      </p:nvGrpSpPr>
      <p:grpSpPr>
        <a:xfrm>
          <a:off x="0" y="0"/>
          <a:ext cx="0" cy="0"/>
          <a:chOff x="0" y="0"/>
          <a:chExt cx="0" cy="0"/>
        </a:xfrm>
      </p:grpSpPr>
      <p:sp>
        <p:nvSpPr>
          <p:cNvPr id="1245" name="Google Shape;1245;p168"/>
          <p:cNvSpPr txBox="1"/>
          <p:nvPr/>
        </p:nvSpPr>
        <p:spPr>
          <a:xfrm>
            <a:off x="629375" y="2166400"/>
            <a:ext cx="8085000" cy="630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3500" b="1">
                <a:solidFill>
                  <a:srgbClr val="FFFFFF"/>
                </a:solidFill>
                <a:latin typeface="Montserrat ExtraBold"/>
                <a:ea typeface="Montserrat ExtraBold"/>
                <a:cs typeface="Montserrat ExtraBold"/>
                <a:sym typeface="Montserrat ExtraBold"/>
              </a:rPr>
              <a:t>BOLETIM DE OPORTUNIDADES</a:t>
            </a:r>
            <a:r>
              <a:rPr lang="pt-BR" sz="3500" b="1">
                <a:solidFill>
                  <a:srgbClr val="FBB247"/>
                </a:solidFill>
                <a:latin typeface="Montserrat ExtraBold"/>
                <a:ea typeface="Montserrat ExtraBold"/>
                <a:cs typeface="Montserrat ExtraBold"/>
                <a:sym typeface="Montserrat ExtraBold"/>
              </a:rPr>
              <a:t>*</a:t>
            </a:r>
            <a:endParaRPr sz="300">
              <a:solidFill>
                <a:srgbClr val="FBB247"/>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49"/>
        <p:cNvGrpSpPr/>
        <p:nvPr/>
      </p:nvGrpSpPr>
      <p:grpSpPr>
        <a:xfrm>
          <a:off x="0" y="0"/>
          <a:ext cx="0" cy="0"/>
          <a:chOff x="0" y="0"/>
          <a:chExt cx="0" cy="0"/>
        </a:xfrm>
      </p:grpSpPr>
      <p:sp>
        <p:nvSpPr>
          <p:cNvPr id="1250" name="Google Shape;1250;p169"/>
          <p:cNvSpPr txBox="1"/>
          <p:nvPr/>
        </p:nvSpPr>
        <p:spPr>
          <a:xfrm>
            <a:off x="668700" y="1631000"/>
            <a:ext cx="8085000" cy="1708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3500" b="1">
                <a:solidFill>
                  <a:srgbClr val="FFFFFF"/>
                </a:solidFill>
                <a:latin typeface="Montserrat ExtraBold"/>
                <a:ea typeface="Montserrat ExtraBold"/>
                <a:cs typeface="Montserrat ExtraBold"/>
                <a:sym typeface="Montserrat ExtraBold"/>
              </a:rPr>
              <a:t>PLANO NACIONAL DE FORMAÇÃO EM GESTÃO DE PARCERIAS</a:t>
            </a:r>
            <a:endParaRPr sz="300">
              <a:solidFill>
                <a:srgbClr val="FBB247"/>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54"/>
        <p:cNvGrpSpPr/>
        <p:nvPr/>
      </p:nvGrpSpPr>
      <p:grpSpPr>
        <a:xfrm>
          <a:off x="0" y="0"/>
          <a:ext cx="0" cy="0"/>
          <a:chOff x="0" y="0"/>
          <a:chExt cx="0" cy="0"/>
        </a:xfrm>
      </p:grpSpPr>
      <p:sp>
        <p:nvSpPr>
          <p:cNvPr id="1255" name="Google Shape;1255;p170"/>
          <p:cNvSpPr txBox="1"/>
          <p:nvPr/>
        </p:nvSpPr>
        <p:spPr>
          <a:xfrm>
            <a:off x="669325" y="1986900"/>
            <a:ext cx="8085000" cy="630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3500" b="1">
                <a:solidFill>
                  <a:srgbClr val="FFFFFF"/>
                </a:solidFill>
                <a:latin typeface="Montserrat ExtraBold"/>
                <a:ea typeface="Montserrat ExtraBold"/>
                <a:cs typeface="Montserrat ExtraBold"/>
                <a:sym typeface="Montserrat ExtraBold"/>
              </a:rPr>
              <a:t>CONFOCO</a:t>
            </a:r>
            <a:endParaRPr sz="300">
              <a:solidFill>
                <a:srgbClr val="FBB247"/>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15927"/>
        </a:solidFill>
        <a:effectLst/>
      </p:bgPr>
    </p:bg>
    <p:spTree>
      <p:nvGrpSpPr>
        <p:cNvPr id="1" name="Shape 1259"/>
        <p:cNvGrpSpPr/>
        <p:nvPr/>
      </p:nvGrpSpPr>
      <p:grpSpPr>
        <a:xfrm>
          <a:off x="0" y="0"/>
          <a:ext cx="0" cy="0"/>
          <a:chOff x="0" y="0"/>
          <a:chExt cx="0" cy="0"/>
        </a:xfrm>
      </p:grpSpPr>
      <p:sp>
        <p:nvSpPr>
          <p:cNvPr id="1260" name="Google Shape;1260;p171"/>
          <p:cNvSpPr/>
          <p:nvPr/>
        </p:nvSpPr>
        <p:spPr>
          <a:xfrm>
            <a:off x="0" y="1885950"/>
            <a:ext cx="9144000" cy="3257700"/>
          </a:xfrm>
          <a:prstGeom prst="rect">
            <a:avLst/>
          </a:prstGeom>
          <a:solidFill>
            <a:srgbClr val="F15927"/>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Calibri"/>
              <a:ea typeface="Calibri"/>
              <a:cs typeface="Calibri"/>
              <a:sym typeface="Calibri"/>
            </a:endParaRPr>
          </a:p>
        </p:txBody>
      </p:sp>
      <p:sp>
        <p:nvSpPr>
          <p:cNvPr id="1261" name="Google Shape;1261;p171"/>
          <p:cNvSpPr/>
          <p:nvPr/>
        </p:nvSpPr>
        <p:spPr>
          <a:xfrm>
            <a:off x="-1" y="1877439"/>
            <a:ext cx="471300" cy="3257700"/>
          </a:xfrm>
          <a:prstGeom prst="rect">
            <a:avLst/>
          </a:prstGeom>
          <a:solidFill>
            <a:srgbClr val="D13C0D"/>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Calibri"/>
              <a:ea typeface="Calibri"/>
              <a:cs typeface="Calibri"/>
              <a:sym typeface="Calibri"/>
            </a:endParaRPr>
          </a:p>
        </p:txBody>
      </p:sp>
      <p:pic>
        <p:nvPicPr>
          <p:cNvPr id="1262" name="Google Shape;1262;p171"/>
          <p:cNvPicPr preferRelativeResize="0"/>
          <p:nvPr/>
        </p:nvPicPr>
        <p:blipFill rotWithShape="1">
          <a:blip r:embed="rId3">
            <a:alphaModFix/>
          </a:blip>
          <a:srcRect/>
          <a:stretch/>
        </p:blipFill>
        <p:spPr>
          <a:xfrm>
            <a:off x="2244325" y="1584825"/>
            <a:ext cx="5302378" cy="3154263"/>
          </a:xfrm>
          <a:prstGeom prst="rect">
            <a:avLst/>
          </a:prstGeom>
          <a:noFill/>
          <a:ln>
            <a:noFill/>
          </a:ln>
        </p:spPr>
      </p:pic>
      <p:sp>
        <p:nvSpPr>
          <p:cNvPr id="1263" name="Google Shape;1263;p171"/>
          <p:cNvSpPr/>
          <p:nvPr/>
        </p:nvSpPr>
        <p:spPr>
          <a:xfrm>
            <a:off x="733204" y="2074874"/>
            <a:ext cx="295500" cy="3077100"/>
          </a:xfrm>
          <a:prstGeom prst="rect">
            <a:avLst/>
          </a:prstGeom>
          <a:solidFill>
            <a:srgbClr val="D13C0D"/>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Calibri"/>
              <a:ea typeface="Calibri"/>
              <a:cs typeface="Calibri"/>
              <a:sym typeface="Calibri"/>
            </a:endParaRPr>
          </a:p>
        </p:txBody>
      </p:sp>
      <p:sp>
        <p:nvSpPr>
          <p:cNvPr id="1264" name="Google Shape;1264;p171"/>
          <p:cNvSpPr/>
          <p:nvPr/>
        </p:nvSpPr>
        <p:spPr>
          <a:xfrm>
            <a:off x="1276350" y="2076450"/>
            <a:ext cx="209700" cy="3075600"/>
          </a:xfrm>
          <a:prstGeom prst="rect">
            <a:avLst/>
          </a:prstGeom>
          <a:solidFill>
            <a:srgbClr val="D13C0D"/>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Calibri"/>
              <a:ea typeface="Calibri"/>
              <a:cs typeface="Calibri"/>
              <a:sym typeface="Calibri"/>
            </a:endParaRPr>
          </a:p>
        </p:txBody>
      </p:sp>
      <p:sp>
        <p:nvSpPr>
          <p:cNvPr id="1265" name="Google Shape;1265;p171"/>
          <p:cNvSpPr/>
          <p:nvPr/>
        </p:nvSpPr>
        <p:spPr>
          <a:xfrm>
            <a:off x="1714500" y="2074874"/>
            <a:ext cx="126300" cy="3075600"/>
          </a:xfrm>
          <a:prstGeom prst="rect">
            <a:avLst/>
          </a:prstGeom>
          <a:solidFill>
            <a:srgbClr val="D13C0D"/>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Calibri"/>
              <a:ea typeface="Calibri"/>
              <a:cs typeface="Calibri"/>
              <a:sym typeface="Calibri"/>
            </a:endParaRPr>
          </a:p>
        </p:txBody>
      </p:sp>
      <p:sp>
        <p:nvSpPr>
          <p:cNvPr id="1266" name="Google Shape;1266;p171"/>
          <p:cNvSpPr/>
          <p:nvPr/>
        </p:nvSpPr>
        <p:spPr>
          <a:xfrm>
            <a:off x="2153093" y="2074874"/>
            <a:ext cx="63000" cy="3057000"/>
          </a:xfrm>
          <a:prstGeom prst="rect">
            <a:avLst/>
          </a:prstGeom>
          <a:solidFill>
            <a:srgbClr val="D13C0D"/>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Calibri"/>
              <a:ea typeface="Calibri"/>
              <a:cs typeface="Calibri"/>
              <a:sym typeface="Calibri"/>
            </a:endParaRPr>
          </a:p>
        </p:txBody>
      </p:sp>
      <p:pic>
        <p:nvPicPr>
          <p:cNvPr id="1267" name="Google Shape;1267;p171"/>
          <p:cNvPicPr preferRelativeResize="0"/>
          <p:nvPr/>
        </p:nvPicPr>
        <p:blipFill rotWithShape="1">
          <a:blip r:embed="rId4">
            <a:alphaModFix/>
          </a:blip>
          <a:srcRect/>
          <a:stretch/>
        </p:blipFill>
        <p:spPr>
          <a:xfrm>
            <a:off x="-495300" y="-857250"/>
            <a:ext cx="6860872" cy="3761732"/>
          </a:xfrm>
          <a:prstGeom prst="rect">
            <a:avLst/>
          </a:prstGeom>
          <a:noFill/>
          <a:ln>
            <a:noFill/>
          </a:ln>
        </p:spPr>
      </p:pic>
      <p:sp>
        <p:nvSpPr>
          <p:cNvPr id="1268" name="Google Shape;1268;p171"/>
          <p:cNvSpPr txBox="1"/>
          <p:nvPr/>
        </p:nvSpPr>
        <p:spPr>
          <a:xfrm>
            <a:off x="5853213" y="1022600"/>
            <a:ext cx="2838900" cy="35880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None/>
            </a:pPr>
            <a:endParaRPr sz="1500" b="1">
              <a:solidFill>
                <a:schemeClr val="lt1"/>
              </a:solidFill>
              <a:latin typeface="Poppins"/>
              <a:ea typeface="Poppins"/>
              <a:cs typeface="Poppins"/>
              <a:sym typeface="Poppins"/>
            </a:endParaRPr>
          </a:p>
        </p:txBody>
      </p:sp>
      <p:sp>
        <p:nvSpPr>
          <p:cNvPr id="1269" name="Google Shape;1269;p171"/>
          <p:cNvSpPr txBox="1"/>
          <p:nvPr/>
        </p:nvSpPr>
        <p:spPr>
          <a:xfrm>
            <a:off x="6707913" y="2258875"/>
            <a:ext cx="2259000" cy="38940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Clr>
                <a:schemeClr val="dk1"/>
              </a:buClr>
              <a:buSzPts val="600"/>
              <a:buFont typeface="Arial"/>
              <a:buNone/>
            </a:pPr>
            <a:endParaRPr sz="1600" b="1">
              <a:solidFill>
                <a:schemeClr val="dk1"/>
              </a:solidFill>
              <a:latin typeface="Manrope"/>
              <a:ea typeface="Manrope"/>
              <a:cs typeface="Manrope"/>
              <a:sym typeface="Manrope"/>
            </a:endParaRPr>
          </a:p>
        </p:txBody>
      </p:sp>
      <p:sp>
        <p:nvSpPr>
          <p:cNvPr id="1270" name="Google Shape;1270;p171"/>
          <p:cNvSpPr txBox="1"/>
          <p:nvPr/>
        </p:nvSpPr>
        <p:spPr>
          <a:xfrm>
            <a:off x="7120013" y="844288"/>
            <a:ext cx="1724700" cy="358800"/>
          </a:xfrm>
          <a:prstGeom prst="rect">
            <a:avLst/>
          </a:prstGeom>
          <a:noFill/>
          <a:ln>
            <a:noFill/>
          </a:ln>
        </p:spPr>
        <p:txBody>
          <a:bodyPr spcFirstLastPara="1" wrap="square" lIns="45725" tIns="45725" rIns="45725" bIns="45725" anchor="t" anchorCtr="0">
            <a:noAutofit/>
          </a:bodyPr>
          <a:lstStyle/>
          <a:p>
            <a:pPr marL="0" lvl="0" indent="0" algn="ctr" rtl="0">
              <a:spcBef>
                <a:spcPts val="0"/>
              </a:spcBef>
              <a:spcAft>
                <a:spcPts val="0"/>
              </a:spcAft>
              <a:buClr>
                <a:schemeClr val="dk1"/>
              </a:buClr>
              <a:buSzPts val="600"/>
              <a:buFont typeface="Arial"/>
              <a:buNone/>
            </a:pPr>
            <a:r>
              <a:rPr lang="pt-BR" sz="2000" b="1">
                <a:solidFill>
                  <a:schemeClr val="lt1"/>
                </a:solidFill>
                <a:latin typeface="Manrope"/>
                <a:ea typeface="Manrope"/>
                <a:cs typeface="Manrope"/>
                <a:sym typeface="Manrope"/>
              </a:rPr>
              <a:t>24 e 25 </a:t>
            </a:r>
            <a:endParaRPr sz="2000" b="1">
              <a:solidFill>
                <a:schemeClr val="lt1"/>
              </a:solidFill>
              <a:latin typeface="Manrope"/>
              <a:ea typeface="Manrope"/>
              <a:cs typeface="Manrope"/>
              <a:sym typeface="Manrope"/>
            </a:endParaRPr>
          </a:p>
          <a:p>
            <a:pPr marL="0" lvl="0" indent="0" algn="ctr" rtl="0">
              <a:spcBef>
                <a:spcPts val="0"/>
              </a:spcBef>
              <a:spcAft>
                <a:spcPts val="0"/>
              </a:spcAft>
              <a:buClr>
                <a:schemeClr val="dk1"/>
              </a:buClr>
              <a:buSzPts val="600"/>
              <a:buFont typeface="Arial"/>
              <a:buNone/>
            </a:pPr>
            <a:r>
              <a:rPr lang="pt-BR" sz="1200" b="1">
                <a:solidFill>
                  <a:schemeClr val="lt1"/>
                </a:solidFill>
                <a:latin typeface="Manrope"/>
                <a:ea typeface="Manrope"/>
                <a:cs typeface="Manrope"/>
                <a:sym typeface="Manrope"/>
              </a:rPr>
              <a:t>de novembro de 2026</a:t>
            </a:r>
            <a:br>
              <a:rPr lang="pt-BR" sz="1200" b="1">
                <a:solidFill>
                  <a:schemeClr val="lt1"/>
                </a:solidFill>
                <a:latin typeface="Manrope"/>
                <a:ea typeface="Manrope"/>
                <a:cs typeface="Manrope"/>
                <a:sym typeface="Manrope"/>
              </a:rPr>
            </a:br>
            <a:r>
              <a:rPr lang="pt-BR" sz="1100">
                <a:solidFill>
                  <a:schemeClr val="lt1"/>
                </a:solidFill>
                <a:latin typeface="Manrope"/>
                <a:ea typeface="Manrope"/>
                <a:cs typeface="Manrope"/>
                <a:sym typeface="Manrope"/>
              </a:rPr>
              <a:t>Brasília/DF</a:t>
            </a:r>
            <a:endParaRPr sz="1300">
              <a:solidFill>
                <a:schemeClr val="dk1"/>
              </a:solidFill>
              <a:latin typeface="Manrope"/>
              <a:ea typeface="Manrope"/>
              <a:cs typeface="Manrope"/>
              <a:sym typeface="Manrope"/>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1271" name="Google Shape;1271;p171"/>
          <p:cNvSpPr txBox="1"/>
          <p:nvPr/>
        </p:nvSpPr>
        <p:spPr>
          <a:xfrm>
            <a:off x="2671013" y="4296438"/>
            <a:ext cx="5212200" cy="5649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Clr>
                <a:schemeClr val="dk1"/>
              </a:buClr>
              <a:buSzPts val="600"/>
              <a:buFont typeface="Arial"/>
              <a:buNone/>
            </a:pPr>
            <a:r>
              <a:rPr lang="pt-BR" sz="1700" b="1">
                <a:solidFill>
                  <a:schemeClr val="lt1"/>
                </a:solidFill>
                <a:latin typeface="Poppins"/>
                <a:ea typeface="Poppins"/>
                <a:cs typeface="Poppins"/>
                <a:sym typeface="Poppins"/>
              </a:rPr>
              <a:t>Parcerias público populares: o povo e </a:t>
            </a:r>
            <a:endParaRPr sz="1700" b="1">
              <a:solidFill>
                <a:schemeClr val="lt1"/>
              </a:solidFill>
              <a:latin typeface="Poppins"/>
              <a:ea typeface="Poppins"/>
              <a:cs typeface="Poppins"/>
              <a:sym typeface="Poppins"/>
            </a:endParaRPr>
          </a:p>
          <a:p>
            <a:pPr marL="0" lvl="0" indent="0" algn="l" rtl="0">
              <a:spcBef>
                <a:spcPts val="0"/>
              </a:spcBef>
              <a:spcAft>
                <a:spcPts val="0"/>
              </a:spcAft>
              <a:buClr>
                <a:schemeClr val="dk1"/>
              </a:buClr>
              <a:buSzPts val="600"/>
              <a:buFont typeface="Arial"/>
              <a:buNone/>
            </a:pPr>
            <a:r>
              <a:rPr lang="pt-BR" sz="1700" b="1">
                <a:solidFill>
                  <a:schemeClr val="lt1"/>
                </a:solidFill>
                <a:latin typeface="Poppins"/>
                <a:ea typeface="Poppins"/>
                <a:cs typeface="Poppins"/>
                <a:sym typeface="Poppins"/>
              </a:rPr>
              <a:t>o estado construindo políticas públicas</a:t>
            </a:r>
            <a:endParaRPr sz="1700" b="1">
              <a:solidFill>
                <a:schemeClr val="lt1"/>
              </a:solidFill>
              <a:latin typeface="Poppins"/>
              <a:ea typeface="Poppins"/>
              <a:cs typeface="Poppins"/>
              <a:sym typeface="Poppins"/>
            </a:endParaRPr>
          </a:p>
          <a:p>
            <a:pPr marL="0" lvl="0" indent="0" algn="l" rtl="0">
              <a:spcBef>
                <a:spcPts val="0"/>
              </a:spcBef>
              <a:spcAft>
                <a:spcPts val="0"/>
              </a:spcAft>
              <a:buNone/>
            </a:pPr>
            <a:endParaRPr sz="1700" b="1">
              <a:solidFill>
                <a:schemeClr val="lt1"/>
              </a:solidFill>
              <a:latin typeface="Poppins"/>
              <a:ea typeface="Poppins"/>
              <a:cs typeface="Poppins"/>
              <a:sym typeface="Poppins"/>
            </a:endParaRPr>
          </a:p>
        </p:txBody>
      </p:sp>
      <p:pic>
        <p:nvPicPr>
          <p:cNvPr id="1272" name="Google Shape;1272;p171" descr="grain.png"/>
          <p:cNvPicPr preferRelativeResize="0"/>
          <p:nvPr/>
        </p:nvPicPr>
        <p:blipFill rotWithShape="1">
          <a:blip r:embed="rId5">
            <a:alphaModFix/>
          </a:blip>
          <a:srcRect l="-8079" r="31930"/>
          <a:stretch/>
        </p:blipFill>
        <p:spPr>
          <a:xfrm>
            <a:off x="-23612" y="-18650"/>
            <a:ext cx="9191215" cy="5180777"/>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Shape 196"/>
        <p:cNvGrpSpPr/>
        <p:nvPr/>
      </p:nvGrpSpPr>
      <p:grpSpPr>
        <a:xfrm>
          <a:off x="0" y="0"/>
          <a:ext cx="0" cy="0"/>
          <a:chOff x="0" y="0"/>
          <a:chExt cx="0" cy="0"/>
        </a:xfrm>
      </p:grpSpPr>
      <p:grpSp>
        <p:nvGrpSpPr>
          <p:cNvPr id="5" name="Agrupar 4"/>
          <p:cNvGrpSpPr/>
          <p:nvPr/>
        </p:nvGrpSpPr>
        <p:grpSpPr>
          <a:xfrm>
            <a:off x="773200" y="805527"/>
            <a:ext cx="2329565" cy="3197312"/>
            <a:chOff x="4594572" y="866941"/>
            <a:chExt cx="2329565" cy="3197312"/>
          </a:xfrm>
        </p:grpSpPr>
        <p:pic>
          <p:nvPicPr>
            <p:cNvPr id="2" name="Imagem 1"/>
            <p:cNvPicPr>
              <a:picLocks noChangeAspect="1"/>
            </p:cNvPicPr>
            <p:nvPr/>
          </p:nvPicPr>
          <p:blipFill>
            <a:blip r:embed="rId3"/>
            <a:stretch>
              <a:fillRect/>
            </a:stretch>
          </p:blipFill>
          <p:spPr>
            <a:xfrm>
              <a:off x="4594572" y="1284275"/>
              <a:ext cx="2329565" cy="2424826"/>
            </a:xfrm>
            <a:prstGeom prst="rect">
              <a:avLst/>
            </a:prstGeom>
          </p:spPr>
        </p:pic>
        <p:pic>
          <p:nvPicPr>
            <p:cNvPr id="3" name="Imagem 2"/>
            <p:cNvPicPr>
              <a:picLocks noChangeAspect="1"/>
            </p:cNvPicPr>
            <p:nvPr/>
          </p:nvPicPr>
          <p:blipFill>
            <a:blip r:embed="rId4"/>
            <a:stretch>
              <a:fillRect/>
            </a:stretch>
          </p:blipFill>
          <p:spPr>
            <a:xfrm>
              <a:off x="4594572" y="866941"/>
              <a:ext cx="2329565" cy="492088"/>
            </a:xfrm>
            <a:prstGeom prst="rect">
              <a:avLst/>
            </a:prstGeom>
          </p:spPr>
        </p:pic>
        <p:sp>
          <p:nvSpPr>
            <p:cNvPr id="4" name="CaixaDeTexto 3"/>
            <p:cNvSpPr txBox="1"/>
            <p:nvPr/>
          </p:nvSpPr>
          <p:spPr>
            <a:xfrm>
              <a:off x="4756245" y="3787254"/>
              <a:ext cx="2101755" cy="276999"/>
            </a:xfrm>
            <a:prstGeom prst="rect">
              <a:avLst/>
            </a:prstGeom>
            <a:noFill/>
          </p:spPr>
          <p:txBody>
            <a:bodyPr wrap="square" rtlCol="0">
              <a:spAutoFit/>
            </a:bodyPr>
            <a:lstStyle/>
            <a:p>
              <a:r>
                <a:rPr lang="pt-BR" sz="1200" b="1" dirty="0">
                  <a:solidFill>
                    <a:schemeClr val="bg1"/>
                  </a:solidFill>
                </a:rPr>
                <a:t>GRUPO DE WHATSAPP</a:t>
              </a:r>
            </a:p>
          </p:txBody>
        </p:sp>
      </p:grpSp>
      <p:pic>
        <p:nvPicPr>
          <p:cNvPr id="7" name="Google Shape;202;p49"/>
          <p:cNvPicPr preferRelativeResize="0"/>
          <p:nvPr/>
        </p:nvPicPr>
        <p:blipFill rotWithShape="1">
          <a:blip r:embed="rId5">
            <a:alphaModFix/>
          </a:blip>
          <a:srcRect l="31113" t="33324" r="26563" b="27595"/>
          <a:stretch/>
        </p:blipFill>
        <p:spPr>
          <a:xfrm>
            <a:off x="4927930" y="1222861"/>
            <a:ext cx="2403676" cy="2393050"/>
          </a:xfrm>
          <a:prstGeom prst="rect">
            <a:avLst/>
          </a:prstGeom>
          <a:noFill/>
          <a:ln>
            <a:noFill/>
          </a:ln>
        </p:spPr>
      </p:pic>
      <p:sp>
        <p:nvSpPr>
          <p:cNvPr id="6" name="CaixaDeTexto 5"/>
          <p:cNvSpPr txBox="1"/>
          <p:nvPr/>
        </p:nvSpPr>
        <p:spPr>
          <a:xfrm>
            <a:off x="4927930" y="3598789"/>
            <a:ext cx="2403676" cy="523220"/>
          </a:xfrm>
          <a:prstGeom prst="rect">
            <a:avLst/>
          </a:prstGeom>
          <a:noFill/>
        </p:spPr>
        <p:txBody>
          <a:bodyPr wrap="square" rtlCol="0">
            <a:spAutoFit/>
          </a:bodyPr>
          <a:lstStyle/>
          <a:p>
            <a:r>
              <a:rPr lang="pt-BR" b="1" dirty="0">
                <a:solidFill>
                  <a:schemeClr val="bg1"/>
                </a:solidFill>
              </a:rPr>
              <a:t>QUEREMOS CONHECER SUA OSC</a:t>
            </a:r>
          </a:p>
        </p:txBody>
      </p:sp>
      <p:sp>
        <p:nvSpPr>
          <p:cNvPr id="10" name="CaixaDeTexto 9"/>
          <p:cNvSpPr txBox="1"/>
          <p:nvPr/>
        </p:nvSpPr>
        <p:spPr>
          <a:xfrm>
            <a:off x="4927930" y="806904"/>
            <a:ext cx="2403676" cy="307777"/>
          </a:xfrm>
          <a:prstGeom prst="rect">
            <a:avLst/>
          </a:prstGeom>
          <a:noFill/>
        </p:spPr>
        <p:txBody>
          <a:bodyPr wrap="square" rtlCol="0">
            <a:spAutoFit/>
          </a:bodyPr>
          <a:lstStyle/>
          <a:p>
            <a:pPr algn="ctr"/>
            <a:r>
              <a:rPr lang="pt-BR" b="1" dirty="0">
                <a:solidFill>
                  <a:schemeClr val="bg1"/>
                </a:solidFill>
              </a:rPr>
              <a:t>FORMULÁRIO</a:t>
            </a:r>
          </a:p>
        </p:txBody>
      </p:sp>
      <p:pic>
        <p:nvPicPr>
          <p:cNvPr id="11" name="Google Shape;203;p49"/>
          <p:cNvPicPr preferRelativeResize="0"/>
          <p:nvPr/>
        </p:nvPicPr>
        <p:blipFill rotWithShape="1">
          <a:blip r:embed="rId5">
            <a:alphaModFix/>
          </a:blip>
          <a:srcRect t="85977"/>
          <a:stretch/>
        </p:blipFill>
        <p:spPr>
          <a:xfrm>
            <a:off x="1937982" y="4355675"/>
            <a:ext cx="4487776" cy="678526"/>
          </a:xfrm>
          <a:prstGeom prst="rect">
            <a:avLst/>
          </a:prstGeom>
          <a:noFill/>
          <a:ln>
            <a:noFill/>
          </a:ln>
        </p:spPr>
      </p:pic>
    </p:spTree>
    <p:extLst>
      <p:ext uri="{BB962C8B-B14F-4D97-AF65-F5344CB8AC3E}">
        <p14:creationId xmlns:p14="http://schemas.microsoft.com/office/powerpoint/2010/main" val="7544115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87"/>
        <p:cNvGrpSpPr/>
        <p:nvPr/>
      </p:nvGrpSpPr>
      <p:grpSpPr>
        <a:xfrm>
          <a:off x="0" y="0"/>
          <a:ext cx="0" cy="0"/>
          <a:chOff x="0" y="0"/>
          <a:chExt cx="0" cy="0"/>
        </a:xfrm>
      </p:grpSpPr>
      <p:sp>
        <p:nvSpPr>
          <p:cNvPr id="1288" name="Google Shape;1288;p174"/>
          <p:cNvSpPr txBox="1"/>
          <p:nvPr/>
        </p:nvSpPr>
        <p:spPr>
          <a:xfrm>
            <a:off x="629375" y="2166400"/>
            <a:ext cx="8085000" cy="630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3500" b="1">
                <a:solidFill>
                  <a:srgbClr val="FFFFFF"/>
                </a:solidFill>
                <a:latin typeface="Montserrat ExtraBold"/>
                <a:ea typeface="Montserrat ExtraBold"/>
                <a:cs typeface="Montserrat ExtraBold"/>
                <a:sym typeface="Montserrat ExtraBold"/>
              </a:rPr>
              <a:t>FOTO OFICIAL</a:t>
            </a:r>
            <a:endParaRPr sz="300">
              <a:solidFill>
                <a:srgbClr val="FBB247"/>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2"/>
        <p:cNvGrpSpPr/>
        <p:nvPr/>
      </p:nvGrpSpPr>
      <p:grpSpPr>
        <a:xfrm>
          <a:off x="0" y="0"/>
          <a:ext cx="0" cy="0"/>
          <a:chOff x="0" y="0"/>
          <a:chExt cx="0" cy="0"/>
        </a:xfrm>
      </p:grpSpPr>
      <p:sp>
        <p:nvSpPr>
          <p:cNvPr id="1293" name="Google Shape;1293;p175"/>
          <p:cNvSpPr txBox="1"/>
          <p:nvPr/>
        </p:nvSpPr>
        <p:spPr>
          <a:xfrm>
            <a:off x="4858425" y="2648503"/>
            <a:ext cx="2462100" cy="472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sz="1500" b="1">
              <a:solidFill>
                <a:schemeClr val="dk1"/>
              </a:solidFill>
              <a:latin typeface="Montserrat"/>
              <a:ea typeface="Montserrat"/>
              <a:cs typeface="Montserrat"/>
              <a:sym typeface="Montserrat"/>
            </a:endParaRPr>
          </a:p>
        </p:txBody>
      </p:sp>
      <p:cxnSp>
        <p:nvCxnSpPr>
          <p:cNvPr id="1294" name="Google Shape;1294;p175"/>
          <p:cNvCxnSpPr/>
          <p:nvPr/>
        </p:nvCxnSpPr>
        <p:spPr>
          <a:xfrm>
            <a:off x="4969006" y="3124854"/>
            <a:ext cx="438900" cy="0"/>
          </a:xfrm>
          <a:prstGeom prst="straightConnector1">
            <a:avLst/>
          </a:prstGeom>
          <a:noFill/>
          <a:ln w="9525" cap="flat" cmpd="sng">
            <a:solidFill>
              <a:schemeClr val="dk1"/>
            </a:solidFill>
            <a:prstDash val="solid"/>
            <a:round/>
            <a:headEnd type="none" w="med" len="med"/>
            <a:tailEnd type="none" w="med" len="med"/>
          </a:ln>
        </p:spPr>
      </p:cxnSp>
      <p:sp>
        <p:nvSpPr>
          <p:cNvPr id="1295" name="Google Shape;1295;p175"/>
          <p:cNvSpPr txBox="1"/>
          <p:nvPr/>
        </p:nvSpPr>
        <p:spPr>
          <a:xfrm>
            <a:off x="4858425" y="2699831"/>
            <a:ext cx="3558300" cy="567000"/>
          </a:xfrm>
          <a:prstGeom prst="rect">
            <a:avLst/>
          </a:prstGeom>
          <a:no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r>
              <a:rPr lang="pt-BR" sz="1300" u="sng" dirty="0">
                <a:solidFill>
                  <a:schemeClr val="dk1"/>
                </a:solidFill>
                <a:latin typeface="Poppins"/>
                <a:ea typeface="Poppins"/>
                <a:cs typeface="Poppins"/>
                <a:sym typeface="Poppins"/>
                <a:hlinkClick r:id="rId3"/>
              </a:rPr>
              <a:t>aldiza.silva@presidencia.gov.br</a:t>
            </a:r>
            <a:br>
              <a:rPr lang="pt-BR" sz="1300" u="sng" dirty="0">
                <a:solidFill>
                  <a:schemeClr val="dk1"/>
                </a:solidFill>
                <a:latin typeface="Poppins"/>
                <a:ea typeface="Poppins"/>
                <a:cs typeface="Poppins"/>
                <a:sym typeface="Poppins"/>
              </a:rPr>
            </a:br>
            <a:r>
              <a:rPr lang="pt-BR" sz="1300" u="sng" dirty="0">
                <a:solidFill>
                  <a:schemeClr val="dk1"/>
                </a:solidFill>
                <a:latin typeface="Poppins"/>
                <a:ea typeface="Poppins"/>
                <a:cs typeface="Poppins"/>
                <a:sym typeface="Poppins"/>
                <a:hlinkClick r:id="rId4"/>
              </a:rPr>
              <a:t>confoco@presidencia.gov.br</a:t>
            </a:r>
            <a:br>
              <a:rPr lang="pt-BR" sz="1300" dirty="0">
                <a:solidFill>
                  <a:schemeClr val="dk1"/>
                </a:solidFill>
                <a:latin typeface="Poppins"/>
                <a:ea typeface="Poppins"/>
                <a:cs typeface="Poppins"/>
                <a:sym typeface="Poppins"/>
              </a:rPr>
            </a:br>
            <a:endParaRPr sz="1300" dirty="0">
              <a:solidFill>
                <a:schemeClr val="dk1"/>
              </a:solidFill>
              <a:latin typeface="Poppins"/>
              <a:ea typeface="Poppins"/>
              <a:cs typeface="Poppins"/>
              <a:sym typeface="Poppins"/>
            </a:endParaRPr>
          </a:p>
        </p:txBody>
      </p:sp>
      <p:sp>
        <p:nvSpPr>
          <p:cNvPr id="1296" name="Google Shape;1296;p175"/>
          <p:cNvSpPr txBox="1"/>
          <p:nvPr/>
        </p:nvSpPr>
        <p:spPr>
          <a:xfrm>
            <a:off x="1156975" y="2018638"/>
            <a:ext cx="31410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4400" b="1" dirty="0">
                <a:solidFill>
                  <a:schemeClr val="dk1"/>
                </a:solidFill>
                <a:latin typeface="Poppins"/>
                <a:ea typeface="Poppins"/>
                <a:cs typeface="Poppins"/>
                <a:sym typeface="Poppins"/>
              </a:rPr>
              <a:t>obrigada.</a:t>
            </a:r>
            <a:endParaRPr sz="4400" b="1" dirty="0">
              <a:solidFill>
                <a:schemeClr val="dk1"/>
              </a:solidFill>
              <a:latin typeface="Poppins"/>
              <a:ea typeface="Poppins"/>
              <a:cs typeface="Poppins"/>
              <a:sym typeface="Poppins"/>
            </a:endParaRPr>
          </a:p>
        </p:txBody>
      </p:sp>
      <p:sp>
        <p:nvSpPr>
          <p:cNvPr id="1297" name="Google Shape;1297;p175"/>
          <p:cNvSpPr txBox="1"/>
          <p:nvPr/>
        </p:nvSpPr>
        <p:spPr>
          <a:xfrm>
            <a:off x="4858425" y="2018647"/>
            <a:ext cx="33048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2000" dirty="0">
                <a:solidFill>
                  <a:schemeClr val="dk1"/>
                </a:solidFill>
                <a:latin typeface="Poppins SemiBold"/>
                <a:ea typeface="Poppins SemiBold"/>
                <a:cs typeface="Poppins SemiBold"/>
                <a:sym typeface="Poppins SemiBold"/>
              </a:rPr>
              <a:t>Aldiza Soares da Silva</a:t>
            </a:r>
            <a:endParaRPr sz="2000" dirty="0">
              <a:solidFill>
                <a:schemeClr val="dk1"/>
              </a:solidFill>
              <a:latin typeface="Poppins SemiBold"/>
              <a:ea typeface="Poppins SemiBold"/>
              <a:cs typeface="Poppins SemiBold"/>
              <a:sym typeface="Poppins SemiBo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spcFirstLastPara="1" wrap="square" lIns="91425" tIns="91425" rIns="91425" bIns="91425" anchor="t" anchorCtr="0">
        <a:spAutoFit/>
      </a:bodyPr>
      <a:lstStyle>
        <a:defPPr>
          <a:defRPr sz="3600" dirty="0" smtClean="0"/>
        </a:defPPr>
      </a:lstStyle>
    </a:txDef>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5328</Words>
  <Application>Microsoft Office PowerPoint</Application>
  <PresentationFormat>Apresentação na tela (16:9)</PresentationFormat>
  <Paragraphs>557</Paragraphs>
  <Slides>126</Slides>
  <Notes>124</Notes>
  <HiddenSlides>0</HiddenSlides>
  <MMClips>0</MMClips>
  <ScaleCrop>false</ScaleCrop>
  <HeadingPairs>
    <vt:vector size="6" baseType="variant">
      <vt:variant>
        <vt:lpstr>Fontes usadas</vt:lpstr>
      </vt:variant>
      <vt:variant>
        <vt:i4>19</vt:i4>
      </vt:variant>
      <vt:variant>
        <vt:lpstr>Tema</vt:lpstr>
      </vt:variant>
      <vt:variant>
        <vt:i4>4</vt:i4>
      </vt:variant>
      <vt:variant>
        <vt:lpstr>Títulos de slides</vt:lpstr>
      </vt:variant>
      <vt:variant>
        <vt:i4>126</vt:i4>
      </vt:variant>
    </vt:vector>
  </HeadingPairs>
  <TitlesOfParts>
    <vt:vector size="149" baseType="lpstr">
      <vt:lpstr>Poppins SemiBold</vt:lpstr>
      <vt:lpstr>Poppins ExtraBold</vt:lpstr>
      <vt:lpstr>Manrope</vt:lpstr>
      <vt:lpstr>Space Mono</vt:lpstr>
      <vt:lpstr>Oswald</vt:lpstr>
      <vt:lpstr>Average</vt:lpstr>
      <vt:lpstr>Space Grotesk SemiBold</vt:lpstr>
      <vt:lpstr>Helvetica Neue Light</vt:lpstr>
      <vt:lpstr>Gill Sans</vt:lpstr>
      <vt:lpstr>Helvetica Neue</vt:lpstr>
      <vt:lpstr>Arial</vt:lpstr>
      <vt:lpstr>Space Grotesk Light</vt:lpstr>
      <vt:lpstr>Calibri</vt:lpstr>
      <vt:lpstr>Poppins Black</vt:lpstr>
      <vt:lpstr>Montserrat</vt:lpstr>
      <vt:lpstr>Montserrat ExtraBold</vt:lpstr>
      <vt:lpstr>Arial Black</vt:lpstr>
      <vt:lpstr>Poppins</vt:lpstr>
      <vt:lpstr>Space Grotesk</vt:lpstr>
      <vt:lpstr>Simple Light</vt:lpstr>
      <vt:lpstr>Slate</vt:lpstr>
      <vt:lpstr>Simple Light</vt:lpstr>
      <vt:lpstr>1_Simple Light</vt:lpstr>
      <vt:lpstr>CAPTAÇÃO DE RECURSOS E ELABORAÇÃO DE PROJETOS</vt:lpstr>
      <vt:lpstr>Apresentação do PowerPoint</vt:lpstr>
      <vt:lpstr>Apresentação do PowerPoint</vt:lpstr>
      <vt:lpstr>Apresentação do PowerPoint</vt:lpstr>
      <vt:lpstr>didática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etapa final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Aldiza Soares da Silva</dc:creator>
  <cp:lastModifiedBy>Patrícia Souza</cp:lastModifiedBy>
  <cp:revision>6</cp:revision>
  <dcterms:modified xsi:type="dcterms:W3CDTF">2026-08-22T01:08:24Z</dcterms:modified>
</cp:coreProperties>
</file>